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81" r:id="rId4"/>
    <p:sldId id="258" r:id="rId5"/>
    <p:sldId id="263" r:id="rId6"/>
    <p:sldId id="264" r:id="rId7"/>
    <p:sldId id="269" r:id="rId8"/>
    <p:sldId id="259" r:id="rId9"/>
    <p:sldId id="265" r:id="rId10"/>
    <p:sldId id="266" r:id="rId11"/>
    <p:sldId id="267" r:id="rId12"/>
    <p:sldId id="268" r:id="rId13"/>
    <p:sldId id="270" r:id="rId14"/>
    <p:sldId id="260" r:id="rId15"/>
    <p:sldId id="276" r:id="rId16"/>
    <p:sldId id="277" r:id="rId17"/>
    <p:sldId id="278" r:id="rId18"/>
    <p:sldId id="279" r:id="rId19"/>
    <p:sldId id="280" r:id="rId20"/>
    <p:sldId id="261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A042"/>
    <a:srgbClr val="675FFF"/>
    <a:srgbClr val="0025D8"/>
    <a:srgbClr val="EE3794"/>
    <a:srgbClr val="304761"/>
    <a:srgbClr val="3C7F88"/>
    <a:srgbClr val="47B6EE"/>
    <a:srgbClr val="3EA8D0"/>
    <a:srgbClr val="FCA7DE"/>
    <a:srgbClr val="5434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4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10845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06725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7076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424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9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9067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44219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7172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0361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25755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A9D8BC-3F7A-4360-BB6D-F1FCB3470FB4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5092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A9D8BC-3F7A-4360-BB6D-F1FCB3470FB4}" type="datetimeFigureOut">
              <a:rPr lang="en-US" smtClean="0"/>
              <a:pPr/>
              <a:t>3/22/2023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08BC49-1B67-4826-A1F3-48AF839B00E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493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8;&#1086;&#1076;&#1080;&#1090;&#1077;&#1083;&#1100;&#1089;&#1082;&#1086;&#1077;%20&#1089;&#1086;&#1073;&#1088;&#1072;&#1085;&#1080;&#1077;%20&#1061;&#1086;&#1095;&#1091;%20&#1074;&#1089;&#1077;%20&#1079;&#1085;&#1072;&#1090;&#1100;\&#1072;&#1087;&#1083;&#1086;&#1076;&#1080;&#1089;&#1084;&#1077;&#1085;&#1090;&#1099;.mp3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&#1050;&#1086;&#1088;&#1086;&#1102;&#1086;&#1074;&#1072;%20&#1070;&#1042;\Desktop\&#1070;&#1083;&#1103;\&#1043;&#1052;&#1054;\2022-2023\&#1084;&#1077;&#1090;&#1086;&#1076;&#1080;&#1095;&#1077;&#1089;&#1082;&#1072;&#1103;%20&#1088;&#1072;&#1079;&#1088;&#1072;&#1073;&#1086;&#1090;&#1082;&#1072;%20&#1051;&#1091;&#1082;&#1080;&#1085;&#1086;&#1081;%20&#1056;.&#1040;\keys-of-moon-spring-flowers.mp3" TargetMode="External"/><Relationship Id="rId1" Type="http://schemas.microsoft.com/office/2007/relationships/media" Target="file:///C:\Users\&#1050;&#1086;&#1088;&#1086;&#1102;&#1086;&#1074;&#1072;%20&#1070;&#1042;\Desktop\&#1070;&#1083;&#1103;\&#1043;&#1052;&#1054;\2022-2023\&#1084;&#1077;&#1090;&#1086;&#1076;&#1080;&#1095;&#1077;&#1089;&#1082;&#1072;&#1103;%20&#1088;&#1072;&#1079;&#1088;&#1072;&#1073;&#1086;&#1090;&#1082;&#1072;%20&#1051;&#1091;&#1082;&#1080;&#1085;&#1086;&#1081;%20&#1056;.&#1040;\keys-of-moon-spring-flowers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2" Type="http://schemas.openxmlformats.org/officeDocument/2006/relationships/audio" Target="file:///C:\Users\&#1050;&#1086;&#1088;&#1086;&#1102;&#1086;&#1074;&#1072;%20&#1070;&#1042;\Desktop\&#1070;&#1083;&#1103;\&#1043;&#1052;&#1054;\2022-2023\&#1084;&#1077;&#1090;&#1086;&#1076;&#1080;&#1095;&#1077;&#1089;&#1082;&#1072;&#1103;%20&#1088;&#1072;&#1079;&#1088;&#1072;&#1073;&#1086;&#1090;&#1082;&#1072;%20&#1051;&#1091;&#1082;&#1080;&#1085;&#1086;&#1081;%20&#1056;.&#1040;\keys-of-moon-spring-flowers.mp3" TargetMode="External"/><Relationship Id="rId1" Type="http://schemas.microsoft.com/office/2007/relationships/media" Target="file:///C:\Users\&#1050;&#1086;&#1088;&#1086;&#1102;&#1086;&#1074;&#1072;%20&#1070;&#1042;\Desktop\&#1070;&#1083;&#1103;\&#1043;&#1052;&#1054;\2022-2023\&#1084;&#1077;&#1090;&#1086;&#1076;&#1080;&#1095;&#1077;&#1089;&#1082;&#1072;&#1103;%20&#1088;&#1072;&#1079;&#1088;&#1072;&#1073;&#1086;&#1090;&#1082;&#1072;%20&#1051;&#1091;&#1082;&#1080;&#1085;&#1086;&#1081;%20&#1056;.&#1040;\keys-of-moon-spring-flowers.mp3" TargetMode="Externa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5" Type="http://schemas.openxmlformats.org/officeDocument/2006/relationships/image" Target="../media/image9.jpeg"/><Relationship Id="rId15" Type="http://schemas.openxmlformats.org/officeDocument/2006/relationships/image" Target="../media/image19.png"/><Relationship Id="rId10" Type="http://schemas.openxmlformats.org/officeDocument/2006/relationships/image" Target="../media/image14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&#1050;&#1086;&#1088;&#1086;&#1102;&#1086;&#1074;&#1072;%20&#1070;&#1042;\Desktop\&#1070;&#1083;&#1103;\&#1043;&#1052;&#1054;\2022-2023\&#1084;&#1077;&#1090;&#1086;&#1076;&#1080;&#1095;&#1077;&#1089;&#1082;&#1072;&#1103;%20&#1088;&#1072;&#1079;&#1088;&#1072;&#1073;&#1086;&#1090;&#1082;&#1072;%20&#1051;&#1091;&#1082;&#1080;&#1085;&#1086;&#1081;%20&#1056;.&#1040;\keys-of-moon-spring-flowers.mp3" TargetMode="External"/><Relationship Id="rId1" Type="http://schemas.microsoft.com/office/2007/relationships/media" Target="file:///C:\Users\&#1050;&#1086;&#1088;&#1086;&#1102;&#1086;&#1074;&#1072;%20&#1070;&#1042;\Desktop\&#1070;&#1083;&#1103;\&#1043;&#1052;&#1054;\2022-2023\&#1084;&#1077;&#1090;&#1086;&#1076;&#1080;&#1095;&#1077;&#1089;&#1082;&#1072;&#1103;%20&#1088;&#1072;&#1079;&#1088;&#1072;&#1073;&#1086;&#1090;&#1082;&#1072;%20&#1051;&#1091;&#1082;&#1080;&#1085;&#1086;&#1081;%20&#1056;.&#1040;\keys-of-moon-spring-flowers.mp3" TargetMode="Externa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D:\&#1088;&#1086;&#1076;&#1080;&#1090;&#1077;&#1083;&#1100;&#1089;&#1082;&#1086;&#1077;%20&#1089;&#1086;&#1073;&#1088;&#1072;&#1085;&#1080;&#1077;%20&#1061;&#1086;&#1095;&#1091;%20&#1074;&#1089;&#1077;%20&#1079;&#1085;&#1072;&#1090;&#1100;\&#1072;&#1087;&#1083;&#1086;&#1076;&#1080;&#1089;&#1084;&#1077;&#1085;&#1090;&#1099;.mp3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2729345"/>
            <a:ext cx="5496652" cy="2733738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atin typeface="Cambria" pitchFamily="18" charset="0"/>
              </a:rPr>
              <a:t>Тема:</a:t>
            </a:r>
            <a:r>
              <a:rPr lang="ru-RU" sz="3200" dirty="0" smtClean="0">
                <a:latin typeface="Cambria" pitchFamily="18" charset="0"/>
              </a:rPr>
              <a:t> Как помочь ребёнку выполнить домашнее задание</a:t>
            </a:r>
            <a:endParaRPr lang="ru-RU" sz="3200" dirty="0">
              <a:latin typeface="Cambria" pitchFamily="18" charset="0"/>
            </a:endParaRPr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180109" y="318800"/>
            <a:ext cx="8963891" cy="1080510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/>
              <a:t/>
            </a:r>
            <a:br>
              <a:rPr lang="ru-RU" sz="5400" b="1" dirty="0" smtClean="0"/>
            </a:br>
            <a:r>
              <a:rPr lang="ru-RU" sz="4000" b="1" dirty="0" smtClean="0">
                <a:latin typeface="Cambria" pitchFamily="18" charset="0"/>
              </a:rPr>
              <a:t>Родительское собрание</a:t>
            </a:r>
            <a:endParaRPr lang="en-US" sz="4000" b="1" dirty="0">
              <a:solidFill>
                <a:srgbClr val="FFA042"/>
              </a:solidFill>
              <a:latin typeface="Cambr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7736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3. Как распределять выполнение задания по степени сложности?</a:t>
            </a:r>
            <a:r>
              <a:rPr lang="ru-RU" sz="2800" dirty="0" smtClean="0">
                <a:latin typeface="Cambria" pitchFamily="18" charset="0"/>
              </a:rPr>
              <a:t/>
            </a:r>
            <a:br>
              <a:rPr lang="ru-RU" sz="2800" dirty="0" smtClean="0">
                <a:latin typeface="Cambria" pitchFamily="18" charset="0"/>
              </a:rPr>
            </a:br>
            <a:endParaRPr lang="ru-RU" sz="2800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С какого захочет, с того и выполняет!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Предложить выполнять задания с самого лёгкого.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С самого сложного.</a:t>
            </a:r>
            <a:endParaRPr lang="ru-RU" dirty="0" smtClean="0"/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Лучше сделать сначала письменные работы, а на вечер оставить устные.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5527" y="365126"/>
            <a:ext cx="8672946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4. Сидеть или не сидеть с ребёнком, пока он делает уроки?</a:t>
            </a:r>
            <a:r>
              <a:rPr lang="ru-RU" sz="2800" dirty="0" smtClean="0">
                <a:latin typeface="Cambria" pitchFamily="18" charset="0"/>
              </a:rPr>
              <a:t/>
            </a:r>
            <a:br>
              <a:rPr lang="ru-RU" sz="2800" dirty="0" smtClean="0">
                <a:latin typeface="Cambria" pitchFamily="18" charset="0"/>
              </a:rPr>
            </a:br>
            <a:endParaRPr lang="ru-RU" sz="2800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Сидеть рядом, он не умеет самостоятельно работать.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Заниматься своими делами, но ребёнок должен находиться в поле зрения.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Целесообразно садиться как можно дальше от ребёнка несколько дней, затем увеличивать расстояние между собой и школьником.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9144000" cy="992619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5. Как проверять домашнюю работу ребёнка?</a:t>
            </a:r>
            <a:r>
              <a:rPr lang="ru-RU" sz="2800" dirty="0" smtClean="0">
                <a:latin typeface="Cambria" pitchFamily="18" charset="0"/>
              </a:rPr>
              <a:t/>
            </a:r>
            <a:br>
              <a:rPr lang="ru-RU" sz="2800" dirty="0" smtClean="0">
                <a:latin typeface="Cambria" pitchFamily="18" charset="0"/>
              </a:rPr>
            </a:br>
            <a:endParaRPr lang="ru-RU" sz="2800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0109" y="955964"/>
            <a:ext cx="8335241" cy="5666509"/>
          </a:xfrm>
        </p:spPr>
        <p:txBody>
          <a:bodyPr>
            <a:normAutofit lnSpcReduction="10000"/>
          </a:bodyPr>
          <a:lstStyle/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Сначала проверить то, что выполнено правильно.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В первую очередь обратить внимание на ошибки.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Отметить, как хорошо ребёнок выполнил те задания, которые без ошибок.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Сказать ребёнку: «Я думаю, что если ты ещё раз проверишь этот пример, то у тебя может получиться несколько другой ответ».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Рассержусь, если замечу ошибку.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Проверять домашнее задание сразу как только ребёнок решил задачу или выполнил упражнение.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800" b="1" dirty="0" smtClean="0">
                <a:latin typeface="Cambria" pitchFamily="18" charset="0"/>
              </a:rPr>
              <a:t>2 Тур - ответы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091" y="1063625"/>
            <a:ext cx="8265968" cy="5364884"/>
          </a:xfrm>
        </p:spPr>
        <p:txBody>
          <a:bodyPr>
            <a:normAutofit fontScale="85000" lnSpcReduction="2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Cambria" pitchFamily="18" charset="0"/>
              </a:rPr>
              <a:t>A</a:t>
            </a:r>
            <a:r>
              <a:rPr lang="ru-RU" b="1" dirty="0" smtClean="0">
                <a:latin typeface="Cambria" pitchFamily="18" charset="0"/>
              </a:rPr>
              <a:t> (</a:t>
            </a:r>
            <a:r>
              <a:rPr lang="ru-RU" dirty="0" smtClean="0">
                <a:latin typeface="Cambria" pitchFamily="18" charset="0"/>
              </a:rPr>
              <a:t>Можно предложить проверить её, исправить ошибки, но не переписывать</a:t>
            </a:r>
            <a:r>
              <a:rPr lang="ru-RU" b="1" dirty="0" smtClean="0">
                <a:latin typeface="Cambria" pitchFamily="18" charset="0"/>
              </a:rPr>
              <a:t>)</a:t>
            </a:r>
            <a:endParaRPr lang="en-US" b="1" dirty="0" smtClean="0">
              <a:latin typeface="Cambria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b="1" dirty="0" smtClean="0">
                <a:latin typeface="Cambria" pitchFamily="18" charset="0"/>
              </a:rPr>
              <a:t>C</a:t>
            </a:r>
            <a:r>
              <a:rPr lang="ru-RU" b="1" dirty="0" smtClean="0">
                <a:latin typeface="Cambria" pitchFamily="18" charset="0"/>
              </a:rPr>
              <a:t> (</a:t>
            </a:r>
            <a:r>
              <a:rPr lang="ru-RU" dirty="0" smtClean="0">
                <a:latin typeface="Cambria" pitchFamily="18" charset="0"/>
              </a:rPr>
              <a:t>Примерное время выполнения домашнего задания определено, его надо чётко выполнять</a:t>
            </a:r>
            <a:r>
              <a:rPr lang="ru-RU" b="1" dirty="0" smtClean="0">
                <a:latin typeface="Cambria" pitchFamily="18" charset="0"/>
              </a:rPr>
              <a:t>)</a:t>
            </a:r>
            <a:endParaRPr lang="en-US" b="1" dirty="0" smtClean="0">
              <a:latin typeface="Cambria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b="1" dirty="0" smtClean="0">
                <a:latin typeface="Cambria" pitchFamily="18" charset="0"/>
              </a:rPr>
              <a:t>B</a:t>
            </a:r>
            <a:r>
              <a:rPr lang="ru-RU" b="1" dirty="0" smtClean="0">
                <a:latin typeface="Cambria" pitchFamily="18" charset="0"/>
              </a:rPr>
              <a:t> (</a:t>
            </a:r>
            <a:r>
              <a:rPr lang="ru-RU" dirty="0" smtClean="0">
                <a:latin typeface="Cambria" pitchFamily="18" charset="0"/>
              </a:rPr>
              <a:t>Предложить выполнять задания с самого лёгкого</a:t>
            </a:r>
            <a:r>
              <a:rPr lang="ru-RU" b="1" dirty="0" smtClean="0">
                <a:latin typeface="Cambria" pitchFamily="18" charset="0"/>
              </a:rPr>
              <a:t>)</a:t>
            </a:r>
            <a:endParaRPr lang="en-US" b="1" dirty="0" smtClean="0">
              <a:latin typeface="Cambria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b="1" dirty="0" smtClean="0">
                <a:latin typeface="Cambria" pitchFamily="18" charset="0"/>
              </a:rPr>
              <a:t>B</a:t>
            </a:r>
            <a:r>
              <a:rPr lang="ru-RU" b="1" dirty="0" smtClean="0">
                <a:latin typeface="Cambria" pitchFamily="18" charset="0"/>
              </a:rPr>
              <a:t> (</a:t>
            </a:r>
            <a:r>
              <a:rPr lang="ru-RU" dirty="0" smtClean="0">
                <a:latin typeface="Cambria" pitchFamily="18" charset="0"/>
              </a:rPr>
              <a:t>Заниматься своими делами, но ребёнок должен находиться в поле зрения</a:t>
            </a:r>
            <a:r>
              <a:rPr lang="ru-RU" b="1" dirty="0" smtClean="0">
                <a:latin typeface="Cambria" pitchFamily="18" charset="0"/>
              </a:rPr>
              <a:t>)</a:t>
            </a:r>
          </a:p>
          <a:p>
            <a:pPr marL="514350" indent="-514350">
              <a:buNone/>
            </a:pPr>
            <a:r>
              <a:rPr lang="en-US" b="1" dirty="0" smtClean="0">
                <a:latin typeface="Cambria" pitchFamily="18" charset="0"/>
              </a:rPr>
              <a:t> C</a:t>
            </a:r>
            <a:r>
              <a:rPr lang="ru-RU" b="1" dirty="0" smtClean="0">
                <a:latin typeface="Cambria" pitchFamily="18" charset="0"/>
              </a:rPr>
              <a:t> (</a:t>
            </a:r>
            <a:r>
              <a:rPr lang="ru-RU" dirty="0" smtClean="0">
                <a:latin typeface="Cambria" pitchFamily="18" charset="0"/>
              </a:rPr>
              <a:t>Целесообразно садиться как можно дальше от ребёнка несколько дней, затем увеличивать расстояние между собой и школьником</a:t>
            </a:r>
            <a:r>
              <a:rPr lang="ru-RU" b="1" dirty="0" smtClean="0">
                <a:latin typeface="Cambria" pitchFamily="18" charset="0"/>
              </a:rPr>
              <a:t>)</a:t>
            </a:r>
          </a:p>
          <a:p>
            <a:pPr marL="514350" indent="-514350">
              <a:buNone/>
            </a:pPr>
            <a:r>
              <a:rPr lang="ru-RU" b="1" dirty="0" smtClean="0">
                <a:latin typeface="Cambria" pitchFamily="18" charset="0"/>
              </a:rPr>
              <a:t>5.      </a:t>
            </a:r>
            <a:r>
              <a:rPr lang="en-US" b="1" dirty="0" smtClean="0">
                <a:latin typeface="Cambria" pitchFamily="18" charset="0"/>
              </a:rPr>
              <a:t>C</a:t>
            </a:r>
            <a:r>
              <a:rPr lang="ru-RU" b="1" dirty="0" smtClean="0">
                <a:latin typeface="Cambria" pitchFamily="18" charset="0"/>
              </a:rPr>
              <a:t>(</a:t>
            </a:r>
            <a:r>
              <a:rPr lang="ru-RU" dirty="0" smtClean="0">
                <a:latin typeface="Cambria" pitchFamily="18" charset="0"/>
              </a:rPr>
              <a:t>Отметить, как хорошо ребёнок выполнил те задания, которые без ошибок</a:t>
            </a:r>
            <a:r>
              <a:rPr lang="ru-RU" b="1" dirty="0" smtClean="0">
                <a:latin typeface="Cambria" pitchFamily="18" charset="0"/>
              </a:rPr>
              <a:t>)</a:t>
            </a:r>
          </a:p>
          <a:p>
            <a:pPr marL="514350" lvl="0" indent="-514350">
              <a:buNone/>
            </a:pPr>
            <a:r>
              <a:rPr lang="en-US" b="1" dirty="0" smtClean="0">
                <a:latin typeface="Cambria" pitchFamily="18" charset="0"/>
              </a:rPr>
              <a:t>D</a:t>
            </a:r>
            <a:r>
              <a:rPr lang="ru-RU" b="1" dirty="0" smtClean="0">
                <a:latin typeface="Cambria" pitchFamily="18" charset="0"/>
              </a:rPr>
              <a:t>(</a:t>
            </a:r>
            <a:r>
              <a:rPr lang="ru-RU" dirty="0" smtClean="0">
                <a:latin typeface="Cambria" pitchFamily="18" charset="0"/>
              </a:rPr>
              <a:t>Сказать ребёнку: «Я думаю, что если ты ещё раз проверишь этот пример, то у тебя может получиться несколько другой ответ»</a:t>
            </a:r>
            <a:r>
              <a:rPr lang="ru-RU" b="1" dirty="0" smtClean="0">
                <a:latin typeface="Cambria" pitchFamily="18" charset="0"/>
              </a:rPr>
              <a:t>)</a:t>
            </a:r>
            <a:r>
              <a:rPr lang="en-US" b="1" dirty="0" smtClean="0">
                <a:latin typeface="Cambria" pitchFamily="18" charset="0"/>
              </a:rPr>
              <a:t> </a:t>
            </a:r>
            <a:endParaRPr lang="ru-RU" b="1" dirty="0" smtClean="0">
              <a:latin typeface="Cambria" pitchFamily="18" charset="0"/>
            </a:endParaRPr>
          </a:p>
          <a:p>
            <a:pPr marL="514350" lvl="0" indent="-514350">
              <a:buNone/>
            </a:pPr>
            <a:r>
              <a:rPr lang="en-US" b="1" dirty="0" smtClean="0">
                <a:latin typeface="Cambria" pitchFamily="18" charset="0"/>
              </a:rPr>
              <a:t>F</a:t>
            </a:r>
            <a:r>
              <a:rPr lang="ru-RU" b="1" dirty="0" smtClean="0">
                <a:latin typeface="Cambria" pitchFamily="18" charset="0"/>
              </a:rPr>
              <a:t>(</a:t>
            </a:r>
            <a:r>
              <a:rPr lang="ru-RU" dirty="0" smtClean="0">
                <a:latin typeface="Cambria" pitchFamily="18" charset="0"/>
              </a:rPr>
              <a:t>Проверять домашнее задание сразу как только ребёнок решил задачу или выполнил упражнение</a:t>
            </a:r>
            <a:r>
              <a:rPr lang="ru-RU" b="1" dirty="0" smtClean="0">
                <a:latin typeface="Cambria" pitchFamily="18" charset="0"/>
              </a:rPr>
              <a:t>)</a:t>
            </a:r>
            <a:endParaRPr lang="ru-RU" b="1" dirty="0">
              <a:latin typeface="Cambria" pitchFamily="18" charset="0"/>
            </a:endParaRPr>
          </a:p>
        </p:txBody>
      </p:sp>
      <p:pic>
        <p:nvPicPr>
          <p:cNvPr id="4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869382" y="6269183"/>
            <a:ext cx="263235" cy="2632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7" dur="93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4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9"/>
          <p:cNvSpPr>
            <a:spLocks noChangeArrowheads="1"/>
          </p:cNvSpPr>
          <p:nvPr/>
        </p:nvSpPr>
        <p:spPr bwMode="gray">
          <a:xfrm rot="3419336">
            <a:off x="648789" y="736666"/>
            <a:ext cx="617193" cy="529319"/>
          </a:xfrm>
          <a:prstGeom prst="rect">
            <a:avLst/>
          </a:prstGeom>
          <a:gradFill rotWithShape="1">
            <a:gsLst>
              <a:gs pos="0">
                <a:srgbClr val="FF9933"/>
              </a:gs>
              <a:gs pos="100000">
                <a:srgbClr val="FF993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99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 idx="4294967295"/>
          </p:nvPr>
        </p:nvSpPr>
        <p:spPr>
          <a:xfrm>
            <a:off x="0" y="420543"/>
            <a:ext cx="7886700" cy="1325563"/>
          </a:xfrm>
        </p:spPr>
        <p:txBody>
          <a:bodyPr/>
          <a:lstStyle/>
          <a:p>
            <a:r>
              <a:rPr lang="ru-RU" sz="2800" dirty="0" smtClean="0"/>
              <a:t>           </a:t>
            </a:r>
            <a:r>
              <a:rPr lang="ru-RU" sz="2800" b="1" dirty="0" smtClean="0">
                <a:latin typeface="Cambria" pitchFamily="18" charset="0"/>
              </a:rPr>
              <a:t> 3                  Тур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half" idx="4294967295"/>
          </p:nvPr>
        </p:nvSpPr>
        <p:spPr>
          <a:xfrm>
            <a:off x="0" y="2505075"/>
            <a:ext cx="3868738" cy="368458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Cambria" pitchFamily="18" charset="0"/>
              </a:rPr>
              <a:t>Закончи фразы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4505" y="3208713"/>
            <a:ext cx="703114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После того, как примерное время выполнения домашних заданий определено, нужно придерживаться расписания настолько чётко, насколько это возможно. Чёткое выполнение распорядка дня поможет справиться с проблемой…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9"/>
          <p:cNvSpPr>
            <a:spLocks noChangeArrowheads="1"/>
          </p:cNvSpPr>
          <p:nvPr/>
        </p:nvSpPr>
        <p:spPr bwMode="gray">
          <a:xfrm rot="3419336">
            <a:off x="648789" y="736666"/>
            <a:ext cx="617193" cy="529319"/>
          </a:xfrm>
          <a:prstGeom prst="rect">
            <a:avLst/>
          </a:prstGeom>
          <a:gradFill rotWithShape="1">
            <a:gsLst>
              <a:gs pos="0">
                <a:srgbClr val="FF9933"/>
              </a:gs>
              <a:gs pos="100000">
                <a:srgbClr val="FF993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99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 idx="4294967295"/>
          </p:nvPr>
        </p:nvSpPr>
        <p:spPr>
          <a:xfrm>
            <a:off x="0" y="420543"/>
            <a:ext cx="7886700" cy="1325563"/>
          </a:xfrm>
        </p:spPr>
        <p:txBody>
          <a:bodyPr/>
          <a:lstStyle/>
          <a:p>
            <a:r>
              <a:rPr lang="ru-RU" sz="2800" dirty="0" smtClean="0"/>
              <a:t>           </a:t>
            </a:r>
            <a:r>
              <a:rPr lang="ru-RU" sz="2800" b="1" dirty="0" smtClean="0">
                <a:latin typeface="Cambria" pitchFamily="18" charset="0"/>
              </a:rPr>
              <a:t> 3                  Тур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half" idx="4294967295"/>
          </p:nvPr>
        </p:nvSpPr>
        <p:spPr>
          <a:xfrm>
            <a:off x="0" y="2505075"/>
            <a:ext cx="3868738" cy="368458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Cambria" pitchFamily="18" charset="0"/>
              </a:rPr>
              <a:t>Закончи фразы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4505" y="3208713"/>
            <a:ext cx="70311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Многие дети очень волнуются, боясь принести в школу задания, выполненные с ошибками. Поэтому очень важно, чтобы родители...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50321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9"/>
          <p:cNvSpPr>
            <a:spLocks noChangeArrowheads="1"/>
          </p:cNvSpPr>
          <p:nvPr/>
        </p:nvSpPr>
        <p:spPr bwMode="gray">
          <a:xfrm rot="3419336">
            <a:off x="648789" y="736666"/>
            <a:ext cx="617193" cy="529319"/>
          </a:xfrm>
          <a:prstGeom prst="rect">
            <a:avLst/>
          </a:prstGeom>
          <a:gradFill rotWithShape="1">
            <a:gsLst>
              <a:gs pos="0">
                <a:srgbClr val="FF9933"/>
              </a:gs>
              <a:gs pos="100000">
                <a:srgbClr val="FF993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99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 idx="4294967295"/>
          </p:nvPr>
        </p:nvSpPr>
        <p:spPr>
          <a:xfrm>
            <a:off x="0" y="420543"/>
            <a:ext cx="7886700" cy="1325563"/>
          </a:xfrm>
        </p:spPr>
        <p:txBody>
          <a:bodyPr/>
          <a:lstStyle/>
          <a:p>
            <a:r>
              <a:rPr lang="ru-RU" sz="2800" dirty="0" smtClean="0"/>
              <a:t>           </a:t>
            </a:r>
            <a:r>
              <a:rPr lang="ru-RU" sz="2800" b="1" dirty="0" smtClean="0">
                <a:latin typeface="Cambria" pitchFamily="18" charset="0"/>
              </a:rPr>
              <a:t> 3                  Тур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half" idx="4294967295"/>
          </p:nvPr>
        </p:nvSpPr>
        <p:spPr>
          <a:xfrm>
            <a:off x="0" y="2505075"/>
            <a:ext cx="3868738" cy="368458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Cambria" pitchFamily="18" charset="0"/>
              </a:rPr>
              <a:t>Закончи фразы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4505" y="3208713"/>
            <a:ext cx="70311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Если ребёнок не понял какой-то определенный материал, то родителям нужно...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56582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9"/>
          <p:cNvSpPr>
            <a:spLocks noChangeArrowheads="1"/>
          </p:cNvSpPr>
          <p:nvPr/>
        </p:nvSpPr>
        <p:spPr bwMode="gray">
          <a:xfrm rot="3419336">
            <a:off x="648789" y="736666"/>
            <a:ext cx="617193" cy="529319"/>
          </a:xfrm>
          <a:prstGeom prst="rect">
            <a:avLst/>
          </a:prstGeom>
          <a:gradFill rotWithShape="1">
            <a:gsLst>
              <a:gs pos="0">
                <a:srgbClr val="FF9933"/>
              </a:gs>
              <a:gs pos="100000">
                <a:srgbClr val="FF993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99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 idx="4294967295"/>
          </p:nvPr>
        </p:nvSpPr>
        <p:spPr>
          <a:xfrm>
            <a:off x="0" y="420543"/>
            <a:ext cx="7886700" cy="1325563"/>
          </a:xfrm>
        </p:spPr>
        <p:txBody>
          <a:bodyPr/>
          <a:lstStyle/>
          <a:p>
            <a:r>
              <a:rPr lang="ru-RU" sz="2800" dirty="0" smtClean="0"/>
              <a:t>           </a:t>
            </a:r>
            <a:r>
              <a:rPr lang="ru-RU" sz="2800" b="1" dirty="0" smtClean="0">
                <a:latin typeface="Cambria" pitchFamily="18" charset="0"/>
              </a:rPr>
              <a:t> 3                  Тур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half" idx="4294967295"/>
          </p:nvPr>
        </p:nvSpPr>
        <p:spPr>
          <a:xfrm>
            <a:off x="0" y="2505075"/>
            <a:ext cx="3868738" cy="368458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Cambria" pitchFamily="18" charset="0"/>
              </a:rPr>
              <a:t>Закончи фразы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4505" y="3208713"/>
            <a:ext cx="70311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Целесообразно предложить ребёнку начинать выполнение заданий с самых лёгких, потому что...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63694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9"/>
          <p:cNvSpPr>
            <a:spLocks noChangeArrowheads="1"/>
          </p:cNvSpPr>
          <p:nvPr/>
        </p:nvSpPr>
        <p:spPr bwMode="gray">
          <a:xfrm rot="3419336">
            <a:off x="648789" y="736666"/>
            <a:ext cx="617193" cy="529319"/>
          </a:xfrm>
          <a:prstGeom prst="rect">
            <a:avLst/>
          </a:prstGeom>
          <a:gradFill rotWithShape="1">
            <a:gsLst>
              <a:gs pos="0">
                <a:srgbClr val="FF9933"/>
              </a:gs>
              <a:gs pos="100000">
                <a:srgbClr val="FF993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99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 idx="4294967295"/>
          </p:nvPr>
        </p:nvSpPr>
        <p:spPr>
          <a:xfrm>
            <a:off x="0" y="420543"/>
            <a:ext cx="7886700" cy="1325563"/>
          </a:xfrm>
        </p:spPr>
        <p:txBody>
          <a:bodyPr/>
          <a:lstStyle/>
          <a:p>
            <a:r>
              <a:rPr lang="ru-RU" sz="2800" dirty="0" smtClean="0"/>
              <a:t>           </a:t>
            </a:r>
            <a:r>
              <a:rPr lang="ru-RU" sz="2800" b="1" dirty="0" smtClean="0">
                <a:latin typeface="Cambria" pitchFamily="18" charset="0"/>
              </a:rPr>
              <a:t> 3                  Тур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half" idx="4294967295"/>
          </p:nvPr>
        </p:nvSpPr>
        <p:spPr>
          <a:xfrm>
            <a:off x="0" y="2505075"/>
            <a:ext cx="3868738" cy="368458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Cambria" pitchFamily="18" charset="0"/>
              </a:rPr>
              <a:t>Закончи фразы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4505" y="3208713"/>
            <a:ext cx="703114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Как правило, родители в первую очередь обращают внимание на ошибки своих детей. Взрослым стоит взять за правило отмечать,...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87625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9"/>
          <p:cNvSpPr>
            <a:spLocks noChangeArrowheads="1"/>
          </p:cNvSpPr>
          <p:nvPr/>
        </p:nvSpPr>
        <p:spPr bwMode="gray">
          <a:xfrm rot="3419336">
            <a:off x="648789" y="736666"/>
            <a:ext cx="617193" cy="529319"/>
          </a:xfrm>
          <a:prstGeom prst="rect">
            <a:avLst/>
          </a:prstGeom>
          <a:gradFill rotWithShape="1">
            <a:gsLst>
              <a:gs pos="0">
                <a:srgbClr val="FF9933"/>
              </a:gs>
              <a:gs pos="100000">
                <a:srgbClr val="FF9933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FF9933"/>
            </a:extrusionClr>
          </a:sp3d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flatTx/>
          </a:bodyPr>
          <a:lstStyle/>
          <a:p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 idx="4294967295"/>
          </p:nvPr>
        </p:nvSpPr>
        <p:spPr>
          <a:xfrm>
            <a:off x="0" y="420543"/>
            <a:ext cx="7886700" cy="1325563"/>
          </a:xfrm>
        </p:spPr>
        <p:txBody>
          <a:bodyPr/>
          <a:lstStyle/>
          <a:p>
            <a:r>
              <a:rPr lang="ru-RU" sz="2800" dirty="0" smtClean="0"/>
              <a:t>           </a:t>
            </a:r>
            <a:r>
              <a:rPr lang="ru-RU" sz="2800" b="1" dirty="0" smtClean="0">
                <a:latin typeface="Cambria" pitchFamily="18" charset="0"/>
              </a:rPr>
              <a:t> 3                  Тур</a:t>
            </a:r>
            <a:endParaRPr lang="ru-RU" sz="2800" b="1" dirty="0">
              <a:latin typeface="Cambria" pitchFamily="18" charset="0"/>
            </a:endParaRPr>
          </a:p>
        </p:txBody>
      </p:sp>
      <p:sp>
        <p:nvSpPr>
          <p:cNvPr id="16" name="Содержимое 15"/>
          <p:cNvSpPr>
            <a:spLocks noGrp="1"/>
          </p:cNvSpPr>
          <p:nvPr>
            <p:ph sz="half" idx="4294967295"/>
          </p:nvPr>
        </p:nvSpPr>
        <p:spPr>
          <a:xfrm>
            <a:off x="0" y="2505075"/>
            <a:ext cx="3868738" cy="368458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latin typeface="Cambria" pitchFamily="18" charset="0"/>
              </a:rPr>
              <a:t>Закончи фразы</a:t>
            </a:r>
            <a:endParaRPr lang="ru-RU" b="1" dirty="0">
              <a:latin typeface="Cambria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74505" y="3208713"/>
            <a:ext cx="703114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/>
              <a:t>Иногда родители разрешают ребёнку сидеть над домашним заданием несколько часов подряд. Это вполне нормально, если школьник всё это время действительно работает и задание, в самом деле, требует столько времени на выполнение. Однако если взрослый видит, что за час или два ребёнок почти на продвинулся в его выполнении, то надо,...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0597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keys-of-moon-spring-flower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994073" y="6241473"/>
            <a:ext cx="304800" cy="304800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4037" y="907339"/>
            <a:ext cx="5038247" cy="4703752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22005" y="3668712"/>
            <a:ext cx="2914141" cy="28775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576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08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000000"/>
                </a:solidFill>
                <a:latin typeface="Cambria" pitchFamily="18" charset="0"/>
              </a:rPr>
              <a:t>   Запишите названия мультфильмов на школьную тему, которые вы узнали? </a:t>
            </a:r>
            <a:endParaRPr lang="ru-RU" dirty="0"/>
          </a:p>
        </p:txBody>
      </p:sp>
      <p:grpSp>
        <p:nvGrpSpPr>
          <p:cNvPr id="4" name="Group 2"/>
          <p:cNvGrpSpPr>
            <a:grpSpLocks noGrp="1"/>
          </p:cNvGrpSpPr>
          <p:nvPr/>
        </p:nvGrpSpPr>
        <p:grpSpPr bwMode="auto">
          <a:xfrm>
            <a:off x="628650" y="365125"/>
            <a:ext cx="7891606" cy="1325563"/>
            <a:chOff x="1248" y="1440"/>
            <a:chExt cx="3218" cy="350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gray">
            <a:xfrm>
              <a:off x="1766" y="1482"/>
              <a:ext cx="2700" cy="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2800" b="1" dirty="0" smtClean="0">
                  <a:solidFill>
                    <a:srgbClr val="000000"/>
                  </a:solidFill>
                  <a:latin typeface="Cambria" pitchFamily="18" charset="0"/>
                </a:rPr>
                <a:t>Тур</a:t>
              </a:r>
              <a:endParaRPr lang="en-US" sz="2800" b="1" dirty="0">
                <a:solidFill>
                  <a:srgbClr val="000000"/>
                </a:solidFill>
                <a:latin typeface="Cambria" pitchFamily="18" charset="0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4</a:t>
              </a:r>
            </a:p>
          </p:txBody>
        </p:sp>
      </p:grpSp>
      <p:pic>
        <p:nvPicPr>
          <p:cNvPr id="2050" name="Picture 2" descr="http://sh270.krsl.gov.spb.ru/Scool/2014-2015/shkolnikami_stali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68990">
            <a:off x="150451" y="2646219"/>
            <a:ext cx="1785116" cy="1429974"/>
          </a:xfrm>
          <a:prstGeom prst="rect">
            <a:avLst/>
          </a:prstGeom>
          <a:noFill/>
        </p:spPr>
      </p:pic>
      <p:pic>
        <p:nvPicPr>
          <p:cNvPr id="2052" name="Picture 4" descr="https://img.labirint.ru/rcimg/154d1de6d3014aad4377f8be72725f94/1920x1080/comments_pic/1818/origin_7_4bf8a04d1475da3112570abc7386fe13.jpg?1525075146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12748" y="206952"/>
            <a:ext cx="1928090" cy="1683463"/>
          </a:xfrm>
          <a:prstGeom prst="rect">
            <a:avLst/>
          </a:prstGeom>
          <a:noFill/>
        </p:spPr>
      </p:pic>
      <p:pic>
        <p:nvPicPr>
          <p:cNvPr id="2054" name="Picture 6" descr="https://img.labirint.ru/rcimg/4f85df57149e5261562a878f85dd4124/1920x1080/comments_pic/1818/origin_5_36e6a507482c8c9ea2a5eab81e90d582.jpg?1525075146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71110" y="4460010"/>
            <a:ext cx="1663121" cy="1373417"/>
          </a:xfrm>
          <a:prstGeom prst="rect">
            <a:avLst/>
          </a:prstGeom>
          <a:noFill/>
        </p:spPr>
      </p:pic>
      <p:pic>
        <p:nvPicPr>
          <p:cNvPr id="2056" name="Picture 8" descr="https://you-toy.ru/upload/iblock/d4c/d4ce720e0e5dcdb7960f39acf4497d43.jpg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4915" y="2700624"/>
            <a:ext cx="1986132" cy="1428029"/>
          </a:xfrm>
          <a:prstGeom prst="rect">
            <a:avLst/>
          </a:prstGeom>
          <a:noFill/>
        </p:spPr>
      </p:pic>
      <p:pic>
        <p:nvPicPr>
          <p:cNvPr id="2058" name="Picture 10" descr="https://avatars.mds.yandex.net/get-zen_doc/1222645/pub_5bf7dd5383b40c00aa0c0ede_5bf7dfc9e3445200a9d2f6ea/scale_1200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077522">
            <a:off x="4424797" y="2742987"/>
            <a:ext cx="1828510" cy="1371382"/>
          </a:xfrm>
          <a:prstGeom prst="rect">
            <a:avLst/>
          </a:prstGeom>
          <a:noFill/>
        </p:spPr>
      </p:pic>
      <p:sp>
        <p:nvSpPr>
          <p:cNvPr id="2060" name="AutoShape 12" descr="https://ru6.anyfad.com/items/t1@febd5c87-d6e9-4ebb-926c-030ec8cd1553/Barankin-bud-cheloveko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62" name="Picture 14" descr="https://ru6.anyfad.com/items/t1@febd5c87-d6e9-4ebb-926c-030ec8cd1553/Barankin-bud-chelovekom.jpg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17354" y="295707"/>
            <a:ext cx="1665720" cy="1332576"/>
          </a:xfrm>
          <a:prstGeom prst="rect">
            <a:avLst/>
          </a:prstGeom>
          <a:noFill/>
        </p:spPr>
      </p:pic>
      <p:pic>
        <p:nvPicPr>
          <p:cNvPr id="2064" name="Picture 16" descr="http://img.xmltv.ru/5d90ba410338f0a7fab1e31f2d0defb9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0466921">
            <a:off x="193987" y="4193021"/>
            <a:ext cx="2053648" cy="1540236"/>
          </a:xfrm>
          <a:prstGeom prst="rect">
            <a:avLst/>
          </a:prstGeom>
          <a:noFill/>
        </p:spPr>
      </p:pic>
      <p:pic>
        <p:nvPicPr>
          <p:cNvPr id="2066" name="Picture 18" descr="https://i.pinimg.com/736x/e3/b8/78/e3b87852be90c124c6c65b98ebd94db1.jpg"/>
          <p:cNvPicPr>
            <a:picLocks noChangeAspect="1" noChangeArrowheads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71023">
            <a:off x="6684826" y="2689804"/>
            <a:ext cx="2047145" cy="1660524"/>
          </a:xfrm>
          <a:prstGeom prst="rect">
            <a:avLst/>
          </a:prstGeom>
          <a:noFill/>
        </p:spPr>
      </p:pic>
      <p:pic>
        <p:nvPicPr>
          <p:cNvPr id="2068" name="Picture 20" descr="https://i.ytimg.com/vi/YLoDGCfUN3k/maxresdefault.jpg"/>
          <p:cNvPicPr>
            <a:picLocks noChangeAspect="1" noChangeArrowheads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2872" y="4352925"/>
            <a:ext cx="2929466" cy="1647825"/>
          </a:xfrm>
          <a:prstGeom prst="rect">
            <a:avLst/>
          </a:prstGeom>
          <a:noFill/>
        </p:spPr>
      </p:pic>
      <p:pic>
        <p:nvPicPr>
          <p:cNvPr id="2070" name="Picture 22" descr="https://pimg.mycdn.me/getImage?disableStub=true&amp;type=VIDEO_S_720&amp;skipBlack=true&amp;url=http%3A%2F%2Fi.mycdn.me%2Fimage%3Fid%3D877852513757%26t%3D50%26plc%3DWEB%26tkn%3D*YL5ZXKtyP6FwsGjqpxPbc081PzI&amp;signatureToken=gXUQgfFRNK--GPyyWb3Ngw"/>
          <p:cNvPicPr>
            <a:picLocks noChangeAspect="1" noChangeArrowheads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15074" y="5092701"/>
            <a:ext cx="2641599" cy="1485899"/>
          </a:xfrm>
          <a:prstGeom prst="rect">
            <a:avLst/>
          </a:prstGeom>
          <a:noFill/>
        </p:spPr>
      </p:pic>
      <p:pic>
        <p:nvPicPr>
          <p:cNvPr id="2072" name="Picture 24" descr="https://pimg.mycdn.me/getImage?disableStub=true&amp;type=VIDEO_S_720&amp;skipBlack=true&amp;url=http%3A%2F%2Fi.mycdn.me%2Fimage%3Fid%3D858237780963%26t%3D50%26plc%3DWEB%26tkn%3D*LjGNWbk3g5JpY1BC3tyM9ga1TMM&amp;signatureToken=wh44qujfSpmFaUreMNSDO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87458" y="285751"/>
            <a:ext cx="2254429" cy="1268116"/>
          </a:xfrm>
          <a:prstGeom prst="rect">
            <a:avLst/>
          </a:prstGeom>
          <a:noFill/>
        </p:spPr>
      </p:pic>
      <p:pic>
        <p:nvPicPr>
          <p:cNvPr id="20" name="keys-of-moon-spring-flower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5" cstate="print"/>
          <a:stretch>
            <a:fillRect/>
          </a:stretch>
        </p:blipFill>
        <p:spPr>
          <a:xfrm>
            <a:off x="678874" y="60960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08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1480" y="258344"/>
            <a:ext cx="8732520" cy="916796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err="1" smtClean="0">
                <a:latin typeface="Cambria" pitchFamily="18" charset="0"/>
              </a:rPr>
              <a:t>Квиз</a:t>
            </a:r>
            <a:r>
              <a:rPr lang="ru-RU" sz="3200" b="1" dirty="0" smtClean="0">
                <a:latin typeface="Cambria" pitchFamily="18" charset="0"/>
              </a:rPr>
              <a:t> - игра </a:t>
            </a:r>
            <a:r>
              <a:rPr lang="ru-RU" sz="3200" dirty="0" smtClean="0">
                <a:latin typeface="Cambria" pitchFamily="18" charset="0"/>
              </a:rPr>
              <a:t/>
            </a:r>
            <a:br>
              <a:rPr lang="ru-RU" sz="3200" dirty="0" smtClean="0">
                <a:latin typeface="Cambria" pitchFamily="18" charset="0"/>
              </a:rPr>
            </a:br>
            <a:endParaRPr lang="en-US" sz="3200" dirty="0">
              <a:solidFill>
                <a:srgbClr val="FFA042"/>
              </a:solidFill>
              <a:latin typeface="+mn-lt"/>
            </a:endParaRP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996440" y="4267200"/>
            <a:ext cx="5105400" cy="650875"/>
            <a:chOff x="1248" y="1440"/>
            <a:chExt cx="3216" cy="410"/>
          </a:xfrm>
        </p:grpSpPr>
        <p:sp>
          <p:nvSpPr>
            <p:cNvPr id="5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gray">
            <a:xfrm>
              <a:off x="2256" y="1482"/>
              <a:ext cx="1495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ru-RU" sz="3200" b="1" dirty="0" smtClean="0">
                  <a:solidFill>
                    <a:srgbClr val="000000"/>
                  </a:solidFill>
                  <a:latin typeface="Cambria" pitchFamily="18" charset="0"/>
                </a:rPr>
                <a:t>Тур (1мин)</a:t>
              </a:r>
              <a:endParaRPr lang="en-US" sz="3200" b="1" dirty="0">
                <a:solidFill>
                  <a:srgbClr val="000000"/>
                </a:solidFill>
                <a:latin typeface="Cambria" pitchFamily="18" charset="0"/>
              </a:endParaRPr>
            </a:p>
          </p:txBody>
        </p:sp>
        <p:sp>
          <p:nvSpPr>
            <p:cNvPr id="8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9" name="Group 7"/>
          <p:cNvGrpSpPr>
            <a:grpSpLocks/>
          </p:cNvGrpSpPr>
          <p:nvPr/>
        </p:nvGrpSpPr>
        <p:grpSpPr bwMode="auto">
          <a:xfrm>
            <a:off x="1996440" y="1752600"/>
            <a:ext cx="5105400" cy="650875"/>
            <a:chOff x="1248" y="2030"/>
            <a:chExt cx="3216" cy="410"/>
          </a:xfrm>
        </p:grpSpPr>
        <p:sp>
          <p:nvSpPr>
            <p:cNvPr id="10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2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1801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l"/>
              <a:r>
                <a:rPr lang="ru-RU" sz="3200" b="1" dirty="0" smtClean="0">
                  <a:solidFill>
                    <a:srgbClr val="000000"/>
                  </a:solidFill>
                  <a:latin typeface="Cambria" pitchFamily="18" charset="0"/>
                </a:rPr>
                <a:t>Тур (30с)</a:t>
              </a:r>
              <a:endParaRPr lang="en-US" sz="3200" b="1" dirty="0">
                <a:solidFill>
                  <a:srgbClr val="000000"/>
                </a:solidFill>
                <a:latin typeface="Cambria" pitchFamily="18" charset="0"/>
              </a:endParaRPr>
            </a:p>
          </p:txBody>
        </p:sp>
        <p:sp>
          <p:nvSpPr>
            <p:cNvPr id="13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3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1996440" y="2590800"/>
            <a:ext cx="5105400" cy="650875"/>
            <a:chOff x="1248" y="2640"/>
            <a:chExt cx="3216" cy="410"/>
          </a:xfrm>
        </p:grpSpPr>
        <p:sp>
          <p:nvSpPr>
            <p:cNvPr id="15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1426" cy="36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3200" b="1" dirty="0" smtClean="0">
                  <a:solidFill>
                    <a:srgbClr val="000000"/>
                  </a:solidFill>
                  <a:latin typeface="Cambria" pitchFamily="18" charset="0"/>
                </a:rPr>
                <a:t>Тур (30с)</a:t>
              </a:r>
              <a:endParaRPr lang="en-US" sz="3200" b="1" dirty="0">
                <a:solidFill>
                  <a:srgbClr val="000000"/>
                </a:solidFill>
                <a:latin typeface="Cambria" pitchFamily="18" charset="0"/>
              </a:endParaRPr>
            </a:p>
          </p:txBody>
        </p:sp>
        <p:sp>
          <p:nvSpPr>
            <p:cNvPr id="18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1911927" y="3241965"/>
            <a:ext cx="5189913" cy="715290"/>
            <a:chOff x="1248" y="3230"/>
            <a:chExt cx="3216" cy="350"/>
          </a:xfrm>
        </p:grpSpPr>
        <p:sp>
          <p:nvSpPr>
            <p:cNvPr id="20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/>
            <p:cNvSpPr txBox="1">
              <a:spLocks noChangeArrowheads="1"/>
            </p:cNvSpPr>
            <p:nvPr/>
          </p:nvSpPr>
          <p:spPr bwMode="gray">
            <a:xfrm>
              <a:off x="2256" y="3272"/>
              <a:ext cx="1958" cy="2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3200" b="1" dirty="0" smtClean="0">
                  <a:solidFill>
                    <a:srgbClr val="000000"/>
                  </a:solidFill>
                  <a:latin typeface="Cambria" pitchFamily="18" charset="0"/>
                </a:rPr>
                <a:t>Тур (1 мин)</a:t>
              </a:r>
              <a:endParaRPr lang="en-US" sz="3200" b="1" dirty="0" smtClean="0">
                <a:solidFill>
                  <a:srgbClr val="000000"/>
                </a:solidFill>
                <a:latin typeface="Cambria" pitchFamily="18" charset="0"/>
              </a:endParaRPr>
            </a:p>
          </p:txBody>
        </p:sp>
        <p:sp>
          <p:nvSpPr>
            <p:cNvPr id="23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3</a:t>
              </a:r>
            </a:p>
          </p:txBody>
        </p:sp>
      </p:grpSp>
      <p:pic>
        <p:nvPicPr>
          <p:cNvPr id="29" name="keys-of-moon-spring-flower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7994073" y="6241473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731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3082" fill="hold"/>
                                        <p:tgtEl>
                                          <p:spTgt spid="2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9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091" y="1825625"/>
            <a:ext cx="8382000" cy="4351338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Cambria" pitchFamily="18" charset="0"/>
              </a:rPr>
              <a:t>1.</a:t>
            </a:r>
            <a:r>
              <a:rPr lang="ru-RU" b="1" dirty="0" smtClean="0">
                <a:latin typeface="Cambria" pitchFamily="18" charset="0"/>
              </a:rPr>
              <a:t>Как должно быть организовано рабочее место ребёнка?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Недостаточно освещено, полумрак.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Источник света должен находиться сзади и слева.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На столе не должно быть лишних предметов.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grpSp>
        <p:nvGrpSpPr>
          <p:cNvPr id="4" name="Group 7"/>
          <p:cNvGrpSpPr>
            <a:grpSpLocks noGrp="1"/>
          </p:cNvGrpSpPr>
          <p:nvPr/>
        </p:nvGrpSpPr>
        <p:grpSpPr bwMode="auto">
          <a:xfrm>
            <a:off x="628650" y="365125"/>
            <a:ext cx="7886700" cy="1325563"/>
            <a:chOff x="1248" y="2030"/>
            <a:chExt cx="3216" cy="350"/>
          </a:xfrm>
        </p:grpSpPr>
        <p:sp>
          <p:nvSpPr>
            <p:cNvPr id="5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" name="Text Box 10"/>
            <p:cNvSpPr txBox="1">
              <a:spLocks noChangeArrowheads="1"/>
            </p:cNvSpPr>
            <p:nvPr/>
          </p:nvSpPr>
          <p:spPr bwMode="gray">
            <a:xfrm>
              <a:off x="2256" y="2072"/>
              <a:ext cx="2091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ru-RU" sz="3200" b="1" dirty="0" smtClean="0">
                  <a:solidFill>
                    <a:srgbClr val="000000"/>
                  </a:solidFill>
                  <a:latin typeface="Cambria" pitchFamily="18" charset="0"/>
                </a:rPr>
                <a:t>тур</a:t>
              </a:r>
              <a:endParaRPr lang="en-US" sz="3200" b="1" dirty="0">
                <a:solidFill>
                  <a:srgbClr val="000000"/>
                </a:solidFill>
                <a:latin typeface="Cambria" pitchFamily="18" charset="0"/>
              </a:endParaRPr>
            </a:p>
          </p:txBody>
        </p:sp>
        <p:sp>
          <p:nvSpPr>
            <p:cNvPr id="8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364" y="365126"/>
            <a:ext cx="8168986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latin typeface="Cambria" pitchFamily="18" charset="0"/>
              </a:rPr>
              <a:t>2. </a:t>
            </a:r>
            <a:r>
              <a:rPr lang="ru-RU" sz="3100" b="1" dirty="0" smtClean="0">
                <a:latin typeface="Cambria" pitchFamily="18" charset="0"/>
              </a:rPr>
              <a:t>Как приучить ребёнка вовремя садиться за уроки?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Приступать к выполнению домашнего задания лучше всего через 1-1,5ч после возвращения из школы.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Приступать к домашнему заданию сразу после возвращения домой, чтобы ребёнок не успел забыть то, что изучал на уроке.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За уроки садиться лучше всего перед сном, лучше запомнит.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9144000" cy="1325563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Cambria" pitchFamily="18" charset="0"/>
              </a:rPr>
              <a:t>3.Сколько времени должен ребёнок сидеть за столом во время выполнения домашнего задания?</a:t>
            </a:r>
            <a:r>
              <a:rPr lang="ru-RU" sz="2800" dirty="0" smtClean="0">
                <a:latin typeface="Cambria" pitchFamily="18" charset="0"/>
              </a:rPr>
              <a:t/>
            </a:r>
            <a:br>
              <a:rPr lang="ru-RU" sz="2800" dirty="0" smtClean="0">
                <a:latin typeface="Cambria" pitchFamily="18" charset="0"/>
              </a:rPr>
            </a:br>
            <a:endParaRPr lang="ru-RU" sz="2800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Не вставать из-за стола, пока не приготовит все уроки.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Непрерывная работа зависит от возраста ребёнка, на перерыв достаточно 5 минут с интенсивной физической нагрузкой.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Давать ребёнку дополнительные задания, если считаю, что мало задали.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2396" y="731116"/>
            <a:ext cx="7886700" cy="4351338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b="1" dirty="0" smtClean="0">
                <a:latin typeface="Cambria" pitchFamily="18" charset="0"/>
              </a:rPr>
              <a:t>1 Тур –ответы</a:t>
            </a:r>
            <a:endParaRPr lang="ru-RU" dirty="0" smtClean="0">
              <a:latin typeface="Cambria" pitchFamily="18" charset="0"/>
            </a:endParaRPr>
          </a:p>
          <a:p>
            <a:pPr lvl="0">
              <a:buNone/>
            </a:pPr>
            <a:r>
              <a:rPr lang="ru-RU" b="1" dirty="0" smtClean="0">
                <a:latin typeface="Cambria" pitchFamily="18" charset="0"/>
              </a:rPr>
              <a:t> </a:t>
            </a:r>
            <a:endParaRPr lang="ru-RU" dirty="0" smtClean="0">
              <a:latin typeface="Cambria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en-US" b="1" dirty="0" smtClean="0">
                <a:latin typeface="Cambria" pitchFamily="18" charset="0"/>
              </a:rPr>
              <a:t>C</a:t>
            </a:r>
            <a:r>
              <a:rPr lang="ru-RU" b="1" dirty="0" smtClean="0">
                <a:latin typeface="Cambria" pitchFamily="18" charset="0"/>
              </a:rPr>
              <a:t> </a:t>
            </a:r>
            <a:r>
              <a:rPr lang="ru-RU" dirty="0" smtClean="0">
                <a:latin typeface="Cambria" pitchFamily="18" charset="0"/>
              </a:rPr>
              <a:t>   (На столе не должно быть лишних предметов)</a:t>
            </a:r>
          </a:p>
          <a:p>
            <a:pPr marL="514350" indent="-514350">
              <a:buFont typeface="+mj-lt"/>
              <a:buAutoNum type="arabicPeriod"/>
            </a:pPr>
            <a:endParaRPr lang="ru-RU" dirty="0" smtClean="0">
              <a:latin typeface="Cambria" pitchFamily="18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ambria" pitchFamily="18" charset="0"/>
              </a:rPr>
              <a:t> </a:t>
            </a:r>
            <a:r>
              <a:rPr lang="en-US" b="1" dirty="0" smtClean="0">
                <a:latin typeface="Cambria" pitchFamily="18" charset="0"/>
              </a:rPr>
              <a:t>A</a:t>
            </a:r>
            <a:r>
              <a:rPr lang="ru-RU" dirty="0" smtClean="0">
                <a:latin typeface="Cambria" pitchFamily="18" charset="0"/>
              </a:rPr>
              <a:t>   (Приступать к выполнению домашнего задания лучше всего через 1-1,5ч после возвращения из школы)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 smtClean="0">
                <a:latin typeface="Cambria" pitchFamily="18" charset="0"/>
              </a:rPr>
              <a:t> </a:t>
            </a:r>
            <a:r>
              <a:rPr lang="en-US" b="1" dirty="0" smtClean="0">
                <a:latin typeface="Cambria" pitchFamily="18" charset="0"/>
              </a:rPr>
              <a:t>B</a:t>
            </a:r>
            <a:r>
              <a:rPr lang="ru-RU" dirty="0" smtClean="0">
                <a:latin typeface="Cambria" pitchFamily="18" charset="0"/>
              </a:rPr>
              <a:t>  (Непрерывная работа зависит от возраста ребёнка, на перерыв достаточно 5 минут с интенсивной физической нагрузкой)</a:t>
            </a:r>
          </a:p>
          <a:p>
            <a:endParaRPr lang="ru-RU" dirty="0">
              <a:latin typeface="Cambria" pitchFamily="18" charset="0"/>
            </a:endParaRPr>
          </a:p>
        </p:txBody>
      </p:sp>
      <p:pic>
        <p:nvPicPr>
          <p:cNvPr id="4" name="аплодисмент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7966364" y="6255327"/>
            <a:ext cx="249381" cy="24938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938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2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3963" y="1617808"/>
            <a:ext cx="8515350" cy="4351338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latin typeface="Cambria" pitchFamily="18" charset="0"/>
              </a:rPr>
              <a:t>1.Можно ли заставлять ребёнка переделывать плохо выполненную классную или домашнюю работу?</a:t>
            </a:r>
            <a:endParaRPr lang="ru-RU" dirty="0" smtClean="0">
              <a:latin typeface="Cambria" pitchFamily="18" charset="0"/>
            </a:endParaRP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 Можно предложить проверить её, исправить ошибки, но не переписывать.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Нужно, пусть учится работать аккуратно и добросовестно!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Нельзя заставлять переделывать работу, перепишите за него сами, у Вас это лучше получится.</a:t>
            </a:r>
          </a:p>
          <a:p>
            <a:endParaRPr lang="ru-RU" dirty="0"/>
          </a:p>
        </p:txBody>
      </p:sp>
      <p:grpSp>
        <p:nvGrpSpPr>
          <p:cNvPr id="9" name="Group 12"/>
          <p:cNvGrpSpPr>
            <a:grpSpLocks noGrp="1"/>
          </p:cNvGrpSpPr>
          <p:nvPr/>
        </p:nvGrpSpPr>
        <p:grpSpPr bwMode="auto">
          <a:xfrm>
            <a:off x="628650" y="365125"/>
            <a:ext cx="7886700" cy="964911"/>
            <a:chOff x="1248" y="2640"/>
            <a:chExt cx="3216" cy="350"/>
          </a:xfrm>
        </p:grpSpPr>
        <p:sp>
          <p:nvSpPr>
            <p:cNvPr id="10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2" name="Text Box 15"/>
            <p:cNvSpPr txBox="1">
              <a:spLocks noChangeArrowheads="1"/>
            </p:cNvSpPr>
            <p:nvPr/>
          </p:nvSpPr>
          <p:spPr bwMode="gray">
            <a:xfrm>
              <a:off x="2256" y="2682"/>
              <a:ext cx="331" cy="13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ru-RU" sz="2800" b="1" dirty="0" smtClean="0">
                  <a:solidFill>
                    <a:srgbClr val="000000"/>
                  </a:solidFill>
                  <a:latin typeface="Cambria" pitchFamily="18" charset="0"/>
                </a:rPr>
                <a:t>Тур</a:t>
              </a:r>
              <a:endParaRPr lang="en-US" sz="2800" b="1" dirty="0">
                <a:solidFill>
                  <a:srgbClr val="000000"/>
                </a:solidFill>
                <a:latin typeface="Cambria" pitchFamily="18" charset="0"/>
              </a:endParaRPr>
            </a:p>
          </p:txBody>
        </p:sp>
        <p:sp>
          <p:nvSpPr>
            <p:cNvPr id="13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 dirty="0">
                  <a:solidFill>
                    <a:srgbClr val="FFFFFF"/>
                  </a:solidFill>
                </a:rPr>
                <a:t>2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9144000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latin typeface="Cambria" pitchFamily="18" charset="0"/>
              </a:rPr>
              <a:t>2. Какой распорядок дня поможет преодолеть проблему неспособности ребёнка справиться с заданием дома?</a:t>
            </a:r>
            <a:r>
              <a:rPr lang="ru-RU" sz="2800" dirty="0" smtClean="0">
                <a:latin typeface="Cambria" pitchFamily="18" charset="0"/>
              </a:rPr>
              <a:t/>
            </a:r>
            <a:br>
              <a:rPr lang="ru-RU" sz="2800" dirty="0" smtClean="0">
                <a:latin typeface="Cambria" pitchFamily="18" charset="0"/>
              </a:rPr>
            </a:br>
            <a:endParaRPr lang="ru-RU" sz="2800" dirty="0"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Не нужно никакого выполнения распорядка дня, каждый день ребёнок делает домашнее задание, когда придётся.</a:t>
            </a:r>
          </a:p>
          <a:p>
            <a:pPr marL="514350" lvl="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Ребёнок должен больше отдыхать после уроков и выполнять домашнее задание, когда захочет.</a:t>
            </a:r>
          </a:p>
          <a:p>
            <a:pPr marL="514350" indent="-514350">
              <a:buFont typeface="+mj-lt"/>
              <a:buAutoNum type="alphaUcPeriod"/>
            </a:pPr>
            <a:r>
              <a:rPr lang="ru-RU" dirty="0" smtClean="0">
                <a:latin typeface="Cambria" pitchFamily="18" charset="0"/>
              </a:rPr>
              <a:t>Примерное время выполнения домашнего задания определено, его надо чётко выполнять</a:t>
            </a:r>
            <a:endParaRPr lang="ru-RU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2786</TotalTime>
  <Words>792</Words>
  <Application>Microsoft Office PowerPoint</Application>
  <PresentationFormat>Экран (4:3)</PresentationFormat>
  <Paragraphs>87</Paragraphs>
  <Slides>20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Arial</vt:lpstr>
      <vt:lpstr>Calibri</vt:lpstr>
      <vt:lpstr>Calibri Light</vt:lpstr>
      <vt:lpstr>Cambria</vt:lpstr>
      <vt:lpstr>Office Theme</vt:lpstr>
      <vt:lpstr> Родительское собрание</vt:lpstr>
      <vt:lpstr>Презентация PowerPoint</vt:lpstr>
      <vt:lpstr>Квиз - игра  </vt:lpstr>
      <vt:lpstr>Презентация PowerPoint</vt:lpstr>
      <vt:lpstr>2. Как приучить ребёнка вовремя садиться за уроки? </vt:lpstr>
      <vt:lpstr>3.Сколько времени должен ребёнок сидеть за столом во время выполнения домашнего задания? </vt:lpstr>
      <vt:lpstr>Презентация PowerPoint</vt:lpstr>
      <vt:lpstr>Презентация PowerPoint</vt:lpstr>
      <vt:lpstr>2. Какой распорядок дня поможет преодолеть проблему неспособности ребёнка справиться с заданием дома? </vt:lpstr>
      <vt:lpstr>3. Как распределять выполнение задания по степени сложности? </vt:lpstr>
      <vt:lpstr>4. Сидеть или не сидеть с ребёнком, пока он делает уроки? </vt:lpstr>
      <vt:lpstr>5. Как проверять домашнюю работу ребёнка? </vt:lpstr>
      <vt:lpstr>2 Тур - ответы </vt:lpstr>
      <vt:lpstr>            3                  Тур</vt:lpstr>
      <vt:lpstr>            3                  Тур</vt:lpstr>
      <vt:lpstr>            3                  Тур</vt:lpstr>
      <vt:lpstr>            3                  Тур</vt:lpstr>
      <vt:lpstr>            3                  Тур</vt:lpstr>
      <vt:lpstr>            3                  Тур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Коробова ЮВ</cp:lastModifiedBy>
  <cp:revision>163</cp:revision>
  <dcterms:created xsi:type="dcterms:W3CDTF">2019-02-21T15:01:25Z</dcterms:created>
  <dcterms:modified xsi:type="dcterms:W3CDTF">2023-03-22T05:51:27Z</dcterms:modified>
</cp:coreProperties>
</file>