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4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70" r:id="rId6"/>
    <p:sldId id="260" r:id="rId7"/>
    <p:sldId id="271" r:id="rId8"/>
    <p:sldId id="261" r:id="rId9"/>
    <p:sldId id="273" r:id="rId10"/>
    <p:sldId id="272" r:id="rId11"/>
    <p:sldId id="264" r:id="rId12"/>
    <p:sldId id="265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-222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2EB31-8DAE-469C-BD40-87A9DB57222C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B3C494-D1C2-4F25-8718-A91D9DADFE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0752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B3C494-D1C2-4F25-8718-A91D9DADFE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03721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B3C494-D1C2-4F25-8718-A91D9DADFE6D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8187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374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8688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132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366300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94790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02161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15458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6374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8061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86227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95568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9026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0128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9737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3123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24605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14721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DE89F0E-DB18-4967-980C-59755B17E4B5}" type="datetimeFigureOut">
              <a:rPr lang="ru-RU" smtClean="0"/>
              <a:t>22.03.2023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4921FF-4098-4A2C-8303-E8B57E4722A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8519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  <p:sldLayoutId id="2147483766" r:id="rId12"/>
    <p:sldLayoutId id="2147483767" r:id="rId13"/>
    <p:sldLayoutId id="2147483768" r:id="rId14"/>
    <p:sldLayoutId id="2147483769" r:id="rId15"/>
    <p:sldLayoutId id="2147483770" r:id="rId16"/>
    <p:sldLayoutId id="214748377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E1774F0-F8A8-CD3A-C18F-7280009CCDC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1483936"/>
          </a:xfrm>
        </p:spPr>
        <p:txBody>
          <a:bodyPr/>
          <a:lstStyle/>
          <a:p>
            <a:pPr algn="ctr"/>
            <a:r>
              <a:rPr lang="ru-RU" sz="5400" b="1" dirty="0"/>
              <a:t>Интерактивные формы и приемы проведения родительских собраний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DA29F4B1-1ACE-A636-AF2F-9202322AE5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51259" y="4713402"/>
            <a:ext cx="10430587" cy="1679542"/>
          </a:xfrm>
        </p:spPr>
        <p:txBody>
          <a:bodyPr>
            <a:noAutofit/>
          </a:bodyPr>
          <a:lstStyle/>
          <a:p>
            <a:pPr algn="r"/>
            <a:r>
              <a:rPr lang="ru-RU" b="1" dirty="0" err="1">
                <a:solidFill>
                  <a:schemeClr val="tx1"/>
                </a:solidFill>
              </a:rPr>
              <a:t>Люлькович</a:t>
            </a:r>
            <a:r>
              <a:rPr lang="ru-RU" b="1" dirty="0">
                <a:solidFill>
                  <a:schemeClr val="tx1"/>
                </a:solidFill>
              </a:rPr>
              <a:t> Наталья Николаевна,</a:t>
            </a: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Заместитель директора по ВР </a:t>
            </a: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МАОУ «Гимназия №93 г. Челябинска»,</a:t>
            </a:r>
          </a:p>
          <a:p>
            <a:pPr algn="r"/>
            <a:r>
              <a:rPr lang="ru-RU" b="1" dirty="0">
                <a:solidFill>
                  <a:schemeClr val="tx1"/>
                </a:solidFill>
              </a:rPr>
              <a:t>Член ГМО классных руководителей</a:t>
            </a:r>
          </a:p>
        </p:txBody>
      </p:sp>
    </p:spTree>
    <p:extLst>
      <p:ext uri="{BB962C8B-B14F-4D97-AF65-F5344CB8AC3E}">
        <p14:creationId xmlns:p14="http://schemas.microsoft.com/office/powerpoint/2010/main" val="31521507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Иллюстрация лебедь рак и щука - 81 фот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7" name="Picture 3" descr="C:\Users\LulkovichNN\Desktop\1674698812_beolin-club-p-illyustratsiya-lebed-rak-i-shchuka-instagr-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975" y="62367"/>
            <a:ext cx="7377424" cy="4204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LulkovichNN\Desktop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4753" y="1877105"/>
            <a:ext cx="5596617" cy="50414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80393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A5F8F1A-E278-1A04-A960-52A7CE404F2F}"/>
              </a:ext>
            </a:extLst>
          </p:cNvPr>
          <p:cNvSpPr txBox="1"/>
          <p:nvPr/>
        </p:nvSpPr>
        <p:spPr>
          <a:xfrm>
            <a:off x="405353" y="279883"/>
            <a:ext cx="11387579" cy="67403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Условия эффективности родительского </a:t>
            </a:r>
            <a:r>
              <a:rPr lang="ru-RU" sz="2400" b="1" dirty="0" smtClean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собрания</a:t>
            </a:r>
          </a:p>
          <a:p>
            <a:pPr algn="ctr"/>
            <a:endParaRPr lang="ru-RU" sz="2400" dirty="0">
              <a:solidFill>
                <a:srgbClr val="FFFF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возможность получения обратной связи; </a:t>
            </a:r>
          </a:p>
          <a:p>
            <a:pPr algn="just"/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поддержка людей, имеющих общие проблемы; </a:t>
            </a:r>
          </a:p>
          <a:p>
            <a:pPr algn="just"/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общность переживаний; </a:t>
            </a:r>
          </a:p>
          <a:p>
            <a:pPr algn="just"/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конфиденциальность (все, что происходит на собрании, не выносится за его пределы); </a:t>
            </a:r>
          </a:p>
          <a:p>
            <a:pPr algn="just"/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доверие родителей; </a:t>
            </a:r>
          </a:p>
          <a:p>
            <a:pPr algn="just"/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создание положительной эмоциональной и интеллектуальной атмосферы на собрании; </a:t>
            </a:r>
          </a:p>
          <a:p>
            <a:pPr algn="just"/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возможность идентификации себя с другими; </a:t>
            </a:r>
          </a:p>
          <a:p>
            <a:pPr marL="342900" indent="-342900" algn="just">
              <a:buFontTx/>
              <a:buChar char="-"/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интенсивная подготовка к активной жизни со своими детьми и </a:t>
            </a:r>
            <a:r>
              <a:rPr lang="ru-RU" sz="2400" b="1" dirty="0">
                <a:ea typeface="Calibri" panose="020F0502020204030204" pitchFamily="34" charset="0"/>
                <a:cs typeface="Times New Roman" panose="02020603050405020304" pitchFamily="18" charset="0"/>
              </a:rPr>
              <a:t>в </a:t>
            </a: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целом в семье; </a:t>
            </a:r>
          </a:p>
          <a:p>
            <a:pPr marL="342900" indent="-342900" algn="just">
              <a:buFontTx/>
              <a:buChar char="-"/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формирование рефлексии (самоанализа); </a:t>
            </a:r>
          </a:p>
          <a:p>
            <a:pPr algn="just"/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формирование эмпатии (способности к сопереживанию); </a:t>
            </a:r>
          </a:p>
          <a:p>
            <a:pPr algn="just"/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формирование навыков общения. </a:t>
            </a:r>
          </a:p>
          <a:p>
            <a:pPr algn="just"/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24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9839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7A32D23F-73F0-68D7-8E8A-F838696ED926}"/>
              </a:ext>
            </a:extLst>
          </p:cNvPr>
          <p:cNvSpPr txBox="1"/>
          <p:nvPr/>
        </p:nvSpPr>
        <p:spPr>
          <a:xfrm>
            <a:off x="160256" y="453617"/>
            <a:ext cx="11745797" cy="64138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Эффективность работы с родителями</a:t>
            </a:r>
            <a:r>
              <a:rPr lang="ru-RU" sz="2400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marL="90170" algn="just">
              <a:lnSpc>
                <a:spcPct val="107000"/>
              </a:lnSpc>
              <a:spcAft>
                <a:spcPts val="800"/>
              </a:spcAft>
            </a:pPr>
            <a:r>
              <a:rPr lang="ru-RU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ru-RU" sz="24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проявление у родителей интереса к содержанию образовательного процесса с детьми;</a:t>
            </a:r>
          </a:p>
          <a:p>
            <a:pPr marL="9017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возникновение дискуссий, диспутов по их инициативе;</a:t>
            </a:r>
          </a:p>
          <a:p>
            <a:pPr marL="9017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ответы на вопросы родителей ими самими; приведение примеров из собственного опыта;</a:t>
            </a:r>
          </a:p>
          <a:p>
            <a:pPr marL="9017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увеличение количества вопросов к педагогу, касающихся личности ребенка, его внутреннего мира;</a:t>
            </a:r>
          </a:p>
          <a:p>
            <a:pPr marL="9017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стремление взрослых к индивидуальным контактам с воспитателем;</a:t>
            </a:r>
          </a:p>
          <a:p>
            <a:pPr marL="9017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размышление родителей о правильности использования тех или иных методов воспитания;</a:t>
            </a:r>
          </a:p>
          <a:p>
            <a:pPr marL="90170"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повышение их активности при анализе педагогических ситуаций, решение задач и обсуждение дискуссионных вопросов.</a:t>
            </a: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4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2820598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3F4C16A-C27F-F57F-294E-5641FFD98C1F}"/>
              </a:ext>
            </a:extLst>
          </p:cNvPr>
          <p:cNvSpPr txBox="1"/>
          <p:nvPr/>
        </p:nvSpPr>
        <p:spPr>
          <a:xfrm>
            <a:off x="829558" y="872573"/>
            <a:ext cx="10209229" cy="53524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40385" algn="just">
              <a:lnSpc>
                <a:spcPct val="150000"/>
              </a:lnSpc>
            </a:pPr>
            <a:r>
              <a:rPr lang="ru-RU" sz="2800" b="1" dirty="0">
                <a:ea typeface="Calibri" panose="020F0502020204030204" pitchFamily="34" charset="0"/>
                <a:cs typeface="Times New Roman" panose="02020603050405020304" pitchFamily="18" charset="0"/>
              </a:rPr>
              <a:t>И</a:t>
            </a:r>
            <a:r>
              <a:rPr lang="ru-R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нтерактив («взаимодействие»).</a:t>
            </a:r>
            <a:r>
              <a:rPr lang="ru-RU" sz="2800" b="1" dirty="0">
                <a:solidFill>
                  <a:srgbClr val="333333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indent="540385" algn="just">
              <a:lnSpc>
                <a:spcPct val="150000"/>
              </a:lnSpc>
            </a:pPr>
            <a:r>
              <a:rPr lang="ru-RU" sz="28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ru-RU" sz="2800" b="1" i="1" u="sng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Интерактивный</a:t>
            </a:r>
            <a:r>
              <a:rPr lang="ru-RU" sz="28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r>
              <a:rPr lang="ru-RU" sz="2800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это значит применять устройства и средства взаимодействия с пользователем по особой схеме, например, </a:t>
            </a:r>
            <a:r>
              <a:rPr lang="ru-RU" sz="28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Arial" panose="020B0604020202020204" pitchFamily="34" charset="0"/>
              </a:rPr>
              <a:t>«вопрос» - «запрос» - «ответ», </a:t>
            </a:r>
            <a:r>
              <a:rPr lang="ru-RU" sz="2800" b="1" dirty="0">
                <a:effectLst/>
                <a:ea typeface="Calibri" panose="020F0502020204030204" pitchFamily="34" charset="0"/>
                <a:cs typeface="Arial" panose="020B0604020202020204" pitchFamily="34" charset="0"/>
              </a:rPr>
              <a:t>то есть использующий два направления действия, предполагающий обратную связь.</a:t>
            </a:r>
          </a:p>
          <a:p>
            <a:pPr indent="540385" algn="ctr">
              <a:lnSpc>
                <a:spcPct val="150000"/>
              </a:lnSpc>
            </a:pPr>
            <a:endParaRPr lang="ru-RU" sz="3200" b="1" dirty="0">
              <a:solidFill>
                <a:srgbClr val="00B0F0"/>
              </a:solidFill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indent="540385" algn="ctr">
              <a:lnSpc>
                <a:spcPct val="150000"/>
              </a:lnSpc>
            </a:pPr>
            <a:r>
              <a:rPr lang="ru-RU" sz="3200" b="1" i="1" dirty="0">
                <a:solidFill>
                  <a:srgbClr val="00B0F0"/>
                </a:solidFill>
                <a:ea typeface="Calibri" panose="020F0502020204030204" pitchFamily="34" charset="0"/>
                <a:cs typeface="Arial" panose="020B0604020202020204" pitchFamily="34" charset="0"/>
              </a:rPr>
              <a:t>ВОПРОС – ЗАПРОС – ОТВЕТ</a:t>
            </a:r>
            <a:endParaRPr lang="ru-RU" sz="3200" b="1" i="1" dirty="0">
              <a:solidFill>
                <a:srgbClr val="00B0F0"/>
              </a:solidFill>
              <a:effectLst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86079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035B9453-B772-7B36-D27F-9981CF15BE12}"/>
              </a:ext>
            </a:extLst>
          </p:cNvPr>
          <p:cNvSpPr txBox="1"/>
          <p:nvPr/>
        </p:nvSpPr>
        <p:spPr>
          <a:xfrm>
            <a:off x="377069" y="0"/>
            <a:ext cx="11265033" cy="6891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540385" algn="ctr"/>
            <a:r>
              <a:rPr lang="ru-RU" sz="3200" b="1" dirty="0">
                <a:solidFill>
                  <a:srgbClr val="FFFF00"/>
                </a:solidFill>
                <a:effectLst/>
                <a:ea typeface="Times New Roman" panose="02020603050405020304" pitchFamily="18" charset="0"/>
              </a:rPr>
              <a:t>Интерактивные методы позволяют решать следующие задачи</a:t>
            </a:r>
            <a:r>
              <a:rPr lang="ru-RU" sz="3200" b="1" dirty="0">
                <a:effectLst/>
                <a:ea typeface="Times New Roman" panose="02020603050405020304" pitchFamily="18" charset="0"/>
              </a:rPr>
              <a:t>:</a:t>
            </a:r>
          </a:p>
          <a:p>
            <a:pPr marL="342900" lvl="0" indent="-342900" algn="just">
              <a:lnSpc>
                <a:spcPct val="150000"/>
              </a:lnSpc>
              <a:buSzPts val="1000"/>
              <a:buFont typeface="Symbol" panose="05050102010706020507" pitchFamily="18" charset="2"/>
              <a:buChar char=""/>
              <a:tabLst>
                <a:tab pos="457200" algn="l"/>
              </a:tabLst>
            </a:pPr>
            <a:r>
              <a:rPr lang="ru-RU" sz="3200" b="1" dirty="0">
                <a:effectLst/>
                <a:ea typeface="Times New Roman" panose="02020603050405020304" pitchFamily="18" charset="0"/>
              </a:rPr>
              <a:t>активное включение каждого в процесс какой-либо деятельности;</a:t>
            </a:r>
          </a:p>
          <a:p>
            <a:pPr marL="342900" lvl="0" indent="-342900" algn="just">
              <a:lnSpc>
                <a:spcPct val="150000"/>
              </a:lnSpc>
              <a:buSzPts val="1000"/>
              <a:buFont typeface="Symbol" panose="05050102010706020507" pitchFamily="18" charset="2"/>
              <a:buChar char=""/>
              <a:tabLst>
                <a:tab pos="457200" algn="l"/>
              </a:tabLst>
            </a:pPr>
            <a:r>
              <a:rPr lang="ru-RU" sz="3200" b="1" dirty="0">
                <a:effectLst/>
                <a:ea typeface="Times New Roman" panose="02020603050405020304" pitchFamily="18" charset="0"/>
              </a:rPr>
              <a:t>повышение познавательной мотивации, что позволяет им получать и усваивать большое количе­ство информации;</a:t>
            </a:r>
          </a:p>
          <a:p>
            <a:pPr marL="342900" lvl="0" indent="-342900" algn="just">
              <a:lnSpc>
                <a:spcPct val="150000"/>
              </a:lnSpc>
              <a:buSzPts val="1000"/>
              <a:buFont typeface="Symbol" panose="05050102010706020507" pitchFamily="18" charset="2"/>
              <a:buChar char=""/>
              <a:tabLst>
                <a:tab pos="457200" algn="l"/>
              </a:tabLst>
            </a:pPr>
            <a:r>
              <a:rPr lang="ru-RU" sz="3200" b="1" dirty="0">
                <a:effectLst/>
                <a:ea typeface="Times New Roman" panose="02020603050405020304" pitchFamily="18" charset="0"/>
              </a:rPr>
              <a:t>обучение навыкам успешного общения (слушать и слышать друг друга, выстраивать диалог, задавать вопросы на понимание);</a:t>
            </a:r>
          </a:p>
        </p:txBody>
      </p:sp>
    </p:spTree>
    <p:extLst>
      <p:ext uri="{BB962C8B-B14F-4D97-AF65-F5344CB8AC3E}">
        <p14:creationId xmlns:p14="http://schemas.microsoft.com/office/powerpoint/2010/main" val="336608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FA2E547-9CCB-3B5B-9E4C-06CF30E14C47}"/>
              </a:ext>
            </a:extLst>
          </p:cNvPr>
          <p:cNvSpPr txBox="1"/>
          <p:nvPr/>
        </p:nvSpPr>
        <p:spPr>
          <a:xfrm>
            <a:off x="707011" y="717552"/>
            <a:ext cx="9935851" cy="46306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FF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Принципы интерактивных методов: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3200" dirty="0">
              <a:solidFill>
                <a:srgbClr val="FFFF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"/>
              <a:tabLst>
                <a:tab pos="457200" algn="l"/>
              </a:tabLst>
            </a:pPr>
            <a:r>
              <a:rPr lang="ru-RU" sz="32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равенство всех участников;</a:t>
            </a:r>
            <a:endParaRPr lang="ru-RU" sz="32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"/>
              <a:tabLst>
                <a:tab pos="457200" algn="l"/>
              </a:tabLst>
            </a:pPr>
            <a:r>
              <a:rPr lang="ru-RU" sz="32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отсутствие критики личности. 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"/>
              <a:tabLst>
                <a:tab pos="457200" algn="l"/>
              </a:tabLst>
            </a:pPr>
            <a:endParaRPr lang="ru-RU" sz="3200" b="1" dirty="0">
              <a:effectLst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07000"/>
              </a:lnSpc>
              <a:spcAft>
                <a:spcPts val="800"/>
              </a:spcAft>
              <a:buSzPts val="1000"/>
              <a:tabLst>
                <a:tab pos="457200" algn="l"/>
              </a:tabLst>
            </a:pPr>
            <a:r>
              <a:rPr lang="ru-RU" sz="4400" b="1" i="1" dirty="0">
                <a:solidFill>
                  <a:srgbClr val="00B0F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Любой ответ – не истина, а информация для размышления</a:t>
            </a:r>
            <a:r>
              <a:rPr lang="ru-RU" sz="4400" b="1" dirty="0">
                <a:solidFill>
                  <a:srgbClr val="00B0F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4400" b="1" dirty="0">
              <a:solidFill>
                <a:srgbClr val="00B0F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134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6212B171-791D-E1E6-AE04-BF420F874D62}"/>
              </a:ext>
            </a:extLst>
          </p:cNvPr>
          <p:cNvSpPr txBox="1"/>
          <p:nvPr/>
        </p:nvSpPr>
        <p:spPr>
          <a:xfrm>
            <a:off x="263951" y="90185"/>
            <a:ext cx="11478469" cy="63067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Подготовка к родительскому собранию</a:t>
            </a:r>
            <a:endParaRPr lang="ru-RU" sz="2800" dirty="0">
              <a:solidFill>
                <a:srgbClr val="FFFF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а) выбор темы собрания.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б) определение целей родительского собрания.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в) изучение классным руководителем научно-методической литературы по рассматриваемой проблеме.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г) проведение микроисследования в сообществе детей и родителей.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д) определение формы, этапов родительского собрания и приёмов совместной работы его участников.</a:t>
            </a:r>
            <a:endParaRPr lang="ru-RU" sz="28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е) разработка рекомендаций, памяток родителям по теме собрания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2800" b="1" i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з) разработка анкеты обратной связи для родителей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5198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39E5C2DF-47D7-375B-206C-ACDDF2A681FD}"/>
              </a:ext>
            </a:extLst>
          </p:cNvPr>
          <p:cNvSpPr txBox="1"/>
          <p:nvPr/>
        </p:nvSpPr>
        <p:spPr>
          <a:xfrm>
            <a:off x="527900" y="652341"/>
            <a:ext cx="11246177" cy="53358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Интерактивные формы проведения родительских собраний:</a:t>
            </a:r>
            <a:endParaRPr lang="ru-RU" sz="2800" dirty="0">
              <a:solidFill>
                <a:srgbClr val="FFFF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1.Родительское собрание в форме ток-шоу.</a:t>
            </a:r>
          </a:p>
          <a:p>
            <a:pPr indent="5403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2. Родительское собрание –</a:t>
            </a:r>
            <a:r>
              <a:rPr lang="ru-RU" sz="2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конференция.  </a:t>
            </a:r>
          </a:p>
          <a:p>
            <a:pPr indent="5403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3. Родительское собрание в форме дискуссии.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kern="0" dirty="0">
                <a:effectLst/>
                <a:ea typeface="Calibri" panose="020F0502020204030204" pitchFamily="34" charset="0"/>
              </a:rPr>
              <a:t>4. Родительское собрание – тренинг </a:t>
            </a:r>
            <a:endParaRPr lang="ru-RU" sz="2800" b="1" kern="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kern="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5. Родительское собрание – игра. </a:t>
            </a:r>
          </a:p>
          <a:p>
            <a:pPr indent="5403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6. Родительское собрание – открытый урок,  праздник. 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07000"/>
              </a:lnSpc>
              <a:spcAft>
                <a:spcPts val="800"/>
              </a:spcAft>
            </a:pPr>
            <a:r>
              <a:rPr lang="ru-RU" sz="2800" b="1" kern="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7.</a:t>
            </a:r>
            <a:r>
              <a:rPr lang="ru-RU" sz="2800" kern="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800" b="1" kern="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Выездное родительское собрание </a:t>
            </a:r>
            <a:endParaRPr lang="ru-RU" sz="2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540385" algn="just">
              <a:lnSpc>
                <a:spcPct val="107000"/>
              </a:lnSpc>
              <a:spcAft>
                <a:spcPts val="800"/>
              </a:spcAft>
            </a:pPr>
            <a:endParaRPr lang="ru-RU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23281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F4946FD8-08C9-0E6E-FFE9-217438348DDF}"/>
              </a:ext>
            </a:extLst>
          </p:cNvPr>
          <p:cNvSpPr txBox="1"/>
          <p:nvPr/>
        </p:nvSpPr>
        <p:spPr>
          <a:xfrm>
            <a:off x="670560" y="798021"/>
            <a:ext cx="10850880" cy="3943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50215"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>
                <a:solidFill>
                  <a:srgbClr val="FFFF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Этапы родительского собрания: </a:t>
            </a:r>
          </a:p>
          <a:p>
            <a:pPr indent="450215" algn="just">
              <a:lnSpc>
                <a:spcPct val="107000"/>
              </a:lnSpc>
              <a:spcAft>
                <a:spcPts val="800"/>
              </a:spcAft>
            </a:pPr>
            <a:endParaRPr lang="ru-RU" sz="3200" b="1" dirty="0">
              <a:solidFill>
                <a:srgbClr val="FFFF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+mj-lt"/>
              <a:buAutoNum type="arabicPeriod"/>
            </a:pPr>
            <a:r>
              <a:rPr lang="ru-RU" sz="32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Организационный (мотивационный) этап</a:t>
            </a:r>
          </a:p>
          <a:p>
            <a:pPr marL="1143000" lvl="2" indent="-228600" algn="just">
              <a:lnSpc>
                <a:spcPct val="107000"/>
              </a:lnSpc>
              <a:buFont typeface="+mj-lt"/>
              <a:buAutoNum type="arabicPeriod"/>
            </a:pPr>
            <a:endParaRPr lang="ru-RU" sz="32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buFont typeface="+mj-lt"/>
              <a:buAutoNum type="arabicPeriod"/>
            </a:pPr>
            <a:r>
              <a:rPr lang="ru-RU" sz="32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Основной этап</a:t>
            </a:r>
          </a:p>
          <a:p>
            <a:pPr marL="1143000" lvl="2" indent="-228600" algn="just">
              <a:lnSpc>
                <a:spcPct val="107000"/>
              </a:lnSpc>
              <a:buFont typeface="+mj-lt"/>
              <a:buAutoNum type="arabicPeriod"/>
            </a:pPr>
            <a:endParaRPr lang="ru-RU" sz="32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 algn="just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</a:pPr>
            <a:r>
              <a:rPr lang="ru-RU" sz="3200" b="1" dirty="0"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Подведение итогов (рефлексивный этап)</a:t>
            </a:r>
            <a:endParaRPr lang="ru-RU" sz="32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89120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A40C1F9D-3CFD-0128-B0B7-D90C71A3E1B2}"/>
              </a:ext>
            </a:extLst>
          </p:cNvPr>
          <p:cNvSpPr txBox="1"/>
          <p:nvPr/>
        </p:nvSpPr>
        <p:spPr>
          <a:xfrm>
            <a:off x="319176" y="179505"/>
            <a:ext cx="11553647" cy="6598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449580" algn="ctr">
              <a:lnSpc>
                <a:spcPct val="107000"/>
              </a:lnSpc>
              <a:spcAft>
                <a:spcPts val="800"/>
              </a:spcAft>
            </a:pPr>
            <a:r>
              <a:rPr lang="ru-RU" sz="2800" b="1" dirty="0">
                <a:solidFill>
                  <a:srgbClr val="FFFF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Приёмы проведения родительских собраний</a:t>
            </a:r>
          </a:p>
          <a:p>
            <a:pPr marL="457200" indent="-457200" algn="just">
              <a:lnSpc>
                <a:spcPct val="150000"/>
              </a:lnSpc>
              <a:buAutoNum type="arabicPeriod"/>
            </a:pPr>
            <a:r>
              <a:rPr lang="ru-RU" sz="2000" b="1" dirty="0">
                <a:solidFill>
                  <a:srgbClr val="00B0F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ОРГАНИЗАЦИОННЫЙ (мотивационный) этап:</a:t>
            </a:r>
          </a:p>
          <a:p>
            <a:pPr algn="just">
              <a:lnSpc>
                <a:spcPct val="150000"/>
              </a:lnSpc>
            </a:pPr>
            <a:r>
              <a:rPr lang="ru-RU" sz="20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обсуждение с родителями метафор, мудрых мыслей и цитат о воспитании детей </a:t>
            </a:r>
          </a:p>
          <a:p>
            <a:pPr algn="just">
              <a:lnSpc>
                <a:spcPct val="150000"/>
              </a:lnSpc>
            </a:pPr>
            <a:r>
              <a:rPr lang="ru-RU" sz="2000" b="1" kern="0" dirty="0">
                <a:solidFill>
                  <a:srgbClr val="00B0F0"/>
                </a:solidFill>
                <a:ea typeface="Calibri" panose="020F0502020204030204" pitchFamily="34" charset="0"/>
              </a:rPr>
              <a:t>2. Основной этап:</a:t>
            </a:r>
          </a:p>
          <a:p>
            <a:pPr algn="just">
              <a:lnSpc>
                <a:spcPct val="150000"/>
              </a:lnSpc>
            </a:pPr>
            <a:r>
              <a:rPr lang="ru-RU" sz="2000" b="1" kern="0" dirty="0">
                <a:effectLst/>
                <a:ea typeface="Calibri" panose="020F0502020204030204" pitchFamily="34" charset="0"/>
              </a:rPr>
              <a:t> - «Незавершенный тезис»</a:t>
            </a:r>
          </a:p>
          <a:p>
            <a:pPr algn="just">
              <a:lnSpc>
                <a:spcPct val="150000"/>
              </a:lnSpc>
            </a:pPr>
            <a:r>
              <a:rPr lang="ru-RU" sz="2000" b="1" kern="0" dirty="0">
                <a:effectLst/>
                <a:ea typeface="Calibri" panose="020F0502020204030204" pitchFamily="34" charset="0"/>
              </a:rPr>
              <a:t>- «Сделать наоборот»</a:t>
            </a:r>
            <a:endParaRPr lang="ru-RU" sz="2000" b="1" kern="0" dirty="0">
              <a:ea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b="1" kern="0" dirty="0">
                <a:effectLst/>
                <a:ea typeface="Calibri" panose="020F0502020204030204" pitchFamily="34" charset="0"/>
              </a:rPr>
              <a:t>- «Клубок проблем»</a:t>
            </a:r>
          </a:p>
          <a:p>
            <a:pPr algn="just">
              <a:lnSpc>
                <a:spcPct val="150000"/>
              </a:lnSpc>
            </a:pPr>
            <a:r>
              <a:rPr lang="ru-RU" sz="2000" b="1" kern="0" dirty="0">
                <a:effectLst/>
                <a:ea typeface="Calibri" panose="020F0502020204030204" pitchFamily="34" charset="0"/>
              </a:rPr>
              <a:t>- «Карусель»</a:t>
            </a:r>
            <a:endParaRPr lang="ru-RU" sz="2000" b="1" kern="0" dirty="0">
              <a:ea typeface="Calibri" panose="020F0502020204030204" pitchFamily="34" charset="0"/>
            </a:endParaRPr>
          </a:p>
          <a:p>
            <a:pPr algn="just">
              <a:lnSpc>
                <a:spcPct val="150000"/>
              </a:lnSpc>
            </a:pPr>
            <a:r>
              <a:rPr lang="ru-RU" sz="2000" b="1" kern="0" dirty="0">
                <a:effectLst/>
                <a:ea typeface="Calibri" panose="020F0502020204030204" pitchFamily="34" charset="0"/>
              </a:rPr>
              <a:t>- «Чудодейственный вопрос»</a:t>
            </a:r>
          </a:p>
          <a:p>
            <a:pPr algn="just">
              <a:lnSpc>
                <a:spcPct val="150000"/>
              </a:lnSpc>
            </a:pPr>
            <a:r>
              <a:rPr lang="ru-RU" sz="2000" b="1" kern="0" dirty="0">
                <a:effectLst/>
                <a:ea typeface="Calibri" panose="020F0502020204030204" pitchFamily="34" charset="0"/>
              </a:rPr>
              <a:t>- «Айсберг»</a:t>
            </a:r>
            <a:endParaRPr lang="ru-RU" sz="2000" b="1" kern="0" dirty="0">
              <a:ea typeface="Calibri" panose="020F0502020204030204" pitchFamily="34" charset="0"/>
            </a:endParaRP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000" b="1" kern="0" dirty="0">
                <a:effectLst/>
                <a:ea typeface="Calibri" panose="020F0502020204030204" pitchFamily="34" charset="0"/>
              </a:rPr>
              <a:t>«Горячий стул»</a:t>
            </a:r>
          </a:p>
          <a:p>
            <a:pPr algn="just">
              <a:lnSpc>
                <a:spcPct val="150000"/>
              </a:lnSpc>
            </a:pPr>
            <a:r>
              <a:rPr lang="ru-RU" sz="2000" b="1" kern="0" dirty="0">
                <a:solidFill>
                  <a:srgbClr val="00B0F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3. Подведение итогов (рефлексия):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000" b="1" kern="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«Слово дня», «Блиц-опрос», «Анонимный совет», «Работа в круге», «Прощание»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endParaRPr lang="ru-RU" sz="2000" b="1" dirty="0">
              <a:solidFill>
                <a:srgbClr val="00B0F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530988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LulkovichNN\Desktop\709001174-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14050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215</TotalTime>
  <Words>440</Words>
  <Application>Microsoft Office PowerPoint</Application>
  <PresentationFormat>Произвольный</PresentationFormat>
  <Paragraphs>81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Ион</vt:lpstr>
      <vt:lpstr>Интерактивные формы и приемы проведения родительских собраний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Интерактивные формы и приемы проведения родительских собраний</dc:title>
  <dc:creator>Наталья</dc:creator>
  <cp:lastModifiedBy>LulkovichNN</cp:lastModifiedBy>
  <cp:revision>7</cp:revision>
  <dcterms:created xsi:type="dcterms:W3CDTF">2023-03-21T16:29:54Z</dcterms:created>
  <dcterms:modified xsi:type="dcterms:W3CDTF">2023-03-22T08:18:54Z</dcterms:modified>
</cp:coreProperties>
</file>