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sldIdLst>
    <p:sldId id="259" r:id="rId2"/>
    <p:sldId id="299" r:id="rId3"/>
    <p:sldId id="279" r:id="rId4"/>
    <p:sldId id="303" r:id="rId5"/>
    <p:sldId id="305" r:id="rId6"/>
    <p:sldId id="306" r:id="rId7"/>
    <p:sldId id="308" r:id="rId8"/>
    <p:sldId id="301" r:id="rId9"/>
    <p:sldId id="302" r:id="rId10"/>
    <p:sldId id="304" r:id="rId11"/>
    <p:sldId id="30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3" autoAdjust="0"/>
    <p:restoredTop sz="67718" autoAdjust="0"/>
  </p:normalViewPr>
  <p:slideViewPr>
    <p:cSldViewPr snapToGrid="0">
      <p:cViewPr varScale="1">
        <p:scale>
          <a:sx n="78" d="100"/>
          <a:sy n="78" d="100"/>
        </p:scale>
        <p:origin x="-15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CB0DF-1849-4C59-BD35-C52257CBE2E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DDDD1B80-FBD7-4D62-B043-97F247C7481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Оценка компетенций</a:t>
          </a:r>
        </a:p>
      </dgm:t>
    </dgm:pt>
    <dgm:pt modelId="{3F8FEA9C-2B47-46D8-830B-8A4B33294F10}" type="parTrans" cxnId="{4BFFC336-1A11-41A0-863D-8DF175168CB9}">
      <dgm:prSet/>
      <dgm:spPr/>
      <dgm:t>
        <a:bodyPr/>
        <a:lstStyle/>
        <a:p>
          <a:endParaRPr lang="ru-RU"/>
        </a:p>
      </dgm:t>
    </dgm:pt>
    <dgm:pt modelId="{750C9396-6E3E-45C8-8F65-54D74221B6AC}" type="sibTrans" cxnId="{4BFFC336-1A11-41A0-863D-8DF175168CB9}">
      <dgm:prSet/>
      <dgm:spPr/>
      <dgm:t>
        <a:bodyPr/>
        <a:lstStyle/>
        <a:p>
          <a:endParaRPr lang="ru-RU"/>
        </a:p>
      </dgm:t>
    </dgm:pt>
    <dgm:pt modelId="{D851A7D3-CAD6-4967-B4B2-4FB99216869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Дефициты</a:t>
          </a:r>
        </a:p>
      </dgm:t>
    </dgm:pt>
    <dgm:pt modelId="{C1768D91-9462-40B9-962E-A7C4BEAE0B29}" type="parTrans" cxnId="{FCB7D824-E374-4626-92C0-9CA3BF47F90F}">
      <dgm:prSet/>
      <dgm:spPr/>
      <dgm:t>
        <a:bodyPr/>
        <a:lstStyle/>
        <a:p>
          <a:endParaRPr lang="ru-RU"/>
        </a:p>
      </dgm:t>
    </dgm:pt>
    <dgm:pt modelId="{7C82EDC3-4848-4BF9-AF83-C18B294A8B02}" type="sibTrans" cxnId="{FCB7D824-E374-4626-92C0-9CA3BF47F90F}">
      <dgm:prSet/>
      <dgm:spPr/>
      <dgm:t>
        <a:bodyPr/>
        <a:lstStyle/>
        <a:p>
          <a:endParaRPr lang="ru-RU"/>
        </a:p>
      </dgm:t>
    </dgm:pt>
    <dgm:pt modelId="{4F18F41F-750F-4F8C-95FD-9146F66D65C3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ИОМ</a:t>
          </a:r>
        </a:p>
      </dgm:t>
    </dgm:pt>
    <dgm:pt modelId="{3C584D74-E916-45E2-BC32-4887D0FA18B8}" type="parTrans" cxnId="{15E9F60A-2261-4CA6-8069-6110D8D37025}">
      <dgm:prSet/>
      <dgm:spPr/>
      <dgm:t>
        <a:bodyPr/>
        <a:lstStyle/>
        <a:p>
          <a:endParaRPr lang="ru-RU"/>
        </a:p>
      </dgm:t>
    </dgm:pt>
    <dgm:pt modelId="{4FBE59D3-9023-46DA-BD04-69A842EF9085}" type="sibTrans" cxnId="{15E9F60A-2261-4CA6-8069-6110D8D37025}">
      <dgm:prSet/>
      <dgm:spPr/>
      <dgm:t>
        <a:bodyPr/>
        <a:lstStyle/>
        <a:p>
          <a:endParaRPr lang="ru-RU"/>
        </a:p>
      </dgm:t>
    </dgm:pt>
    <dgm:pt modelId="{822C60F3-5C72-450C-A647-0D931350EDDA}" type="pres">
      <dgm:prSet presAssocID="{E90CB0DF-1849-4C59-BD35-C52257CBE2E4}" presName="CompostProcess" presStyleCnt="0">
        <dgm:presLayoutVars>
          <dgm:dir/>
          <dgm:resizeHandles val="exact"/>
        </dgm:presLayoutVars>
      </dgm:prSet>
      <dgm:spPr/>
    </dgm:pt>
    <dgm:pt modelId="{97D1D08A-AEFB-4FE9-ABDF-C14B6C6A7841}" type="pres">
      <dgm:prSet presAssocID="{E90CB0DF-1849-4C59-BD35-C52257CBE2E4}" presName="arrow" presStyleLbl="bgShp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77D21ABC-0022-475A-8943-44B4F6B70CF3}" type="pres">
      <dgm:prSet presAssocID="{E90CB0DF-1849-4C59-BD35-C52257CBE2E4}" presName="linearProcess" presStyleCnt="0"/>
      <dgm:spPr/>
    </dgm:pt>
    <dgm:pt modelId="{2F6066E0-DA92-4C02-AE02-FA615B9118FC}" type="pres">
      <dgm:prSet presAssocID="{DDDD1B80-FBD7-4D62-B043-97F247C7481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BDB09-FF9F-4B3C-A4FD-9304DE0FE406}" type="pres">
      <dgm:prSet presAssocID="{750C9396-6E3E-45C8-8F65-54D74221B6AC}" presName="sibTrans" presStyleCnt="0"/>
      <dgm:spPr/>
    </dgm:pt>
    <dgm:pt modelId="{2426E1C0-2A96-4D0B-9E4F-FD44BF522014}" type="pres">
      <dgm:prSet presAssocID="{D851A7D3-CAD6-4967-B4B2-4FB99216869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EC0CD-7A1D-47DA-8849-F8E4F6A7EEBE}" type="pres">
      <dgm:prSet presAssocID="{7C82EDC3-4848-4BF9-AF83-C18B294A8B02}" presName="sibTrans" presStyleCnt="0"/>
      <dgm:spPr/>
    </dgm:pt>
    <dgm:pt modelId="{0C22A0AE-1953-4CC9-B571-7BCB5D4A4FAF}" type="pres">
      <dgm:prSet presAssocID="{4F18F41F-750F-4F8C-95FD-9146F66D65C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041F6-8C67-4B4A-97B1-C2CD499BFE7A}" type="presOf" srcId="{D851A7D3-CAD6-4967-B4B2-4FB992168696}" destId="{2426E1C0-2A96-4D0B-9E4F-FD44BF522014}" srcOrd="0" destOrd="0" presId="urn:microsoft.com/office/officeart/2005/8/layout/hProcess9"/>
    <dgm:cxn modelId="{B5B4A256-3A65-49DF-8F9C-E9C81FBE0CF4}" type="presOf" srcId="{4F18F41F-750F-4F8C-95FD-9146F66D65C3}" destId="{0C22A0AE-1953-4CC9-B571-7BCB5D4A4FAF}" srcOrd="0" destOrd="0" presId="urn:microsoft.com/office/officeart/2005/8/layout/hProcess9"/>
    <dgm:cxn modelId="{B1F97344-44FD-4210-A418-096AE14EEC62}" type="presOf" srcId="{E90CB0DF-1849-4C59-BD35-C52257CBE2E4}" destId="{822C60F3-5C72-450C-A647-0D931350EDDA}" srcOrd="0" destOrd="0" presId="urn:microsoft.com/office/officeart/2005/8/layout/hProcess9"/>
    <dgm:cxn modelId="{15E9F60A-2261-4CA6-8069-6110D8D37025}" srcId="{E90CB0DF-1849-4C59-BD35-C52257CBE2E4}" destId="{4F18F41F-750F-4F8C-95FD-9146F66D65C3}" srcOrd="2" destOrd="0" parTransId="{3C584D74-E916-45E2-BC32-4887D0FA18B8}" sibTransId="{4FBE59D3-9023-46DA-BD04-69A842EF9085}"/>
    <dgm:cxn modelId="{D7BB2D4B-FA6C-4DF5-B3C7-8A01A4D774AD}" type="presOf" srcId="{DDDD1B80-FBD7-4D62-B043-97F247C74817}" destId="{2F6066E0-DA92-4C02-AE02-FA615B9118FC}" srcOrd="0" destOrd="0" presId="urn:microsoft.com/office/officeart/2005/8/layout/hProcess9"/>
    <dgm:cxn modelId="{FCB7D824-E374-4626-92C0-9CA3BF47F90F}" srcId="{E90CB0DF-1849-4C59-BD35-C52257CBE2E4}" destId="{D851A7D3-CAD6-4967-B4B2-4FB992168696}" srcOrd="1" destOrd="0" parTransId="{C1768D91-9462-40B9-962E-A7C4BEAE0B29}" sibTransId="{7C82EDC3-4848-4BF9-AF83-C18B294A8B02}"/>
    <dgm:cxn modelId="{4BFFC336-1A11-41A0-863D-8DF175168CB9}" srcId="{E90CB0DF-1849-4C59-BD35-C52257CBE2E4}" destId="{DDDD1B80-FBD7-4D62-B043-97F247C74817}" srcOrd="0" destOrd="0" parTransId="{3F8FEA9C-2B47-46D8-830B-8A4B33294F10}" sibTransId="{750C9396-6E3E-45C8-8F65-54D74221B6AC}"/>
    <dgm:cxn modelId="{525C944A-AFF9-40F6-995E-60A41716A24D}" type="presParOf" srcId="{822C60F3-5C72-450C-A647-0D931350EDDA}" destId="{97D1D08A-AEFB-4FE9-ABDF-C14B6C6A7841}" srcOrd="0" destOrd="0" presId="urn:microsoft.com/office/officeart/2005/8/layout/hProcess9"/>
    <dgm:cxn modelId="{9094849A-265D-46C7-AA1C-9CD5BD5A89EB}" type="presParOf" srcId="{822C60F3-5C72-450C-A647-0D931350EDDA}" destId="{77D21ABC-0022-475A-8943-44B4F6B70CF3}" srcOrd="1" destOrd="0" presId="urn:microsoft.com/office/officeart/2005/8/layout/hProcess9"/>
    <dgm:cxn modelId="{115E707B-F197-49CA-971E-964642BA8B3A}" type="presParOf" srcId="{77D21ABC-0022-475A-8943-44B4F6B70CF3}" destId="{2F6066E0-DA92-4C02-AE02-FA615B9118FC}" srcOrd="0" destOrd="0" presId="urn:microsoft.com/office/officeart/2005/8/layout/hProcess9"/>
    <dgm:cxn modelId="{AC84AA0F-66F8-4483-8990-7DE4C72683EF}" type="presParOf" srcId="{77D21ABC-0022-475A-8943-44B4F6B70CF3}" destId="{B2EBDB09-FF9F-4B3C-A4FD-9304DE0FE406}" srcOrd="1" destOrd="0" presId="urn:microsoft.com/office/officeart/2005/8/layout/hProcess9"/>
    <dgm:cxn modelId="{4C2D15D4-A66A-464D-8D6E-A770892B8E56}" type="presParOf" srcId="{77D21ABC-0022-475A-8943-44B4F6B70CF3}" destId="{2426E1C0-2A96-4D0B-9E4F-FD44BF522014}" srcOrd="2" destOrd="0" presId="urn:microsoft.com/office/officeart/2005/8/layout/hProcess9"/>
    <dgm:cxn modelId="{5D28359E-5885-47E8-A68A-9047446BDA5A}" type="presParOf" srcId="{77D21ABC-0022-475A-8943-44B4F6B70CF3}" destId="{C79EC0CD-7A1D-47DA-8849-F8E4F6A7EEBE}" srcOrd="3" destOrd="0" presId="urn:microsoft.com/office/officeart/2005/8/layout/hProcess9"/>
    <dgm:cxn modelId="{B042C253-3670-4922-9BD3-47A16147DBFD}" type="presParOf" srcId="{77D21ABC-0022-475A-8943-44B4F6B70CF3}" destId="{0C22A0AE-1953-4CC9-B571-7BCB5D4A4FAF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1D08A-AEFB-4FE9-ABDF-C14B6C6A7841}">
      <dsp:nvSpPr>
        <dsp:cNvPr id="0" name=""/>
        <dsp:cNvSpPr/>
      </dsp:nvSpPr>
      <dsp:spPr>
        <a:xfrm>
          <a:off x="723699" y="0"/>
          <a:ext cx="8201927" cy="5724155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6066E0-DA92-4C02-AE02-FA615B9118FC}">
      <dsp:nvSpPr>
        <dsp:cNvPr id="0" name=""/>
        <dsp:cNvSpPr/>
      </dsp:nvSpPr>
      <dsp:spPr>
        <a:xfrm>
          <a:off x="5094" y="1717246"/>
          <a:ext cx="3099810" cy="228966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Оценка компетенций</a:t>
          </a:r>
        </a:p>
      </dsp:txBody>
      <dsp:txXfrm>
        <a:off x="116866" y="1829018"/>
        <a:ext cx="2876266" cy="2066118"/>
      </dsp:txXfrm>
    </dsp:sp>
    <dsp:sp modelId="{2426E1C0-2A96-4D0B-9E4F-FD44BF522014}">
      <dsp:nvSpPr>
        <dsp:cNvPr id="0" name=""/>
        <dsp:cNvSpPr/>
      </dsp:nvSpPr>
      <dsp:spPr>
        <a:xfrm>
          <a:off x="3274757" y="1717246"/>
          <a:ext cx="3099810" cy="228966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Дефициты</a:t>
          </a:r>
        </a:p>
      </dsp:txBody>
      <dsp:txXfrm>
        <a:off x="3386529" y="1829018"/>
        <a:ext cx="2876266" cy="2066118"/>
      </dsp:txXfrm>
    </dsp:sp>
    <dsp:sp modelId="{0C22A0AE-1953-4CC9-B571-7BCB5D4A4FAF}">
      <dsp:nvSpPr>
        <dsp:cNvPr id="0" name=""/>
        <dsp:cNvSpPr/>
      </dsp:nvSpPr>
      <dsp:spPr>
        <a:xfrm>
          <a:off x="6544420" y="1717246"/>
          <a:ext cx="3099810" cy="228966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ИОМ</a:t>
          </a:r>
        </a:p>
      </dsp:txBody>
      <dsp:txXfrm>
        <a:off x="6656192" y="1829018"/>
        <a:ext cx="2876266" cy="206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7EC3-CC4A-44F5-84F1-57859CC65CF1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8E71-9836-48BD-844A-31112F2E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9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08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698769-A878-593D-C844-3FD1D64D4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5AA5B5C-B904-F717-5ECB-6B3C6BF33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1E9961F-4490-5D0D-173C-E25135740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муниципального проекта «Технологические классы» я участвую в реализации как классный руководитель технологического класса, разработчик программ курсов внеурочной деятельности и участник стажировок.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9CB508-A3C2-0F83-C87E-7FD8FE053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36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Практические уроки труда позволяют попробовать себя в роли дизайнера, конструктора, технолога, швеи, повара и др.</a:t>
            </a:r>
          </a:p>
          <a:p>
            <a:r>
              <a:rPr lang="ru-RU" dirty="0" smtClean="0"/>
              <a:t>Внеурочная деятельность открывает перед ребятами  возможности программирования и знакомит с профессиями связанными с техническими специальностями: инженер, программист и др.</a:t>
            </a:r>
          </a:p>
          <a:p>
            <a:r>
              <a:rPr lang="ru-RU" dirty="0" smtClean="0"/>
              <a:t>При освоении учебной программы обучающиеся приобретают коммуникативные, регулятивные, технологические,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компетенции, что в дальнейшем позволит обучающимся состояться, как </a:t>
            </a:r>
            <a:r>
              <a:rPr lang="ru-RU" smtClean="0"/>
              <a:t>высококвалифицированным специалистам.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8E71-9836-48BD-844A-31112F2EF8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3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Развитие профессиональных педагогических компетенций – это задача не только личностного развития учителя, но и важное условие организации эффективного учебно-воспитательного процесса. Я считаю, только тот имеет право учить, кто сам находится в постоянном совершенствовании.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9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Школа, где я работаю, особенная. Она расположена в отдаленном микрорайоне Чурилово. Сегодня – это три здания, 188 классов-комплектов, более пяти тысяч учеников и двухсот педагогических работников.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3B20E-45DF-41CF-A7F9-4FAAA9F40F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91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3B61FC-7FC0-4ABB-6E02-264235D0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34E3109-4BFB-1796-4E32-4E0C39A4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EF8A564-4872-3C34-B171-35F02E2DB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удаленность от центра города для нашей школы характерен инновационный вектор развития. Мы являемся участниками целого ряда региональных и муниципальных проектов. Я вхожу в несколько рабочих групп по их реализации, выполняя определенные роли и функции.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1C465F-3677-F415-B267-D442719BD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3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27CD14-138E-D04A-1E6E-B8A40259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C474F2E-F281-1E2E-1DD0-4BCCE6FA2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29913A3-4B5A-8CEB-94EA-5937FDFB4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классный руководитель я реализую модуль рабочей программы воспитания школы «Специализированные классы», на основе которого выстраиваю план работы с классом. </a:t>
            </a:r>
            <a:br>
              <a:rPr lang="ru-RU" dirty="0"/>
            </a:br>
            <a:r>
              <a:rPr lang="ru-RU" dirty="0"/>
              <a:t>В рамках этой работы моей основной задачей является вовлечение обучающихся в различные мероприятия технической направленности, профориентационная работа и воспитание качеств, необходимых будущим специалистам технических профессий.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Так, мой класс ежегодно принимает участие в профориентационном проекте «Билет в будущее», а также в течение года мы проводим четыре классных часа «Профессии наших родителей», на которых родители рассказывают о своей профессии, ее особенностях, необходимых для этой профессии знаниях и умениях.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8708278-87CC-B108-BD0D-3BACA6597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1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665DB4-CFEA-6ECE-68B2-15CD48D10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BFAE33-D36A-7854-E8D6-9CB5EDDF5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423FC79C-5026-3221-EAAC-451506F25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течение нескольких лет я являюсь наставником ребят, принимающих участие в различных конкурсах профессионального мастерства. </a:t>
            </a:r>
            <a:br>
              <a:rPr lang="ru-RU" dirty="0"/>
            </a:br>
            <a:r>
              <a:rPr lang="ru-RU" dirty="0"/>
              <a:t>Так, мои ученики становились победителями и призерами муниципального конкурса «Я выбираю» в компетенции «Конструирование и моделирование из простейших материалов», регионального чемпионата «Профессионалы» в компетенции «Фрезерные работы на станках с ЧПУ». </a:t>
            </a:r>
          </a:p>
          <a:p>
            <a:r>
              <a:rPr lang="ru-RU" dirty="0"/>
              <a:t>Также я являюсь консультантом школьной команды, участвующей во всероссийских соревнованиях «Инженерные кадры России»</a:t>
            </a:r>
          </a:p>
          <a:p>
            <a:endParaRPr lang="ru-RU" dirty="0"/>
          </a:p>
          <a:p>
            <a:r>
              <a:rPr lang="ru-RU" dirty="0"/>
              <a:t>Быть наставником – сложная задача. Нужно знать регламенты соревнований, выступать в роли эксперта в процессе соревнований. И это требует совершенствовать собственные навыки и умения.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882A38-3C85-7B75-8C11-3DD9980F1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98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504668-C321-F556-586A-91BBBA12B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0476E74-D511-0634-F976-62D563E8F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3B2445D7-38AF-6CAC-A7BD-EB40F9645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2019 года наша школа сотрудничает с ЧММТ в части сетевой реализации программ дополнительного образования. Ежегодно более 30 учащихся осваивают на базе техникума такие программы, как «Фрезерные работы на станках с ЧПУ», «Токарные работы на станках с ЧПУ» и «Поварское дело». </a:t>
            </a:r>
          </a:p>
          <a:p>
            <a:r>
              <a:rPr lang="ru-RU" dirty="0"/>
              <a:t> С 2022 года мы также совместно реализуем программы по направлению «Профессионалитет» на 144 часа. Их осваивают девятиклассники.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2D418B-1289-A8D6-CBAD-864486803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46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нашей школе есть опыт разработки и реализации индивидуальных образовательных маршрутов педагога. Он составляется на основе результатов оценки компетенций. Раньше мы проводили оценку, заполняя специальную таблицу, разработанную на основе </a:t>
            </a:r>
            <a:r>
              <a:rPr lang="ru-RU" dirty="0" err="1"/>
              <a:t>Профстандарта</a:t>
            </a:r>
            <a:r>
              <a:rPr lang="ru-RU" dirty="0"/>
              <a:t> «Педагог». </a:t>
            </a:r>
            <a:br>
              <a:rPr lang="ru-RU" dirty="0"/>
            </a:br>
            <a:r>
              <a:rPr lang="ru-RU" dirty="0"/>
              <a:t>Теперь оценка проводится в модуле ДПО.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54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D7D7D4-0CC7-BD0F-19C0-830166C1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4C14DA86-AA63-4476-BF82-6F7885652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F87335F-E72E-8A5D-83AB-F9501D6E1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ИОМ педагога включает две части: формальное и неформальное обучение. </a:t>
            </a:r>
          </a:p>
          <a:p>
            <a:endParaRPr lang="ru-RU" dirty="0"/>
          </a:p>
          <a:p>
            <a:r>
              <a:rPr lang="ru-RU" dirty="0"/>
              <a:t>Как педагог я считаю, что неформальное обучение играет очень важную роль, поскольку здесь я выступаю инициатором участия в тех или иных мероприятиях и могу влиять на развитие своих профессиональных компетенций.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347B73-E386-10D6-8DB7-2AC38E8D3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343F-B1C0-4976-A9FB-39DD6CCAFA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68706A-AF17-1E44-D5FF-1E86D334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59CD74-0F3D-C308-59ED-52B5B78F6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FBD2DC-2773-03C1-6C09-CC99539B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675113-AA7D-1245-D20F-0A13386F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BB2E5A-3037-2B33-CDD1-FF67548F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2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DD752-49D8-ED85-4B38-5718AAB1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88F4FC-D563-A624-516B-85467C4E8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19E854-C64B-2AFE-071F-1F3357B1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30AEB8-CC5B-E20A-9BF8-9EE7232B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A9747C-DE97-7CEA-D19C-6D0DB4A8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9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F01151-3206-C49F-7AC5-CDA07C201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F08F696-28F3-A188-E8C9-C333D0FA4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093782-E1C4-D452-411C-17DC4989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66E732-C4E9-B2A7-31A8-FF3B1C6E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45688F-F8B9-1631-13F3-5339520B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9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E385A-401F-2DF9-4F22-9530025B1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D7E573-8F8F-39E3-3284-F25B8AE01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93EEA9-98FF-9387-10D3-B4BA2294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FB23-D0FF-41A5-BB6C-6729B50735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9DC6B2-63F9-4AF1-F029-3B89C1C9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9D047D-C378-C6FC-2575-941A7F12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04EE-F857-45FE-825E-81CC76BFC7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50D1660A-6F4E-91D4-0C03-5A1394334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260350"/>
            <a:ext cx="1295524" cy="93640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0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EF141-A8DC-D1A3-B021-23118551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F39CFF-8CFD-8290-F326-41189BD5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970276-89E0-9C56-4AAD-70E6E660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299127-0322-A252-FCC6-1A0A6745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2BC1BF-0AA6-1AEF-6E84-9DB85658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8FEFCF-11BE-AC5E-0D9C-FB96B08B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64CB4C-6D74-A86A-F21E-EA61871E6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3294A4-F933-C243-18BB-E44E6AA3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7FE835-1D35-6E03-A691-CD681FF7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6C9C34-FA65-EFCB-D356-DB3F45F6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0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337BE-7085-F9CB-2B52-44DE569C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875A94-7D5E-3D89-186B-98C866E65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1737F6-AE41-D9F3-28BC-A81FBF365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DBF6F5-FC9F-A541-0FD8-42CD7FEB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A79C55-E596-FA04-4761-37DA3EDD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C22653-497F-CA72-B8E0-2633B04B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2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735AA6-8584-190A-C9A5-1AEC827C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667C85-CCF2-1ED7-1C51-660664CA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0D5CBC-EF4B-3EF2-40D5-A621381C2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6C449F-8711-A21D-E2BC-D378FA8CB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6CE7309-3A81-0A1E-EF67-70DEEF070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6246C4-74C2-79D1-9E1B-1AE2111D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07FA01-6DEB-291D-4F34-D77FF122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E23AAE8-9AAE-C56F-C10A-0E54D84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2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6B638D-AA26-B9DE-2AED-FBCBECE8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631B1C-6362-5626-27C4-30FB2B89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3605C-05D3-E8FC-F851-D6513711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A44210-3EDB-B7E4-D3D6-4138F14F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BF9EAF-149C-4033-6A24-6CB12BF7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36D2F0-B4CA-7409-E3BD-9CBCFBCF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41D7B9-8160-3286-6D60-106B4AA6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1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D7037-ED95-BB44-D166-99DB6D18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194BE-710E-CF00-60C6-70D1F5DE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A0B56B-AD99-10A0-0B1B-FA229FD4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E03284-A16E-CF58-D737-3D950962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59412B-CF51-6899-EB2E-727AD8B9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6B05CF-F52A-8113-CA53-9F810F45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0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60C4DF-3A95-3013-2E88-F81B5EE4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5537C5E-C48C-598A-BE69-88D3F0F47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521E55-1E49-72EE-8F21-7DE49EB4F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F73E23-A77A-C183-70D7-11E122FF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B22947-2C3B-C5B5-DFBE-BF1A5B40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24B299-13D4-81C0-B595-457E0450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4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147DE-C12C-F439-57BE-A5629C0D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6D68FD-556D-3CB4-831B-03E89D57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ADE6C7-540A-A196-31EB-7021F734E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C49A4-CED5-43F4-8355-1765F6578CC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C64E2B-930A-424C-3DE9-8B565FEB8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B1EA4A-0EAA-BA73-C53A-0882DE7C6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2F034-490A-4AB9-8C15-616BAEC00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1AE126E-F7B0-F715-8175-1725E7AA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09201-9F6F-CBDF-9105-266BB020A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708" y="2546918"/>
            <a:ext cx="9828584" cy="1764163"/>
          </a:xfrm>
        </p:spPr>
        <p:txBody>
          <a:bodyPr>
            <a:noAutofit/>
          </a:bodyPr>
          <a:lstStyle/>
          <a:p>
            <a:r>
              <a:rPr lang="ru-RU" sz="4000" b="1" dirty="0">
                <a:cs typeface="Times New Roman" panose="02020603050405020304" pitchFamily="18" charset="0"/>
              </a:rPr>
              <a:t>«Точки роста – в условиях профориентации»</a:t>
            </a:r>
            <a:br>
              <a:rPr lang="ru-RU" sz="4000" b="1" dirty="0">
                <a:cs typeface="Times New Roman" panose="02020603050405020304" pitchFamily="18" charset="0"/>
              </a:rPr>
            </a:br>
            <a:r>
              <a:rPr lang="ru-RU" sz="4000" dirty="0">
                <a:cs typeface="Times New Roman" panose="02020603050405020304" pitchFamily="18" charset="0"/>
              </a:rPr>
              <a:t>(из опыта работы учителя труда (технологии) МБОУ СОШ №116 г. Челябинска»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CFB7E7-E199-EF63-D2D1-46E29257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923" y="4721592"/>
            <a:ext cx="9028154" cy="817815"/>
          </a:xfrm>
        </p:spPr>
        <p:txBody>
          <a:bodyPr>
            <a:noAutofit/>
          </a:bodyPr>
          <a:lstStyle/>
          <a:p>
            <a:r>
              <a:rPr lang="ru-RU" sz="1800" dirty="0">
                <a:ea typeface="Times New Roman" panose="02020603050405020304" pitchFamily="18" charset="0"/>
              </a:rPr>
              <a:t>Цыбунова Елена Ивановна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</a:t>
            </a:r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учитель МБОУ «СОШ №116 г. Челябинска»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A0A5DD-42C1-C464-BCDC-6E06A68A38A9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991A40-F7A3-A57A-17F9-98CF9394B86C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0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96322B-880B-44AA-4B4D-3494E8A8E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30CC261-D57E-5EAB-B17D-4D463450B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83394CC-9113-2F1F-77EC-6D3620BAA4F2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032A379-9E69-90DC-099B-FE6C32FEE034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CE2EE6-8DED-8A6A-85E5-3CB99DCF1C3D}"/>
              </a:ext>
            </a:extLst>
          </p:cNvPr>
          <p:cNvSpPr txBox="1"/>
          <p:nvPr/>
        </p:nvSpPr>
        <p:spPr>
          <a:xfrm>
            <a:off x="263352" y="502414"/>
            <a:ext cx="11665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Муниципальный ресурсный центр </a:t>
            </a:r>
          </a:p>
          <a:p>
            <a:r>
              <a:rPr lang="ru-RU" sz="2400" dirty="0"/>
              <a:t>«Технологические классы как фактор развития цифровой компетентности обучающихся»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B946ACA-7276-B8CA-13B7-5E7953C483C2}"/>
              </a:ext>
            </a:extLst>
          </p:cNvPr>
          <p:cNvSpPr/>
          <p:nvPr/>
        </p:nvSpPr>
        <p:spPr>
          <a:xfrm>
            <a:off x="577516" y="2189747"/>
            <a:ext cx="3188368" cy="3669632"/>
          </a:xfrm>
          <a:prstGeom prst="round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Классный руководитель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FC5275F-3DBE-EF80-49AD-71BA87CDEF31}"/>
              </a:ext>
            </a:extLst>
          </p:cNvPr>
          <p:cNvSpPr/>
          <p:nvPr/>
        </p:nvSpPr>
        <p:spPr>
          <a:xfrm>
            <a:off x="4501816" y="2189747"/>
            <a:ext cx="3188368" cy="3669632"/>
          </a:xfrm>
          <a:prstGeom prst="round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Разработчик программ курсов внеурочной деятельности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8235DD4-DF8F-944F-8259-644223B9655E}"/>
              </a:ext>
            </a:extLst>
          </p:cNvPr>
          <p:cNvSpPr/>
          <p:nvPr/>
        </p:nvSpPr>
        <p:spPr>
          <a:xfrm>
            <a:off x="8646695" y="2225443"/>
            <a:ext cx="3188368" cy="3669632"/>
          </a:xfrm>
          <a:prstGeom prst="round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Участник стажировок</a:t>
            </a:r>
          </a:p>
        </p:txBody>
      </p:sp>
    </p:spTree>
    <p:extLst>
      <p:ext uri="{BB962C8B-B14F-4D97-AF65-F5344CB8AC3E}">
        <p14:creationId xmlns:p14="http://schemas.microsoft.com/office/powerpoint/2010/main" val="39696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9280" y="86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 рамках уроков труда учитель осуществляет знакомство обучающихся с различными отраслями производства и профессиями.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" y="2383663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56" y="3602101"/>
            <a:ext cx="4572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7A5F45B-7737-8AA1-43AA-999C05789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A0A5DD-42C1-C464-BCDC-6E06A68A38A9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991A40-F7A3-A57A-17F9-98CF9394B86C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74D2B08-07F1-2413-1534-0C58B3B95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E23A57-C79F-D2D5-217B-9E7D7F03B473}"/>
              </a:ext>
            </a:extLst>
          </p:cNvPr>
          <p:cNvSpPr txBox="1"/>
          <p:nvPr/>
        </p:nvSpPr>
        <p:spPr>
          <a:xfrm>
            <a:off x="2733607" y="2717247"/>
            <a:ext cx="88773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i="1" dirty="0"/>
              <a:t>«Найди себе работу по душе, тогда тебе не придётся работать ни одного  дня в жизни»</a:t>
            </a:r>
            <a:r>
              <a:rPr lang="ru-RU" sz="2800" b="0" i="1" dirty="0">
                <a:effectLst/>
              </a:rPr>
              <a:t/>
            </a:r>
            <a:br>
              <a:rPr lang="ru-RU" sz="2800" b="0" i="1" dirty="0">
                <a:effectLst/>
              </a:rPr>
            </a:br>
            <a:r>
              <a:rPr lang="ru-RU" sz="2800" i="1" dirty="0"/>
              <a:t>Конфуций</a:t>
            </a:r>
            <a:endParaRPr lang="ru-RU" sz="2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82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326CC34-BF7D-A44E-E80C-E24E9801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14" y="431193"/>
            <a:ext cx="4665728" cy="29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27CF5DF-BCA4-4411-923D-4BC83F235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33593"/>
          <a:stretch/>
        </p:blipFill>
        <p:spPr bwMode="auto">
          <a:xfrm>
            <a:off x="-6" y="10"/>
            <a:ext cx="7642746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27238F-5F5B-4F83-BF9A-DE0A54F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МБОУ «СОШ №116 г. Челябинска»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50FA97-8054-425B-BB20-911D1477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ru-RU" sz="1700" dirty="0"/>
              <a:t>3 здания (1961, 2014, 2019 гг.)</a:t>
            </a:r>
          </a:p>
          <a:p>
            <a:r>
              <a:rPr lang="ru-RU" sz="1700" dirty="0"/>
              <a:t>188 классов-комплектов</a:t>
            </a:r>
          </a:p>
          <a:p>
            <a:r>
              <a:rPr lang="ru-RU" sz="1700" dirty="0"/>
              <a:t>5632 ученика</a:t>
            </a:r>
          </a:p>
          <a:p>
            <a:r>
              <a:rPr lang="ru-RU" sz="1700" dirty="0"/>
              <a:t>213 педагогических работника</a:t>
            </a:r>
          </a:p>
        </p:txBody>
      </p:sp>
      <p:graphicFrame>
        <p:nvGraphicFramePr>
          <p:cNvPr id="11" name="Таблица 6">
            <a:extLst>
              <a:ext uri="{FF2B5EF4-FFF2-40B4-BE49-F238E27FC236}">
                <a16:creationId xmlns:a16="http://schemas.microsoft.com/office/drawing/2014/main" xmlns="" id="{C8BCBC73-4B3D-4412-A259-C8E2E3AB5450}"/>
              </a:ext>
            </a:extLst>
          </p:cNvPr>
          <p:cNvGraphicFramePr>
            <a:graphicFrameLocks noGrp="1"/>
          </p:cNvGraphicFramePr>
          <p:nvPr/>
        </p:nvGraphicFramePr>
        <p:xfrm>
          <a:off x="7786248" y="3856808"/>
          <a:ext cx="4322394" cy="26648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6072">
                  <a:extLst>
                    <a:ext uri="{9D8B030D-6E8A-4147-A177-3AD203B41FA5}">
                      <a16:colId xmlns:a16="http://schemas.microsoft.com/office/drawing/2014/main" xmlns="" val="3314359079"/>
                    </a:ext>
                  </a:extLst>
                </a:gridCol>
                <a:gridCol w="861238">
                  <a:extLst>
                    <a:ext uri="{9D8B030D-6E8A-4147-A177-3AD203B41FA5}">
                      <a16:colId xmlns:a16="http://schemas.microsoft.com/office/drawing/2014/main" xmlns="" val="4252747542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xmlns="" val="3046257119"/>
                    </a:ext>
                  </a:extLst>
                </a:gridCol>
                <a:gridCol w="919419">
                  <a:extLst>
                    <a:ext uri="{9D8B030D-6E8A-4147-A177-3AD203B41FA5}">
                      <a16:colId xmlns:a16="http://schemas.microsoft.com/office/drawing/2014/main" xmlns="" val="82964287"/>
                    </a:ext>
                  </a:extLst>
                </a:gridCol>
              </a:tblGrid>
              <a:tr h="561774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2024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693463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Учащиеся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1412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2740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5632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784546"/>
                  </a:ext>
                </a:extLst>
              </a:tr>
              <a:tr h="6474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Классы-комплекты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188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759916"/>
                  </a:ext>
                </a:extLst>
              </a:tr>
              <a:tr h="72600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Педагогические работники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12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1F9B36-9651-FF6D-DE3D-82CB9E9E9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827B922-5761-EFDD-81B3-C582A2162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CA404D-9C4F-AD7D-8785-2583056FB404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CC409A-21B9-5E30-C56C-94A740DECDDB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10FBD3-DE9A-53E8-1DF6-9345786E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1" y="365125"/>
            <a:ext cx="1166529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МБОУ «СОШ №116 г. Челябинска» - участник региональных и муниципальных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1F8636-34A1-07CB-D339-8584BF69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60419"/>
            <a:ext cx="11665295" cy="445485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Региональная инновационная площадка «Информационная политика образовательной организации» (с 2025 г. – «</a:t>
            </a:r>
            <a:r>
              <a:rPr lang="ru-RU" dirty="0">
                <a:effectLst/>
                <a:ea typeface="Times New Roman" panose="02020603050405020304" pitchFamily="18" charset="0"/>
              </a:rPr>
              <a:t>Модели формирования инженерной культуры обучающихся»); </a:t>
            </a:r>
          </a:p>
          <a:p>
            <a:pPr algn="just"/>
            <a:r>
              <a:rPr lang="ru-RU" dirty="0"/>
              <a:t>Региональный проект «Инженеры будущего 74» («Губернаторские инженерные классы»);</a:t>
            </a:r>
          </a:p>
          <a:p>
            <a:pPr algn="just"/>
            <a:r>
              <a:rPr lang="ru-RU" dirty="0"/>
              <a:t>Муниципальный ресурсный центр «Технологические классы как фактор развития цифровой компетентности обучающихся»;</a:t>
            </a:r>
          </a:p>
          <a:p>
            <a:r>
              <a:rPr lang="ru-RU" dirty="0"/>
              <a:t>Муниципальный проект «Образовательная индустрия будущего» (с 2023 г. в плановом режиме). </a:t>
            </a:r>
          </a:p>
        </p:txBody>
      </p:sp>
    </p:spTree>
    <p:extLst>
      <p:ext uri="{BB962C8B-B14F-4D97-AF65-F5344CB8AC3E}">
        <p14:creationId xmlns:p14="http://schemas.microsoft.com/office/powerpoint/2010/main" val="18056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E3A91C-4D63-1CB7-54E8-39FB45AA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AA4825D-E578-2C97-255E-17A782EFB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4D87DF-3713-CEE6-0FF3-787D719A83D3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2C314FC-13A9-A4C8-2CB1-524C6408BD26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299E14D-32A4-1C51-CC7D-BB84B81C4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40831"/>
              </p:ext>
            </p:extLst>
          </p:nvPr>
        </p:nvGraphicFramePr>
        <p:xfrm>
          <a:off x="355600" y="964079"/>
          <a:ext cx="11573048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3048">
                  <a:extLst>
                    <a:ext uri="{9D8B030D-6E8A-4147-A177-3AD203B41FA5}">
                      <a16:colId xmlns:a16="http://schemas.microsoft.com/office/drawing/2014/main" xmlns="" val="2433378655"/>
                    </a:ext>
                  </a:extLst>
                </a:gridCol>
              </a:tblGrid>
              <a:tr h="559721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Вариативный модуль рабочей программы воспитания «Специализированные классы» (адаптируется в соответствии со специализацией класса)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Совместная деятельность классного руководителя и учащихся по данному направлению включает мероприятия, направленные на создание условий для профессионального выбора и жизненного самоопределения учащихся в сферах производства, инженерии и информационно-коммуникационных технологий. Эта работа осуществляется через следующие виды и формы деятельности: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индивидуально-групповые консультации с педагогом-психологом, диагностики развития личности обучающихся; 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тематические классные часы;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встречи с людьми интересных профессий в сфере производства, инженерии и ИК-технологий; 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участие в олимпиадах технологической и естественно-научной направленности;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участие в конкурсах профориентационной направленности («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ПРОФориентир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», «Я выбираю», «Профессионалы» и др.); 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участие в открытых мероприятиях на базе ЦЦОД «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-Куб» (выставки, фестивали);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вовлечение в объединения дополнительного образования на базе ЦЦОД «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-Куб»;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участие в летних тематических сменах на базе городского оздоровительного лагеря.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50648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AD9F14-2FAC-F8B5-4F9A-B5CA045ACA80}"/>
              </a:ext>
            </a:extLst>
          </p:cNvPr>
          <p:cNvSpPr txBox="1"/>
          <p:nvPr/>
        </p:nvSpPr>
        <p:spPr>
          <a:xfrm>
            <a:off x="263352" y="502414"/>
            <a:ext cx="11665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Классный 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19323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472631-1886-A04A-E1D6-74749B39B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7A5F45B-7737-8AA1-43AA-999C05789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00251A-7711-AF05-9FF2-CC6518DF44EE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63750D0-3C65-9C77-03D6-5F72B646365B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21D3F-9893-2A4E-C823-74B6B6C0F691}"/>
              </a:ext>
            </a:extLst>
          </p:cNvPr>
          <p:cNvSpPr txBox="1"/>
          <p:nvPr/>
        </p:nvSpPr>
        <p:spPr>
          <a:xfrm>
            <a:off x="414280" y="220792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/>
              <a:t>Муниципальный конкурс профессиональных проб «Я выбираю»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Региональный чемпионат профессионального мастерства «Профессионалы»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Всероссийские соревнования «Инженерные кадры России»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C4630E-9C46-7332-2FD9-45416E120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824" y="649884"/>
            <a:ext cx="3006390" cy="227485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236E5D-1E0A-B215-6416-30841D1FCB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24" b="12319"/>
          <a:stretch/>
        </p:blipFill>
        <p:spPr>
          <a:xfrm>
            <a:off x="9385733" y="1448116"/>
            <a:ext cx="2542915" cy="251884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84E9002-D950-75BD-9735-BD05148D8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5"/>
          <a:stretch/>
        </p:blipFill>
        <p:spPr bwMode="auto">
          <a:xfrm>
            <a:off x="7555770" y="4049585"/>
            <a:ext cx="4363424" cy="23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DEE4F4-B66C-1921-074B-3C568B35FB85}"/>
              </a:ext>
            </a:extLst>
          </p:cNvPr>
          <p:cNvSpPr txBox="1"/>
          <p:nvPr/>
        </p:nvSpPr>
        <p:spPr>
          <a:xfrm>
            <a:off x="308838" y="739521"/>
            <a:ext cx="64622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Наставничество в конкурсах и соревнованиях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7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4077D0-B899-A4E5-F5CC-6205B81C2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2798F6F-0C85-3E50-8D09-46943829C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184CFF1-0E52-BF7A-649A-5E65BD0304A1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812FD2F-9848-3527-35F2-883E07677DF6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E5CB3A-8BC1-0CC6-5232-D7BFA646A743}"/>
              </a:ext>
            </a:extLst>
          </p:cNvPr>
          <p:cNvSpPr txBox="1"/>
          <p:nvPr/>
        </p:nvSpPr>
        <p:spPr>
          <a:xfrm>
            <a:off x="263352" y="489635"/>
            <a:ext cx="10264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Муниципальный проект «Образовательная индустрия будущего»: сетевое взаимодействие общеобразовательных организаций и организаций СПО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27B889-3580-E518-84B7-B71E153FE75C}"/>
              </a:ext>
            </a:extLst>
          </p:cNvPr>
          <p:cNvSpPr txBox="1"/>
          <p:nvPr/>
        </p:nvSpPr>
        <p:spPr>
          <a:xfrm>
            <a:off x="263352" y="2795717"/>
            <a:ext cx="70899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/>
              <a:t>Фрезерные работы на станках с ЧПУ</a:t>
            </a:r>
            <a:r>
              <a:rPr lang="ru-RU" sz="1800" dirty="0"/>
              <a:t>: чтение и анализ чертежа; настройка оборудования (фрезерный станок с числовым программным управлением), сборка инструмента; изготовление пробной детали и контроль ее параметров.</a:t>
            </a:r>
          </a:p>
          <a:p>
            <a:pPr marL="0" indent="0" algn="just">
              <a:buNone/>
            </a:pPr>
            <a:r>
              <a:rPr lang="ru-RU" sz="1800" b="1" dirty="0"/>
              <a:t>Токарные работы на станках с ЧПУ</a:t>
            </a:r>
            <a:r>
              <a:rPr lang="ru-RU" sz="1800" dirty="0"/>
              <a:t>: чтение и анализ чертежа; настройка оборудования (токарный станок с числовым программным управлением), сборка инструмента; изготовление пробной детали и контроль ее параметров.</a:t>
            </a:r>
          </a:p>
          <a:p>
            <a:pPr marL="0" indent="0" algn="just">
              <a:buNone/>
            </a:pPr>
            <a:r>
              <a:rPr lang="ru-RU" sz="1800" b="1" dirty="0"/>
              <a:t>Поварское дело</a:t>
            </a:r>
            <a:r>
              <a:rPr lang="ru-RU" sz="1800" dirty="0"/>
              <a:t>: чтение технологических карт; приготовление, комплектация, оформление и презентация холодных и горячих блюд, напитков, кулинарных изделий.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038186-3C5B-F428-64B5-D47799BC2F26}"/>
              </a:ext>
            </a:extLst>
          </p:cNvPr>
          <p:cNvSpPr txBox="1"/>
          <p:nvPr/>
        </p:nvSpPr>
        <p:spPr>
          <a:xfrm>
            <a:off x="315826" y="2030958"/>
            <a:ext cx="11560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ГБПОУ «Челябинский механико-технологический техникум»</a:t>
            </a:r>
            <a:endParaRPr lang="ru-RU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DB0503-E0B9-2ADC-1869-EAAD026B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72" y="2833617"/>
            <a:ext cx="4236202" cy="317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1AE126E-F7B0-F715-8175-1725E7AA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A0A5DD-42C1-C464-BCDC-6E06A68A38A9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991A40-F7A3-A57A-17F9-98CF9394B86C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EDC5A0D-05C5-F656-2919-BDE354EFB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569303"/>
              </p:ext>
            </p:extLst>
          </p:nvPr>
        </p:nvGraphicFramePr>
        <p:xfrm>
          <a:off x="1155032" y="757988"/>
          <a:ext cx="9649326" cy="572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12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B77021-7C0A-5F3E-66AD-EC3CFCC9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знак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7E0FDC-2BAA-9D82-0801-A08C1A611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8259"/>
            <a:ext cx="1775520" cy="13316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D82139C-F6B1-90C2-5F0F-E874F21D0213}"/>
              </a:ext>
            </a:extLst>
          </p:cNvPr>
          <p:cNvSpPr/>
          <p:nvPr/>
        </p:nvSpPr>
        <p:spPr>
          <a:xfrm>
            <a:off x="263352" y="188640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2A3EDB6-6DCB-5A0A-E354-1E0B7019BFC2}"/>
              </a:ext>
            </a:extLst>
          </p:cNvPr>
          <p:cNvSpPr/>
          <p:nvPr/>
        </p:nvSpPr>
        <p:spPr>
          <a:xfrm>
            <a:off x="263352" y="6574585"/>
            <a:ext cx="11665296" cy="775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21558-2097-A47F-D311-B21F788A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65125"/>
            <a:ext cx="11090448" cy="1325563"/>
          </a:xfrm>
        </p:spPr>
        <p:txBody>
          <a:bodyPr/>
          <a:lstStyle/>
          <a:p>
            <a:r>
              <a:rPr lang="ru-RU" dirty="0"/>
              <a:t>Индивидуальный образовательный маршрут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7D28AF-D721-AB79-4630-AAE7747C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25625"/>
            <a:ext cx="11665296" cy="46672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Формальное обучение</a:t>
            </a:r>
          </a:p>
          <a:p>
            <a:pPr marL="0" indent="0" algn="just">
              <a:buNone/>
            </a:pPr>
            <a:r>
              <a:rPr lang="ru-RU" dirty="0"/>
              <a:t>-дополнительное профессиональное образование (курсы повышения квалификации/профессиональная переподготовка)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Неформальное обучение</a:t>
            </a:r>
          </a:p>
          <a:p>
            <a:pPr algn="just">
              <a:buFontTx/>
              <a:buChar char="-"/>
            </a:pPr>
            <a:r>
              <a:rPr lang="ru-RU" dirty="0"/>
              <a:t>образовательные события (мастер-классы, семинары, конференции, публикации и др.);</a:t>
            </a:r>
          </a:p>
          <a:p>
            <a:pPr algn="just">
              <a:buFontTx/>
              <a:buChar char="-"/>
            </a:pPr>
            <a:r>
              <a:rPr lang="ru-RU" dirty="0"/>
              <a:t>участие в реализации инновационных проектов;</a:t>
            </a:r>
          </a:p>
          <a:p>
            <a:pPr algn="just">
              <a:buFontTx/>
              <a:buChar char="-"/>
            </a:pPr>
            <a:r>
              <a:rPr lang="ru-RU" dirty="0"/>
              <a:t>участие в наставнической деятельности (учитель – ученик, учитель – учитель). </a:t>
            </a:r>
          </a:p>
        </p:txBody>
      </p:sp>
    </p:spTree>
    <p:extLst>
      <p:ext uri="{BB962C8B-B14F-4D97-AF65-F5344CB8AC3E}">
        <p14:creationId xmlns:p14="http://schemas.microsoft.com/office/powerpoint/2010/main" val="7928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950</Words>
  <Application>Microsoft Office PowerPoint</Application>
  <PresentationFormat>Произвольный</PresentationFormat>
  <Paragraphs>98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«Точки роста – в условиях профориентации» (из опыта работы учителя труда (технологии) МБОУ СОШ №116 г. Челябинска»</vt:lpstr>
      <vt:lpstr>Презентация PowerPoint</vt:lpstr>
      <vt:lpstr>МБОУ «СОШ №116 г. Челябинска»</vt:lpstr>
      <vt:lpstr>МБОУ «СОШ №116 г. Челябинска» - участник региональных и муниципальных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Индивидуальный образовательный маршрут педагога</vt:lpstr>
      <vt:lpstr>Презентация PowerPoint</vt:lpstr>
      <vt:lpstr>В рамках уроков труда учитель осуществляет знакомство обучающихся с различными отраслями производства и профессиями.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«Точки роста – в условиях профориентации» (из опыта работы учителя труда (технологии) МБОУ СОШ №116 г. Челябинска»</dc:title>
  <dc:creator>Каргаполова Светлана Алексеевна</dc:creator>
  <cp:lastModifiedBy>teacher</cp:lastModifiedBy>
  <cp:revision>17</cp:revision>
  <dcterms:created xsi:type="dcterms:W3CDTF">2024-11-05T13:09:42Z</dcterms:created>
  <dcterms:modified xsi:type="dcterms:W3CDTF">2025-02-13T04:00:10Z</dcterms:modified>
</cp:coreProperties>
</file>