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2" r:id="rId2"/>
    <p:sldId id="283" r:id="rId3"/>
    <p:sldId id="320" r:id="rId4"/>
    <p:sldId id="280" r:id="rId5"/>
    <p:sldId id="295" r:id="rId6"/>
    <p:sldId id="296" r:id="rId7"/>
    <p:sldId id="297" r:id="rId8"/>
    <p:sldId id="298" r:id="rId9"/>
    <p:sldId id="299" r:id="rId10"/>
    <p:sldId id="261" r:id="rId11"/>
    <p:sldId id="289" r:id="rId12"/>
    <p:sldId id="317" r:id="rId13"/>
    <p:sldId id="301" r:id="rId14"/>
    <p:sldId id="302" r:id="rId15"/>
    <p:sldId id="303" r:id="rId16"/>
    <p:sldId id="310" r:id="rId17"/>
    <p:sldId id="311" r:id="rId18"/>
    <p:sldId id="312" r:id="rId19"/>
    <p:sldId id="304" r:id="rId20"/>
    <p:sldId id="318" r:id="rId21"/>
    <p:sldId id="265" r:id="rId22"/>
    <p:sldId id="277" r:id="rId23"/>
    <p:sldId id="290" r:id="rId24"/>
    <p:sldId id="278" r:id="rId25"/>
    <p:sldId id="291" r:id="rId26"/>
    <p:sldId id="315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  <a:srgbClr val="FF5050"/>
    <a:srgbClr val="FF9966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63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86169-6DE4-4B87-85F2-A026EA39C437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12822-58FB-441B-B06E-F66920F00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32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47464C-EB48-4042-8388-3B58C66B7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F7F02B5-D15F-4C74-8981-80867D046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23F127E-2C5E-47DA-9BA2-99CE77150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92D4-0232-48BC-ABA5-98163482158E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EE885C8-A71B-4BF3-B066-0CD0EABC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19FF320-E042-479B-9D11-0AC33287B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B622-A24D-4F9C-AC46-6B22B6371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01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087A79-98DC-4037-BA09-6B8C00C36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88AFBBF-4B52-412B-8DDF-8BA4AFC96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1E5ADD9-C240-4FBB-BDCE-D11BD60DC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92D4-0232-48BC-ABA5-98163482158E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5B6F5FA-35A1-4566-8BDF-011B3ED9A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2B0D473-A5B9-4BB9-80F9-8812133E9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B622-A24D-4F9C-AC46-6B22B6371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0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C95F1AC-A129-4133-8426-DABD6BC940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82857D3-5EC0-47E5-884D-60FB1CC2D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F40AC72-FC14-4C11-9A78-92D639BA6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92D4-0232-48BC-ABA5-98163482158E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C4E1711-BECC-4B3C-B5D0-3BD86ECB9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302F49A-AC9F-4A2F-839A-B8F9FBAD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B622-A24D-4F9C-AC46-6B22B6371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36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6D7F18-B87A-4DCF-9076-E80ACDD28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6FAEC87-E950-4D72-8FB5-710ED1012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FBED55-69DF-432E-9C22-B7DB3457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92D4-0232-48BC-ABA5-98163482158E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49726A1-AADA-48CC-B0FE-DDDAF38C1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54A9F48-C861-4721-BF7A-B00CCE56C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B622-A24D-4F9C-AC46-6B22B6371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04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ACE6EE-C045-4837-AA82-9C076C373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A79E84A-B9F6-4AE0-8230-8C3F5E8D5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AF4168F-A9C2-4D61-8D11-880EF3010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92D4-0232-48BC-ABA5-98163482158E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56BDDA9-DB16-4A0E-8E2F-521D6897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6D5080F-8849-454B-A05E-5AED72826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B622-A24D-4F9C-AC46-6B22B6371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51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51ABC4-6E07-4F9D-86D2-FBFF272CB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BEDBB5B-9955-4987-95B8-80FD97976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8F9251D-C659-4B44-8521-CE4ACA489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26D8E19-E52E-420E-8E38-4F50FD801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92D4-0232-48BC-ABA5-98163482158E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FCD61BF-8DB9-4CBD-8AE2-5DD52A174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33C778B-1647-47FE-949B-C43BA4AB1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B622-A24D-4F9C-AC46-6B22B6371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58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62297D-B003-4806-A05F-4F7457CED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3286BE5-B1B8-4A7F-8FC9-9CB85E153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D6FE71D-5C12-413E-9C85-65364FD83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C96B1C1-1D9B-4657-9CC7-566C3B48D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E59DD14-C0A0-4B34-900A-91BF5F438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24FC31D-D7DB-4198-AEE8-1C74143BB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92D4-0232-48BC-ABA5-98163482158E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F6F9C8A-AC18-472E-8E49-3F91465D7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CCB4CD1-DA6A-441B-9A7E-E023D9DD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B622-A24D-4F9C-AC46-6B22B6371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5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FDD7ED-574A-40C5-9CC7-E72122DB1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BFCCC83-63EA-4249-9E16-492891051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92D4-0232-48BC-ABA5-98163482158E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1B5CA39-B020-49EC-ADFF-B5ED5F693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B9ED3D6-C98A-4C46-8445-A35E65443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B622-A24D-4F9C-AC46-6B22B6371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232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DBB7769-6404-47D9-8EE0-2BFC6EB1D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92D4-0232-48BC-ABA5-98163482158E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C3561F2-684E-4C73-A101-93F10B818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EF92E43-09F8-4B60-A2DB-D85CF5D7A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B622-A24D-4F9C-AC46-6B22B6371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31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0091AE-4C66-4093-ADDD-1860F8B81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70E538A-D57F-43A2-837F-57D975A70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7EF4E67-FFB7-40B7-BA6A-21EEDDA55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55D11DD-5A32-408F-9B55-3EB47826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92D4-0232-48BC-ABA5-98163482158E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454C7D2-E406-4EE9-BCBA-90373580D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1EE8963-CE57-4131-B555-74DB9C28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B622-A24D-4F9C-AC46-6B22B6371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3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564F37-3EDA-4F80-BE99-207F01395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2E1E7F0-723C-45C9-A1A2-30D2E20EAA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D6CED1C-F49C-4015-AF01-28BDF4654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7BD8985-8E9E-4769-9667-63598635C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92D4-0232-48BC-ABA5-98163482158E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076A627-B01E-43D3-AC16-AEEFB1555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4872188-17CD-4263-8157-A223C50C3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B622-A24D-4F9C-AC46-6B22B6371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34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3429AD-8606-48E6-B69E-B3392E63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1242C2F-7DAA-41C7-B57D-630E4E436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F415A57-B314-43E5-9ADE-E44B91061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692D4-0232-48BC-ABA5-98163482158E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14EEF99-6B18-4008-838F-058F97BBB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198BC7A-FE7D-41C4-9CB0-7F077A6D7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FB622-A24D-4F9C-AC46-6B22B6371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50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CC212E3-FD6B-4BAC-9311-798A494A689A}"/>
              </a:ext>
            </a:extLst>
          </p:cNvPr>
          <p:cNvSpPr txBox="1"/>
          <p:nvPr/>
        </p:nvSpPr>
        <p:spPr>
          <a:xfrm>
            <a:off x="627476" y="5304358"/>
            <a:ext cx="77520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Калинина Анна Валерьевна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«Лицей № 120 г. Челябинска»</a:t>
            </a:r>
          </a:p>
        </p:txBody>
      </p:sp>
      <p:pic>
        <p:nvPicPr>
          <p:cNvPr id="1026" name="Picture 2" descr="C:\Users\User\Pictures\2024-09-17 09.12.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78" y="476424"/>
            <a:ext cx="3769905" cy="4351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 7">
            <a:extLst>
              <a:ext uri="{FF2B5EF4-FFF2-40B4-BE49-F238E27FC236}">
                <a16:creationId xmlns="" xmlns:a16="http://schemas.microsoft.com/office/drawing/2014/main" id="{4719E5D3-059C-417A-AA35-ACF599047EF5}"/>
              </a:ext>
            </a:extLst>
          </p:cNvPr>
          <p:cNvSpPr txBox="1">
            <a:spLocks/>
          </p:cNvSpPr>
          <p:nvPr/>
        </p:nvSpPr>
        <p:spPr>
          <a:xfrm>
            <a:off x="5350900" y="815530"/>
            <a:ext cx="6479739" cy="43775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2010-2024 гг. учитель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высшей категории,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призеров и победителей регионального этапа  Всероссийской олимпиады школьников по технологии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2021-2024 гг.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профориентолог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2023г. выпускница первого потока курса «Выбор за тобой» школы профконсультантов 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Финалист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премии «Россия – мои горизонты» в рамках федерального проекта «Билет в будущее».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Призёр муниципального этапа Всероссийского конкурса профессионального мастерства «Воспитать человека»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7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>
            <a:extLst>
              <a:ext uri="{FF2B5EF4-FFF2-40B4-BE49-F238E27FC236}">
                <a16:creationId xmlns="" xmlns:a16="http://schemas.microsoft.com/office/drawing/2014/main" id="{DB377750-AC6E-45D4-966A-6D8DFC0A7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0" t="3114" r="31726" b="10288"/>
          <a:stretch/>
        </p:blipFill>
        <p:spPr bwMode="auto">
          <a:xfrm>
            <a:off x="0" y="0"/>
            <a:ext cx="4182894" cy="683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 txBox="1">
            <a:spLocks/>
          </p:cNvSpPr>
          <p:nvPr/>
        </p:nvSpPr>
        <p:spPr>
          <a:xfrm>
            <a:off x="4494068" y="5077790"/>
            <a:ext cx="7048075" cy="650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Профессиональное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самоопределение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BB8ADEC-DCDF-4971-8EB2-C71630029AFA}"/>
              </a:ext>
            </a:extLst>
          </p:cNvPr>
          <p:cNvSpPr txBox="1">
            <a:spLocks/>
          </p:cNvSpPr>
          <p:nvPr/>
        </p:nvSpPr>
        <p:spPr>
          <a:xfrm>
            <a:off x="3314335" y="129756"/>
            <a:ext cx="4896556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5-11 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EE6690F-0113-49CA-8378-B4D9420CC0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7552" t="29966" r="28479" b="7491"/>
          <a:stretch/>
        </p:blipFill>
        <p:spPr>
          <a:xfrm>
            <a:off x="8926883" y="123574"/>
            <a:ext cx="3098225" cy="45473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370" y="899213"/>
            <a:ext cx="3008176" cy="417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1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B9F46521-A152-4099-AC07-B26D57DF9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777217"/>
              </p:ext>
            </p:extLst>
          </p:nvPr>
        </p:nvGraphicFramePr>
        <p:xfrm>
          <a:off x="699792" y="67222"/>
          <a:ext cx="11006051" cy="6671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132">
                  <a:extLst>
                    <a:ext uri="{9D8B030D-6E8A-4147-A177-3AD203B41FA5}">
                      <a16:colId xmlns="" xmlns:a16="http://schemas.microsoft.com/office/drawing/2014/main" val="749432179"/>
                    </a:ext>
                  </a:extLst>
                </a:gridCol>
                <a:gridCol w="3643235">
                  <a:extLst>
                    <a:ext uri="{9D8B030D-6E8A-4147-A177-3AD203B41FA5}">
                      <a16:colId xmlns="" xmlns:a16="http://schemas.microsoft.com/office/drawing/2014/main" val="1213295254"/>
                    </a:ext>
                  </a:extLst>
                </a:gridCol>
                <a:gridCol w="3668684">
                  <a:extLst>
                    <a:ext uri="{9D8B030D-6E8A-4147-A177-3AD203B41FA5}">
                      <a16:colId xmlns="" xmlns:a16="http://schemas.microsoft.com/office/drawing/2014/main" val="3893789833"/>
                    </a:ext>
                  </a:extLst>
                </a:gridCol>
              </a:tblGrid>
              <a:tr h="43856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Профессия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Инструменты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9627478"/>
                  </a:ext>
                </a:extLst>
              </a:tr>
              <a:tr h="2010527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Парикмахер стилист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Красивая стильная стрижка, довольный клиент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199165"/>
                  </a:ext>
                </a:extLst>
              </a:tr>
              <a:tr h="2010527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Робототехник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Надежные современные роботы-помощники, конкурентоспособное государство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6105728"/>
                  </a:ext>
                </a:extLst>
              </a:tr>
              <a:tr h="2010527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Учитель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труда (технологии)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FF5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Профессиональное </a:t>
                      </a:r>
                      <a:r>
                        <a:rPr lang="ru-RU" sz="2400" b="1" i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самопределение</a:t>
                      </a:r>
                      <a:r>
                        <a:rPr lang="ru-RU" sz="2400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9508385"/>
                  </a:ext>
                </a:extLst>
              </a:tr>
            </a:tbl>
          </a:graphicData>
        </a:graphic>
      </p:graphicFrame>
      <p:pic>
        <p:nvPicPr>
          <p:cNvPr id="3" name="Picture 2" descr="https://avatars.mds.yandex.net/i?id=b9fa4791b4c812ee601faea9b2122b504703ca34469b5936-12413751-images-thumbs&amp;n=13">
            <a:extLst>
              <a:ext uri="{FF2B5EF4-FFF2-40B4-BE49-F238E27FC236}">
                <a16:creationId xmlns="" xmlns:a16="http://schemas.microsoft.com/office/drawing/2014/main" id="{E194B6C6-6F3C-4D65-A67F-39B1F1AFB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230" y="943228"/>
            <a:ext cx="1685573" cy="16855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Picture background">
            <a:extLst>
              <a:ext uri="{FF2B5EF4-FFF2-40B4-BE49-F238E27FC236}">
                <a16:creationId xmlns="" xmlns:a16="http://schemas.microsoft.com/office/drawing/2014/main" id="{C85A59E2-5596-4795-859E-ED9885A73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946" y="913928"/>
            <a:ext cx="2070497" cy="1449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>
            <a:extLst>
              <a:ext uri="{FF2B5EF4-FFF2-40B4-BE49-F238E27FC236}">
                <a16:creationId xmlns="" xmlns:a16="http://schemas.microsoft.com/office/drawing/2014/main" id="{3C2BBDAB-9EB6-4E1A-B8ED-B44D525B4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072" y="2998269"/>
            <a:ext cx="2262648" cy="16855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D6FBE3D-9D71-436E-81D8-48F5E9A96CB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04194" y="2752227"/>
            <a:ext cx="1797249" cy="1797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14" descr="https://avatars.mds.yandex.net/i?id=4fa299073514d627ca09fcbf9d3bc034fa2f0f9e-5287716-images-thumbs&amp;n=13">
            <a:extLst>
              <a:ext uri="{FF2B5EF4-FFF2-40B4-BE49-F238E27FC236}">
                <a16:creationId xmlns="" xmlns:a16="http://schemas.microsoft.com/office/drawing/2014/main" id="{93B6DD58-0D9B-4A52-A040-9FAD3D79C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230" y="5016737"/>
            <a:ext cx="2128490" cy="16064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Picture background">
            <a:extLst>
              <a:ext uri="{FF2B5EF4-FFF2-40B4-BE49-F238E27FC236}">
                <a16:creationId xmlns="" xmlns:a16="http://schemas.microsoft.com/office/drawing/2014/main" id="{18A97C04-B251-4E35-85CB-DC2F46D29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755" y="4866912"/>
            <a:ext cx="2128490" cy="170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37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Picture background">
            <a:extLst>
              <a:ext uri="{FF2B5EF4-FFF2-40B4-BE49-F238E27FC236}">
                <a16:creationId xmlns="" xmlns:a16="http://schemas.microsoft.com/office/drawing/2014/main" id="{254944BD-5D7B-4F47-88BB-954F9B225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773" y="2376514"/>
            <a:ext cx="1097015" cy="109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E2FF90E-53FD-49E9-AD4B-BB651183269C}"/>
              </a:ext>
            </a:extLst>
          </p:cNvPr>
          <p:cNvSpPr txBox="1"/>
          <p:nvPr/>
        </p:nvSpPr>
        <p:spPr>
          <a:xfrm>
            <a:off x="2538510" y="2645497"/>
            <a:ext cx="80323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раунд: 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вопроса по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секунд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219D1B9-78D8-46FD-81D5-2D1EE8C42D06}"/>
              </a:ext>
            </a:extLst>
          </p:cNvPr>
          <p:cNvSpPr txBox="1">
            <a:spLocks/>
          </p:cNvSpPr>
          <p:nvPr/>
        </p:nvSpPr>
        <p:spPr>
          <a:xfrm>
            <a:off x="2538510" y="445990"/>
            <a:ext cx="6784458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Раунд 2</a:t>
            </a:r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«ИНСТРУМЕНТЫ»</a:t>
            </a:r>
            <a:endParaRPr lang="ru-RU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7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45C64B9A-9A5A-44E1-A9A3-6A57B759CE88}"/>
              </a:ext>
            </a:extLst>
          </p:cNvPr>
          <p:cNvSpPr/>
          <p:nvPr/>
        </p:nvSpPr>
        <p:spPr>
          <a:xfrm>
            <a:off x="5884967" y="1445395"/>
            <a:ext cx="5844619" cy="17313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4BDA2E2A-1E2D-4C3C-AF37-619906DBA2B2}"/>
              </a:ext>
            </a:extLst>
          </p:cNvPr>
          <p:cNvSpPr txBox="1">
            <a:spLocks/>
          </p:cNvSpPr>
          <p:nvPr/>
        </p:nvSpPr>
        <p:spPr>
          <a:xfrm>
            <a:off x="6096000" y="3352820"/>
            <a:ext cx="4896556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резюме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7BFFD45-5F18-495E-8A3A-668B4C79A51A}"/>
              </a:ext>
            </a:extLst>
          </p:cNvPr>
          <p:cNvSpPr txBox="1"/>
          <p:nvPr/>
        </p:nvSpPr>
        <p:spPr>
          <a:xfrm>
            <a:off x="6272417" y="1858319"/>
            <a:ext cx="47982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</a:t>
            </a: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назвать </a:t>
            </a:r>
            <a:r>
              <a:rPr lang="ru-RU" sz="32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этот  метод?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F219D1B9-78D8-46FD-81D5-2D1EE8C42D06}"/>
              </a:ext>
            </a:extLst>
          </p:cNvPr>
          <p:cNvSpPr txBox="1">
            <a:spLocks/>
          </p:cNvSpPr>
          <p:nvPr/>
        </p:nvSpPr>
        <p:spPr>
          <a:xfrm>
            <a:off x="2218140" y="195137"/>
            <a:ext cx="7089762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Раунд 2</a:t>
            </a: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«МЕТОДЫ И  ИНСТРУМЕНТЫ</a:t>
            </a: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FA0079F0-ED4C-4114-A899-7A40688E7459}"/>
              </a:ext>
            </a:extLst>
          </p:cNvPr>
          <p:cNvSpPr txBox="1">
            <a:spLocks/>
          </p:cNvSpPr>
          <p:nvPr/>
        </p:nvSpPr>
        <p:spPr>
          <a:xfrm>
            <a:off x="6096000" y="5268772"/>
            <a:ext cx="4896556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33147CB9-C3FD-46CF-A9BF-A1ECFD3E060E}"/>
              </a:ext>
            </a:extLst>
          </p:cNvPr>
          <p:cNvSpPr txBox="1">
            <a:spLocks/>
          </p:cNvSpPr>
          <p:nvPr/>
        </p:nvSpPr>
        <p:spPr>
          <a:xfrm>
            <a:off x="6096000" y="4311529"/>
            <a:ext cx="4896556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анкета</a:t>
            </a:r>
          </a:p>
        </p:txBody>
      </p:sp>
      <p:pic>
        <p:nvPicPr>
          <p:cNvPr id="1026" name="Picture 2" descr="Тридцать секунд значок секундомера символ таймера 30 секунд ...">
            <a:extLst>
              <a:ext uri="{FF2B5EF4-FFF2-40B4-BE49-F238E27FC236}">
                <a16:creationId xmlns="" xmlns:a16="http://schemas.microsoft.com/office/drawing/2014/main" id="{25D0ABEB-BE66-4C63-A4DD-90F2C4582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861" y="78924"/>
            <a:ext cx="1755726" cy="165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58196" y="1099194"/>
            <a:ext cx="1423358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18" descr="Picture background">
            <a:extLst>
              <a:ext uri="{FF2B5EF4-FFF2-40B4-BE49-F238E27FC236}">
                <a16:creationId xmlns="" xmlns:a16="http://schemas.microsoft.com/office/drawing/2014/main" id="{18A97C04-B251-4E35-85CB-DC2F46D29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204" y="1162167"/>
            <a:ext cx="414068" cy="33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"/>
          <a:stretch/>
        </p:blipFill>
        <p:spPr bwMode="auto">
          <a:xfrm>
            <a:off x="146649" y="2023946"/>
            <a:ext cx="5463720" cy="371124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7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45C64B9A-9A5A-44E1-A9A3-6A57B759CE88}"/>
              </a:ext>
            </a:extLst>
          </p:cNvPr>
          <p:cNvSpPr/>
          <p:nvPr/>
        </p:nvSpPr>
        <p:spPr>
          <a:xfrm>
            <a:off x="5650313" y="1443063"/>
            <a:ext cx="5844619" cy="18713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4BDA2E2A-1E2D-4C3C-AF37-619906DBA2B2}"/>
              </a:ext>
            </a:extLst>
          </p:cNvPr>
          <p:cNvSpPr txBox="1">
            <a:spLocks/>
          </p:cNvSpPr>
          <p:nvPr/>
        </p:nvSpPr>
        <p:spPr>
          <a:xfrm>
            <a:off x="5650313" y="3741536"/>
            <a:ext cx="5289240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коммуникация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7BFFD45-5F18-495E-8A3A-668B4C79A51A}"/>
              </a:ext>
            </a:extLst>
          </p:cNvPr>
          <p:cNvSpPr txBox="1"/>
          <p:nvPr/>
        </p:nvSpPr>
        <p:spPr>
          <a:xfrm>
            <a:off x="5769698" y="1668360"/>
            <a:ext cx="53625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2. </a:t>
            </a:r>
            <a:r>
              <a:rPr lang="ru-RU" sz="28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навыки  ученик </a:t>
            </a:r>
            <a:r>
              <a:rPr lang="ru-RU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приобретает, играя в </a:t>
            </a:r>
            <a:r>
              <a:rPr lang="ru-RU" sz="28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профориентационные</a:t>
            </a:r>
            <a:r>
              <a:rPr lang="ru-RU" sz="28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игры?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FA0079F0-ED4C-4114-A899-7A40688E7459}"/>
              </a:ext>
            </a:extLst>
          </p:cNvPr>
          <p:cNvSpPr txBox="1">
            <a:spLocks/>
          </p:cNvSpPr>
          <p:nvPr/>
        </p:nvSpPr>
        <p:spPr>
          <a:xfrm>
            <a:off x="5279366" y="5316054"/>
            <a:ext cx="5289239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веселиться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33147CB9-C3FD-46CF-A9BF-A1ECFD3E060E}"/>
              </a:ext>
            </a:extLst>
          </p:cNvPr>
          <p:cNvSpPr txBox="1">
            <a:spLocks/>
          </p:cNvSpPr>
          <p:nvPr/>
        </p:nvSpPr>
        <p:spPr>
          <a:xfrm>
            <a:off x="5769698" y="4528795"/>
            <a:ext cx="5745181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решений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Тридцать секунд значок секундомера символ таймера 30 секунд ...">
            <a:extLst>
              <a:ext uri="{FF2B5EF4-FFF2-40B4-BE49-F238E27FC236}">
                <a16:creationId xmlns="" xmlns:a16="http://schemas.microsoft.com/office/drawing/2014/main" id="{FA201711-6D3A-4020-BF29-E54893565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604" y="6673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2139351" y="2294626"/>
            <a:ext cx="1604513" cy="172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/>
          <a:stretch/>
        </p:blipFill>
        <p:spPr bwMode="auto">
          <a:xfrm>
            <a:off x="603848" y="1709998"/>
            <a:ext cx="4675518" cy="360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F219D1B9-78D8-46FD-81D5-2D1EE8C42D06}"/>
              </a:ext>
            </a:extLst>
          </p:cNvPr>
          <p:cNvSpPr txBox="1">
            <a:spLocks/>
          </p:cNvSpPr>
          <p:nvPr/>
        </p:nvSpPr>
        <p:spPr>
          <a:xfrm>
            <a:off x="2218140" y="195137"/>
            <a:ext cx="7089762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Раунд 2</a:t>
            </a: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«МЕТОДЫ И  ИНСТРУМЕНТЫ</a:t>
            </a: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6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559" y="1433602"/>
            <a:ext cx="5859462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4BDA2E2A-1E2D-4C3C-AF37-619906DBA2B2}"/>
              </a:ext>
            </a:extLst>
          </p:cNvPr>
          <p:cNvSpPr txBox="1">
            <a:spLocks/>
          </p:cNvSpPr>
          <p:nvPr/>
        </p:nvSpPr>
        <p:spPr>
          <a:xfrm>
            <a:off x="6059793" y="3789997"/>
            <a:ext cx="4896556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FA0079F0-ED4C-4114-A899-7A40688E7459}"/>
              </a:ext>
            </a:extLst>
          </p:cNvPr>
          <p:cNvSpPr txBox="1">
            <a:spLocks/>
          </p:cNvSpPr>
          <p:nvPr/>
        </p:nvSpPr>
        <p:spPr>
          <a:xfrm>
            <a:off x="6355507" y="5601067"/>
            <a:ext cx="4896556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копилка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33147CB9-C3FD-46CF-A9BF-A1ECFD3E060E}"/>
              </a:ext>
            </a:extLst>
          </p:cNvPr>
          <p:cNvSpPr txBox="1">
            <a:spLocks/>
          </p:cNvSpPr>
          <p:nvPr/>
        </p:nvSpPr>
        <p:spPr>
          <a:xfrm>
            <a:off x="5739802" y="4686375"/>
            <a:ext cx="4181430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D072700-4606-430A-864A-779BD22409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862" y="1099695"/>
            <a:ext cx="4612871" cy="4895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4" name="Picture 2" descr="Тридцать секунд значок секундомера символ таймера 30 секунд ...">
            <a:extLst>
              <a:ext uri="{FF2B5EF4-FFF2-40B4-BE49-F238E27FC236}">
                <a16:creationId xmlns="" xmlns:a16="http://schemas.microsoft.com/office/drawing/2014/main" id="{97779760-A148-48C4-ABB1-6EF602850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208" y="13573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7BFFD45-5F18-495E-8A3A-668B4C79A51A}"/>
              </a:ext>
            </a:extLst>
          </p:cNvPr>
          <p:cNvSpPr txBox="1"/>
          <p:nvPr/>
        </p:nvSpPr>
        <p:spPr>
          <a:xfrm>
            <a:off x="5790614" y="1505417"/>
            <a:ext cx="53261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3. </a:t>
            </a: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позволяет учителю быстро находить нужные материалы?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F219D1B9-78D8-46FD-81D5-2D1EE8C42D06}"/>
              </a:ext>
            </a:extLst>
          </p:cNvPr>
          <p:cNvSpPr txBox="1">
            <a:spLocks/>
          </p:cNvSpPr>
          <p:nvPr/>
        </p:nvSpPr>
        <p:spPr>
          <a:xfrm>
            <a:off x="2218140" y="195137"/>
            <a:ext cx="7089762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Раунд 2</a:t>
            </a: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«МЕТОДЫ И  ИНСТРУМЕНТЫ</a:t>
            </a: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60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1C90C5DD-0F59-41DF-95E2-DE10006027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45C64B9A-9A5A-44E1-A9A3-6A57B759CE88}"/>
              </a:ext>
            </a:extLst>
          </p:cNvPr>
          <p:cNvSpPr/>
          <p:nvPr/>
        </p:nvSpPr>
        <p:spPr>
          <a:xfrm>
            <a:off x="5884967" y="1445395"/>
            <a:ext cx="5844619" cy="17313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4BDA2E2A-1E2D-4C3C-AF37-619906DBA2B2}"/>
              </a:ext>
            </a:extLst>
          </p:cNvPr>
          <p:cNvSpPr txBox="1">
            <a:spLocks/>
          </p:cNvSpPr>
          <p:nvPr/>
        </p:nvSpPr>
        <p:spPr>
          <a:xfrm>
            <a:off x="5884967" y="3492631"/>
            <a:ext cx="4896556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7BFFD45-5F18-495E-8A3A-668B4C79A51A}"/>
              </a:ext>
            </a:extLst>
          </p:cNvPr>
          <p:cNvSpPr txBox="1"/>
          <p:nvPr/>
        </p:nvSpPr>
        <p:spPr>
          <a:xfrm>
            <a:off x="6272417" y="1858319"/>
            <a:ext cx="47982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</a:t>
            </a:r>
            <a:r>
              <a:rPr lang="ru-RU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назвать </a:t>
            </a:r>
            <a:r>
              <a:rPr lang="ru-RU" sz="320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этот метод?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F219D1B9-78D8-46FD-81D5-2D1EE8C42D06}"/>
              </a:ext>
            </a:extLst>
          </p:cNvPr>
          <p:cNvSpPr txBox="1">
            <a:spLocks/>
          </p:cNvSpPr>
          <p:nvPr/>
        </p:nvSpPr>
        <p:spPr>
          <a:xfrm>
            <a:off x="2218140" y="195137"/>
            <a:ext cx="6784458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Раунд 2</a:t>
            </a:r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«ИНСТРУМЕНТЫ»</a:t>
            </a:r>
            <a:endParaRPr lang="ru-RU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7A1F127-303D-4655-A5E2-A8FCD19B85A4}"/>
              </a:ext>
            </a:extLst>
          </p:cNvPr>
          <p:cNvSpPr txBox="1"/>
          <p:nvPr/>
        </p:nvSpPr>
        <p:spPr>
          <a:xfrm>
            <a:off x="5497064" y="4309397"/>
            <a:ext cx="60944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Проектная деятельность: Работа над проектами развивает исследовательские навыки, креативное мышление и умение решать практические задачи. Учащиеся получают опыт планирования, выполнения и защиты проектов, что важно для многих профессиональных областей.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01" y="1999401"/>
            <a:ext cx="4968321" cy="341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86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68ED504-DD09-4B53-B5C7-A738B91D44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45C64B9A-9A5A-44E1-A9A3-6A57B759CE88}"/>
              </a:ext>
            </a:extLst>
          </p:cNvPr>
          <p:cNvSpPr/>
          <p:nvPr/>
        </p:nvSpPr>
        <p:spPr>
          <a:xfrm>
            <a:off x="5112088" y="980140"/>
            <a:ext cx="6783664" cy="16767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4BDA2E2A-1E2D-4C3C-AF37-619906DBA2B2}"/>
              </a:ext>
            </a:extLst>
          </p:cNvPr>
          <p:cNvSpPr txBox="1">
            <a:spLocks/>
          </p:cNvSpPr>
          <p:nvPr/>
        </p:nvSpPr>
        <p:spPr>
          <a:xfrm>
            <a:off x="5573354" y="2824882"/>
            <a:ext cx="5289240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коммуникация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7BFFD45-5F18-495E-8A3A-668B4C79A51A}"/>
              </a:ext>
            </a:extLst>
          </p:cNvPr>
          <p:cNvSpPr txBox="1"/>
          <p:nvPr/>
        </p:nvSpPr>
        <p:spPr>
          <a:xfrm>
            <a:off x="5283359" y="978525"/>
            <a:ext cx="62117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2. </a:t>
            </a:r>
            <a:r>
              <a:rPr lang="ru-RU" sz="320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Какие  навыки ученик </a:t>
            </a:r>
            <a:r>
              <a:rPr lang="ru-RU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приобретает, играя в </a:t>
            </a:r>
            <a:r>
              <a:rPr lang="ru-RU" sz="320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профориентационные</a:t>
            </a:r>
            <a:r>
              <a:rPr lang="ru-RU" sz="320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игры?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F219D1B9-78D8-46FD-81D5-2D1EE8C42D06}"/>
              </a:ext>
            </a:extLst>
          </p:cNvPr>
          <p:cNvSpPr txBox="1">
            <a:spLocks/>
          </p:cNvSpPr>
          <p:nvPr/>
        </p:nvSpPr>
        <p:spPr>
          <a:xfrm>
            <a:off x="2218140" y="195137"/>
            <a:ext cx="6784458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Раунд 2</a:t>
            </a:r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«ИНСТРУМЕНТЫ»</a:t>
            </a:r>
            <a:endParaRPr lang="ru-RU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7AD1950-063E-4092-9D19-C0031DC766DB}"/>
              </a:ext>
            </a:extLst>
          </p:cNvPr>
          <p:cNvSpPr txBox="1"/>
          <p:nvPr/>
        </p:nvSpPr>
        <p:spPr>
          <a:xfrm>
            <a:off x="5341834" y="4144084"/>
            <a:ext cx="65539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коммуникации и принятия решений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  развиваться за счёт диалога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между участниками игры,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уверенности в себе и умения формулировать и задавать вопросы.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/>
          <a:stretch/>
        </p:blipFill>
        <p:spPr bwMode="auto">
          <a:xfrm>
            <a:off x="293297" y="1574127"/>
            <a:ext cx="4270077" cy="329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075" y="3347080"/>
            <a:ext cx="5748338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6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711ED539-7B9B-4672-AAAB-1597F003CF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45C64B9A-9A5A-44E1-A9A3-6A57B759CE88}"/>
              </a:ext>
            </a:extLst>
          </p:cNvPr>
          <p:cNvSpPr/>
          <p:nvPr/>
        </p:nvSpPr>
        <p:spPr>
          <a:xfrm>
            <a:off x="5625375" y="909607"/>
            <a:ext cx="5847763" cy="16996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7BFFD45-5F18-495E-8A3A-668B4C79A51A}"/>
              </a:ext>
            </a:extLst>
          </p:cNvPr>
          <p:cNvSpPr txBox="1"/>
          <p:nvPr/>
        </p:nvSpPr>
        <p:spPr>
          <a:xfrm>
            <a:off x="5731093" y="1039590"/>
            <a:ext cx="53261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3. </a:t>
            </a: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позволяет учителю быстро находить нужные материалы?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F219D1B9-78D8-46FD-81D5-2D1EE8C42D06}"/>
              </a:ext>
            </a:extLst>
          </p:cNvPr>
          <p:cNvSpPr txBox="1">
            <a:spLocks/>
          </p:cNvSpPr>
          <p:nvPr/>
        </p:nvSpPr>
        <p:spPr>
          <a:xfrm>
            <a:off x="2218140" y="195137"/>
            <a:ext cx="6784458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Раунд 2</a:t>
            </a:r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«ИНСТРУМЕНТЫ»</a:t>
            </a:r>
            <a:endParaRPr lang="ru-RU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FA0079F0-ED4C-4114-A899-7A40688E7459}"/>
              </a:ext>
            </a:extLst>
          </p:cNvPr>
          <p:cNvSpPr txBox="1">
            <a:spLocks/>
          </p:cNvSpPr>
          <p:nvPr/>
        </p:nvSpPr>
        <p:spPr>
          <a:xfrm>
            <a:off x="5125755" y="2958187"/>
            <a:ext cx="6704884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копилка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90C11DA-8831-49FB-A03D-9AAA2F5952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336" y="772616"/>
            <a:ext cx="3974719" cy="58902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11BD0E4-E986-4713-B0BD-12F1E76C1CB7}"/>
              </a:ext>
            </a:extLst>
          </p:cNvPr>
          <p:cNvSpPr txBox="1"/>
          <p:nvPr/>
        </p:nvSpPr>
        <p:spPr>
          <a:xfrm>
            <a:off x="5625375" y="4094384"/>
            <a:ext cx="60944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методической копилке учителя собраны  материалы для организации бесед, тематических игр про профессии и не только, ссылки на сайты с описанием профессий будущего. </a:t>
            </a:r>
          </a:p>
        </p:txBody>
      </p:sp>
    </p:spTree>
    <p:extLst>
      <p:ext uri="{BB962C8B-B14F-4D97-AF65-F5344CB8AC3E}">
        <p14:creationId xmlns:p14="http://schemas.microsoft.com/office/powerpoint/2010/main" val="27566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15256" y="3584772"/>
            <a:ext cx="11133057" cy="26622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B9F46521-A152-4099-AC07-B26D57DF9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20411"/>
              </p:ext>
            </p:extLst>
          </p:nvPr>
        </p:nvGraphicFramePr>
        <p:xfrm>
          <a:off x="515256" y="248443"/>
          <a:ext cx="11006051" cy="2650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132">
                  <a:extLst>
                    <a:ext uri="{9D8B030D-6E8A-4147-A177-3AD203B41FA5}">
                      <a16:colId xmlns="" xmlns:a16="http://schemas.microsoft.com/office/drawing/2014/main" val="749432179"/>
                    </a:ext>
                  </a:extLst>
                </a:gridCol>
                <a:gridCol w="3643235">
                  <a:extLst>
                    <a:ext uri="{9D8B030D-6E8A-4147-A177-3AD203B41FA5}">
                      <a16:colId xmlns="" xmlns:a16="http://schemas.microsoft.com/office/drawing/2014/main" val="1213295254"/>
                    </a:ext>
                  </a:extLst>
                </a:gridCol>
                <a:gridCol w="3668684">
                  <a:extLst>
                    <a:ext uri="{9D8B030D-6E8A-4147-A177-3AD203B41FA5}">
                      <a16:colId xmlns="" xmlns:a16="http://schemas.microsoft.com/office/drawing/2014/main" val="3893789833"/>
                    </a:ext>
                  </a:extLst>
                </a:gridCol>
              </a:tblGrid>
              <a:tr h="43856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Профессия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Инструменты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9627478"/>
                  </a:ext>
                </a:extLst>
              </a:tr>
              <a:tr h="2010527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Учитель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труда (технологии)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i="0" dirty="0">
                        <a:solidFill>
                          <a:srgbClr val="FF5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Осознанное </a:t>
                      </a:r>
                      <a:r>
                        <a:rPr lang="ru-RU" sz="2000" b="1" i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к собственному выбору, развит навык </a:t>
                      </a:r>
                      <a:r>
                        <a:rPr lang="ru-RU" sz="2000" b="1" i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саморефлексии</a:t>
                      </a:r>
                      <a:r>
                        <a:rPr lang="ru-RU" sz="2000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формирование осознанного самоопределения</a:t>
                      </a:r>
                      <a:endParaRPr lang="ru-RU" sz="2000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9508385"/>
                  </a:ext>
                </a:extLst>
              </a:tr>
            </a:tbl>
          </a:graphicData>
        </a:graphic>
      </p:graphicFrame>
      <p:pic>
        <p:nvPicPr>
          <p:cNvPr id="9" name="Picture 14" descr="https://avatars.mds.yandex.net/i?id=4fa299073514d627ca09fcbf9d3bc034fa2f0f9e-5287716-images-thumbs&amp;n=13">
            <a:extLst>
              <a:ext uri="{FF2B5EF4-FFF2-40B4-BE49-F238E27FC236}">
                <a16:creationId xmlns="" xmlns:a16="http://schemas.microsoft.com/office/drawing/2014/main" id="{93B6DD58-0D9B-4A52-A040-9FAD3D79C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66" y="1362273"/>
            <a:ext cx="2128490" cy="16064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DF306AE-18D2-40F9-B2D9-8ECC54738E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87" y="1009353"/>
            <a:ext cx="1108929" cy="17802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A5AE8FA-9E3E-4FD4-9A94-3E94F89AFC64}"/>
              </a:ext>
            </a:extLst>
          </p:cNvPr>
          <p:cNvSpPr txBox="1"/>
          <p:nvPr/>
        </p:nvSpPr>
        <p:spPr>
          <a:xfrm>
            <a:off x="551842" y="3584772"/>
            <a:ext cx="110598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школьника «ЭТО  Я!» </a:t>
            </a:r>
          </a:p>
          <a:p>
            <a:pPr algn="just"/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в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профориентации, направленный на выявление способностей, наклонностей и интересов ребёнка для развития навыка саморефлексии и формирования осознанного отношения к выбору.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90688D2B-AB76-487D-932C-89BDCACE6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436" y="1667943"/>
            <a:ext cx="2420034" cy="1606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88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631" y="2044005"/>
            <a:ext cx="109991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Формирование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профессионального самоопределения </a:t>
            </a:r>
          </a:p>
          <a:p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о</a:t>
            </a:r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бучающегося  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 уроке труд (технология)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C98323-41BE-4B76-A754-AADB76F0E12F}"/>
              </a:ext>
            </a:extLst>
          </p:cNvPr>
          <p:cNvSpPr txBox="1"/>
          <p:nvPr/>
        </p:nvSpPr>
        <p:spPr>
          <a:xfrm>
            <a:off x="6588058" y="384402"/>
            <a:ext cx="6094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Arial Black" panose="020B0A04020102020204" pitchFamily="34" charset="0"/>
              </a:rPr>
              <a:t>ИГРА – КВИЗ</a:t>
            </a:r>
          </a:p>
        </p:txBody>
      </p:sp>
    </p:spTree>
    <p:extLst>
      <p:ext uri="{BB962C8B-B14F-4D97-AF65-F5344CB8AC3E}">
        <p14:creationId xmlns:p14="http://schemas.microsoft.com/office/powerpoint/2010/main" val="271173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Picture background">
            <a:extLst>
              <a:ext uri="{FF2B5EF4-FFF2-40B4-BE49-F238E27FC236}">
                <a16:creationId xmlns="" xmlns:a16="http://schemas.microsoft.com/office/drawing/2014/main" id="{254944BD-5D7B-4F47-88BB-954F9B225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959" y="2200627"/>
            <a:ext cx="1097015" cy="109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E2FF90E-53FD-49E9-AD4B-BB651183269C}"/>
              </a:ext>
            </a:extLst>
          </p:cNvPr>
          <p:cNvSpPr txBox="1"/>
          <p:nvPr/>
        </p:nvSpPr>
        <p:spPr>
          <a:xfrm>
            <a:off x="3413519" y="2466735"/>
            <a:ext cx="80323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раунд: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минуты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10A4CD89-BC96-49D0-BC43-83DAC66C6936}"/>
              </a:ext>
            </a:extLst>
          </p:cNvPr>
          <p:cNvSpPr txBox="1">
            <a:spLocks/>
          </p:cNvSpPr>
          <p:nvPr/>
        </p:nvSpPr>
        <p:spPr>
          <a:xfrm>
            <a:off x="2442467" y="812291"/>
            <a:ext cx="6784458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Раунд 3</a:t>
            </a:r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«ТОЧКИ РОСТА»</a:t>
            </a:r>
            <a:endParaRPr lang="ru-RU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9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FC69542-1C73-4E53-8D1E-7B5A0CFE1972}"/>
              </a:ext>
            </a:extLst>
          </p:cNvPr>
          <p:cNvSpPr/>
          <p:nvPr/>
        </p:nvSpPr>
        <p:spPr>
          <a:xfrm>
            <a:off x="18128" y="826483"/>
            <a:ext cx="9157683" cy="44766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4D08E0D-97FB-4BC0-A4BD-551E890067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5" y="1207837"/>
            <a:ext cx="2356354" cy="37827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673CD3C-F9F4-4ADE-AFF8-9AF2B7C94136}"/>
              </a:ext>
            </a:extLst>
          </p:cNvPr>
          <p:cNvSpPr/>
          <p:nvPr/>
        </p:nvSpPr>
        <p:spPr>
          <a:xfrm>
            <a:off x="2442467" y="1169046"/>
            <a:ext cx="61596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Обучающиеся 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5-9</a:t>
            </a: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классов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83D87A4-DE4E-49FF-A803-1DC5C32700E5}"/>
              </a:ext>
            </a:extLst>
          </p:cNvPr>
          <p:cNvSpPr/>
          <p:nvPr/>
        </p:nvSpPr>
        <p:spPr>
          <a:xfrm>
            <a:off x="1121400" y="2999217"/>
            <a:ext cx="61596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Родители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BB12437-D4F5-4146-AF47-2B73110ABAA6}"/>
              </a:ext>
            </a:extLst>
          </p:cNvPr>
          <p:cNvSpPr/>
          <p:nvPr/>
        </p:nvSpPr>
        <p:spPr>
          <a:xfrm>
            <a:off x="2629190" y="2035445"/>
            <a:ext cx="61596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Учитель </a:t>
            </a: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труда ( технологии)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BB0D67D-2768-43C8-9019-67347931B9F6}"/>
              </a:ext>
            </a:extLst>
          </p:cNvPr>
          <p:cNvSpPr/>
          <p:nvPr/>
        </p:nvSpPr>
        <p:spPr>
          <a:xfrm>
            <a:off x="1839151" y="3973594"/>
            <a:ext cx="61596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Профориентолог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10A4CD89-BC96-49D0-BC43-83DAC66C6936}"/>
              </a:ext>
            </a:extLst>
          </p:cNvPr>
          <p:cNvSpPr txBox="1">
            <a:spLocks/>
          </p:cNvSpPr>
          <p:nvPr/>
        </p:nvSpPr>
        <p:spPr>
          <a:xfrm>
            <a:off x="2442467" y="41581"/>
            <a:ext cx="6784458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Раунд 3</a:t>
            </a:r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«ТОЧКИ РОСТА»</a:t>
            </a:r>
            <a:endParaRPr lang="ru-RU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F5DA834-CD23-40DC-9331-FFD9A71BCE8E}"/>
              </a:ext>
            </a:extLst>
          </p:cNvPr>
          <p:cNvSpPr txBox="1"/>
          <p:nvPr/>
        </p:nvSpPr>
        <p:spPr>
          <a:xfrm>
            <a:off x="479405" y="5675021"/>
            <a:ext cx="125565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Выбирайте «Вместе» путь к профессии через </a:t>
            </a:r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«Хочу»</a:t>
            </a:r>
          </a:p>
        </p:txBody>
      </p:sp>
      <p:pic>
        <p:nvPicPr>
          <p:cNvPr id="11" name="Picture 11" descr="C:\Users\admin\Downloads\sv17.png">
            <a:extLst>
              <a:ext uri="{FF2B5EF4-FFF2-40B4-BE49-F238E27FC236}">
                <a16:creationId xmlns="" xmlns:a16="http://schemas.microsoft.com/office/drawing/2014/main" id="{C1D02C15-1BE9-4A24-BEED-89916D954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8911" r="7218"/>
          <a:stretch/>
        </p:blipFill>
        <p:spPr bwMode="auto">
          <a:xfrm>
            <a:off x="9480510" y="179109"/>
            <a:ext cx="2393459" cy="282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Формула выбора профессии «Хочу — Могу — Надо»">
            <a:extLst>
              <a:ext uri="{FF2B5EF4-FFF2-40B4-BE49-F238E27FC236}">
                <a16:creationId xmlns="" xmlns:a16="http://schemas.microsoft.com/office/drawing/2014/main" id="{2339EF0B-7FF9-483E-B48D-AB2F4937F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534" y="3099225"/>
            <a:ext cx="2505409" cy="25054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91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: пятиугольник 15">
            <a:extLst>
              <a:ext uri="{FF2B5EF4-FFF2-40B4-BE49-F238E27FC236}">
                <a16:creationId xmlns="" xmlns:a16="http://schemas.microsoft.com/office/drawing/2014/main" id="{44DFF49E-6F6F-4F77-BDFE-71B565A58B66}"/>
              </a:ext>
            </a:extLst>
          </p:cNvPr>
          <p:cNvSpPr/>
          <p:nvPr/>
        </p:nvSpPr>
        <p:spPr>
          <a:xfrm>
            <a:off x="1916067" y="651520"/>
            <a:ext cx="5776205" cy="80020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пятиугольник 14">
            <a:extLst>
              <a:ext uri="{FF2B5EF4-FFF2-40B4-BE49-F238E27FC236}">
                <a16:creationId xmlns="" xmlns:a16="http://schemas.microsoft.com/office/drawing/2014/main" id="{CEB3133C-827D-4DA2-B18C-92392EEB4EF1}"/>
              </a:ext>
            </a:extLst>
          </p:cNvPr>
          <p:cNvSpPr/>
          <p:nvPr/>
        </p:nvSpPr>
        <p:spPr>
          <a:xfrm>
            <a:off x="1916067" y="187173"/>
            <a:ext cx="4974927" cy="479992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4D08E0D-97FB-4BC0-A4BD-551E890067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5" y="187173"/>
            <a:ext cx="1398001" cy="22442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83D87A4-DE4E-49FF-A803-1DC5C32700E5}"/>
              </a:ext>
            </a:extLst>
          </p:cNvPr>
          <p:cNvSpPr/>
          <p:nvPr/>
        </p:nvSpPr>
        <p:spPr>
          <a:xfrm>
            <a:off x="6532835" y="67489"/>
            <a:ext cx="61596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Инструмент УЧИТЕЛЯ</a:t>
            </a:r>
            <a:endParaRPr lang="ru-RU" sz="32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AE2D38B2-3605-4247-B054-E3BAD8B8EDC8}"/>
              </a:ext>
            </a:extLst>
          </p:cNvPr>
          <p:cNvSpPr/>
          <p:nvPr/>
        </p:nvSpPr>
        <p:spPr>
          <a:xfrm>
            <a:off x="8353887" y="889277"/>
            <a:ext cx="3417903" cy="14475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ФИКСАЦИЯ</a:t>
            </a:r>
          </a:p>
          <a:p>
            <a:pPr algn="ctr"/>
            <a:endParaRPr lang="ru-RU" dirty="0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67834AC2-D763-48BC-BD77-AE2B19ABC6A0}"/>
              </a:ext>
            </a:extLst>
          </p:cNvPr>
          <p:cNvSpPr/>
          <p:nvPr/>
        </p:nvSpPr>
        <p:spPr>
          <a:xfrm>
            <a:off x="8393836" y="2573807"/>
            <a:ext cx="3417903" cy="19779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Мотивирует к участию в конкурсах, олимпиадах, соревнованиях.</a:t>
            </a:r>
          </a:p>
          <a:p>
            <a:pPr algn="ctr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="" xmlns:a16="http://schemas.microsoft.com/office/drawing/2014/main" id="{F1EED000-923B-4600-B067-E9D6D55DAE87}"/>
              </a:ext>
            </a:extLst>
          </p:cNvPr>
          <p:cNvSpPr/>
          <p:nvPr/>
        </p:nvSpPr>
        <p:spPr>
          <a:xfrm>
            <a:off x="8353887" y="4752514"/>
            <a:ext cx="3497802" cy="17239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Организует посещение экскурсий, выставок, мастер классов с учётом  интересов групп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4455" y="295032"/>
            <a:ext cx="5424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Осознанное отношение к выбору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0398" y="766708"/>
            <a:ext cx="5598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Понимание ценности труда и разнообразия мира профессий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E4483A6-2A4C-4882-BA86-D722537B43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275" y="3562800"/>
            <a:ext cx="1529226" cy="24529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E171178-329D-4CDC-AE04-8A9805FEC27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2483" y="1848787"/>
            <a:ext cx="1539199" cy="23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32CB079-9E52-4F07-8307-F018D462E54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82083" y="3573628"/>
            <a:ext cx="1624825" cy="24666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547" y="1527483"/>
            <a:ext cx="3726371" cy="517902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226278" y="2111316"/>
            <a:ext cx="146649" cy="4571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979216" y="2336793"/>
            <a:ext cx="215661" cy="9466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емиугольник 7"/>
          <p:cNvSpPr/>
          <p:nvPr/>
        </p:nvSpPr>
        <p:spPr>
          <a:xfrm>
            <a:off x="6354726" y="2719373"/>
            <a:ext cx="923972" cy="312603"/>
          </a:xfrm>
          <a:prstGeom prst="hep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5 класс</a:t>
            </a:r>
            <a:endParaRPr lang="ru-RU" sz="1200" dirty="0"/>
          </a:p>
        </p:txBody>
      </p:sp>
      <p:sp>
        <p:nvSpPr>
          <p:cNvPr id="18" name="Семиугольник 17"/>
          <p:cNvSpPr/>
          <p:nvPr/>
        </p:nvSpPr>
        <p:spPr>
          <a:xfrm>
            <a:off x="7278698" y="2227822"/>
            <a:ext cx="827148" cy="203633"/>
          </a:xfrm>
          <a:prstGeom prst="hep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5 класс</a:t>
            </a:r>
            <a:endParaRPr lang="ru-RU" sz="1200" dirty="0"/>
          </a:p>
        </p:txBody>
      </p:sp>
      <p:sp>
        <p:nvSpPr>
          <p:cNvPr id="19" name="Семиугольник 18"/>
          <p:cNvSpPr/>
          <p:nvPr/>
        </p:nvSpPr>
        <p:spPr>
          <a:xfrm>
            <a:off x="4520446" y="2967487"/>
            <a:ext cx="776174" cy="220992"/>
          </a:xfrm>
          <a:prstGeom prst="hep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83" y="3796132"/>
            <a:ext cx="225425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Овал 20"/>
          <p:cNvSpPr/>
          <p:nvPr/>
        </p:nvSpPr>
        <p:spPr>
          <a:xfrm>
            <a:off x="1536294" y="3689154"/>
            <a:ext cx="215661" cy="9466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1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: пятиугольник 15">
            <a:extLst>
              <a:ext uri="{FF2B5EF4-FFF2-40B4-BE49-F238E27FC236}">
                <a16:creationId xmlns="" xmlns:a16="http://schemas.microsoft.com/office/drawing/2014/main" id="{84F7CEFE-B674-4806-A243-1747DD527DD1}"/>
              </a:ext>
            </a:extLst>
          </p:cNvPr>
          <p:cNvSpPr/>
          <p:nvPr/>
        </p:nvSpPr>
        <p:spPr>
          <a:xfrm>
            <a:off x="2874912" y="1089119"/>
            <a:ext cx="3927813" cy="479992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пятиугольник 14">
            <a:extLst>
              <a:ext uri="{FF2B5EF4-FFF2-40B4-BE49-F238E27FC236}">
                <a16:creationId xmlns="" xmlns:a16="http://schemas.microsoft.com/office/drawing/2014/main" id="{0FABF67D-EC9D-4B1A-BF09-D693A259087D}"/>
              </a:ext>
            </a:extLst>
          </p:cNvPr>
          <p:cNvSpPr/>
          <p:nvPr/>
        </p:nvSpPr>
        <p:spPr>
          <a:xfrm>
            <a:off x="2874912" y="601891"/>
            <a:ext cx="4242331" cy="479992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пятиугольник 13">
            <a:extLst>
              <a:ext uri="{FF2B5EF4-FFF2-40B4-BE49-F238E27FC236}">
                <a16:creationId xmlns="" xmlns:a16="http://schemas.microsoft.com/office/drawing/2014/main" id="{65CC2000-1139-48DC-A761-799903ED739F}"/>
              </a:ext>
            </a:extLst>
          </p:cNvPr>
          <p:cNvSpPr/>
          <p:nvPr/>
        </p:nvSpPr>
        <p:spPr>
          <a:xfrm>
            <a:off x="2874912" y="100313"/>
            <a:ext cx="4399691" cy="479992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4D08E0D-97FB-4BC0-A4BD-551E890067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13" y="128125"/>
            <a:ext cx="1810836" cy="25086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83D87A4-DE4E-49FF-A803-1DC5C32700E5}"/>
              </a:ext>
            </a:extLst>
          </p:cNvPr>
          <p:cNvSpPr/>
          <p:nvPr/>
        </p:nvSpPr>
        <p:spPr>
          <a:xfrm>
            <a:off x="7117243" y="128125"/>
            <a:ext cx="61596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Роль РОДИТЕЛЯ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AE2D38B2-3605-4247-B054-E3BAD8B8EDC8}"/>
              </a:ext>
            </a:extLst>
          </p:cNvPr>
          <p:cNvSpPr/>
          <p:nvPr/>
        </p:nvSpPr>
        <p:spPr>
          <a:xfrm>
            <a:off x="8804124" y="1002030"/>
            <a:ext cx="3026470" cy="14475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ФИКСАЦИЯ</a:t>
            </a:r>
          </a:p>
          <a:p>
            <a:pPr algn="ctr"/>
            <a:endParaRPr lang="ru-RU" dirty="0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67834AC2-D763-48BC-BD77-AE2B19ABC6A0}"/>
              </a:ext>
            </a:extLst>
          </p:cNvPr>
          <p:cNvSpPr/>
          <p:nvPr/>
        </p:nvSpPr>
        <p:spPr>
          <a:xfrm>
            <a:off x="8833821" y="2750891"/>
            <a:ext cx="3026470" cy="19230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какие игры он любит играть?</a:t>
            </a:r>
          </a:p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я знаю о своем ребенке?</a:t>
            </a:r>
          </a:p>
          <a:p>
            <a:pPr algn="ctr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="" xmlns:a16="http://schemas.microsoft.com/office/drawing/2014/main" id="{F1EED000-923B-4600-B067-E9D6D55DAE87}"/>
              </a:ext>
            </a:extLst>
          </p:cNvPr>
          <p:cNvSpPr/>
          <p:nvPr/>
        </p:nvSpPr>
        <p:spPr>
          <a:xfrm>
            <a:off x="8833820" y="5103914"/>
            <a:ext cx="3026471" cy="10830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Подбор кружков и секций   с учётом желаний и интересов ребёнка.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73920" y="179411"/>
            <a:ext cx="3828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Создание благоприятной среды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73920" y="640487"/>
            <a:ext cx="331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Наблюдение за интересами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5212" y="1167093"/>
            <a:ext cx="2906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Обсуждение профессий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1E171178-329D-4CDC-AE04-8A9805FEC27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1371" y="1725788"/>
            <a:ext cx="3029244" cy="46491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06" y="3042137"/>
            <a:ext cx="1991067" cy="276119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32CB079-9E52-4F07-8307-F018D462E54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72418" y="2750891"/>
            <a:ext cx="1823659" cy="27684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243" y="3708874"/>
            <a:ext cx="1749260" cy="242600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5495192" y="2649335"/>
            <a:ext cx="788738" cy="20311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11 лет </a:t>
            </a:r>
            <a:endParaRPr lang="ru-RU" sz="1000" dirty="0"/>
          </a:p>
        </p:txBody>
      </p:sp>
      <p:sp>
        <p:nvSpPr>
          <p:cNvPr id="20" name="Овал 19"/>
          <p:cNvSpPr/>
          <p:nvPr/>
        </p:nvSpPr>
        <p:spPr>
          <a:xfrm>
            <a:off x="7651877" y="2246435"/>
            <a:ext cx="788738" cy="20311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11 лет </a:t>
            </a:r>
            <a:endParaRPr lang="ru-RU" sz="1000" dirty="0"/>
          </a:p>
        </p:txBody>
      </p:sp>
      <p:sp>
        <p:nvSpPr>
          <p:cNvPr id="21" name="Овал 20"/>
          <p:cNvSpPr/>
          <p:nvPr/>
        </p:nvSpPr>
        <p:spPr>
          <a:xfrm>
            <a:off x="4601708" y="3004846"/>
            <a:ext cx="394369" cy="1015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22" name="Овал 21"/>
          <p:cNvSpPr/>
          <p:nvPr/>
        </p:nvSpPr>
        <p:spPr>
          <a:xfrm>
            <a:off x="2779644" y="3834254"/>
            <a:ext cx="394369" cy="1015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23" name="Овал 22"/>
          <p:cNvSpPr/>
          <p:nvPr/>
        </p:nvSpPr>
        <p:spPr>
          <a:xfrm>
            <a:off x="1929664" y="3213672"/>
            <a:ext cx="394369" cy="1015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5581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: пятиугольник 15">
            <a:extLst>
              <a:ext uri="{FF2B5EF4-FFF2-40B4-BE49-F238E27FC236}">
                <a16:creationId xmlns="" xmlns:a16="http://schemas.microsoft.com/office/drawing/2014/main" id="{2F314A67-7605-4F9F-B60D-8536D2E30037}"/>
              </a:ext>
            </a:extLst>
          </p:cNvPr>
          <p:cNvSpPr/>
          <p:nvPr/>
        </p:nvSpPr>
        <p:spPr>
          <a:xfrm>
            <a:off x="329423" y="1399599"/>
            <a:ext cx="4492384" cy="479992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пятиугольник 14">
            <a:extLst>
              <a:ext uri="{FF2B5EF4-FFF2-40B4-BE49-F238E27FC236}">
                <a16:creationId xmlns="" xmlns:a16="http://schemas.microsoft.com/office/drawing/2014/main" id="{885BD4BE-D149-4B09-A0E3-89D72B762D7D}"/>
              </a:ext>
            </a:extLst>
          </p:cNvPr>
          <p:cNvSpPr/>
          <p:nvPr/>
        </p:nvSpPr>
        <p:spPr>
          <a:xfrm>
            <a:off x="329423" y="626787"/>
            <a:ext cx="6429596" cy="760439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="" xmlns:a16="http://schemas.microsoft.com/office/drawing/2014/main" id="{F0456B89-5CCE-42E6-A204-4EF2B3D24B3A}"/>
              </a:ext>
            </a:extLst>
          </p:cNvPr>
          <p:cNvSpPr/>
          <p:nvPr/>
        </p:nvSpPr>
        <p:spPr>
          <a:xfrm>
            <a:off x="329423" y="126980"/>
            <a:ext cx="6288193" cy="479992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0F77F14-EAF4-4350-AAA5-D9BB671104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452" y="3326825"/>
            <a:ext cx="2000201" cy="321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97F5FC9-33CE-4C88-A831-F5EF84E34419}"/>
              </a:ext>
            </a:extLst>
          </p:cNvPr>
          <p:cNvSpPr/>
          <p:nvPr/>
        </p:nvSpPr>
        <p:spPr>
          <a:xfrm>
            <a:off x="6955362" y="22197"/>
            <a:ext cx="50588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Роль ПРОФОРИЕНТОЛОГА</a:t>
            </a:r>
            <a:endParaRPr lang="ru-RU" sz="32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FA42D865-67C9-40BA-80BC-0ABE0B4E9A0E}"/>
              </a:ext>
            </a:extLst>
          </p:cNvPr>
          <p:cNvSpPr/>
          <p:nvPr/>
        </p:nvSpPr>
        <p:spPr>
          <a:xfrm>
            <a:off x="8870090" y="626787"/>
            <a:ext cx="3113019" cy="25310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Ориентирует на ценность 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созидательного труда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современный рынок труда. </a:t>
            </a:r>
            <a:endParaRPr lang="ru-RU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9423" y="157120"/>
            <a:ext cx="48945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Знакомит с инструментом портфолио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9423" y="679341"/>
            <a:ext cx="57665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Помогает в организации профориентационных мероприятий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3592" y="1467110"/>
            <a:ext cx="4492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 и коррекция деятельности</a:t>
            </a:r>
          </a:p>
        </p:txBody>
      </p:sp>
      <p:pic>
        <p:nvPicPr>
          <p:cNvPr id="3074" name="Picture 2" descr="Оф. сайт средней школы №5 г. Луга - Виртуальный кабинет профориентации">
            <a:extLst>
              <a:ext uri="{FF2B5EF4-FFF2-40B4-BE49-F238E27FC236}">
                <a16:creationId xmlns="" xmlns:a16="http://schemas.microsoft.com/office/drawing/2014/main" id="{C7FC2CAD-E62E-4AF0-B685-EDFA033E0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4" y="2550342"/>
            <a:ext cx="4693583" cy="37311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969" y="1892336"/>
            <a:ext cx="3330624" cy="436190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0F77F14-EAF4-4350-AAA5-D9BB671104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620" y="2550342"/>
            <a:ext cx="1811188" cy="17965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Овал 5"/>
          <p:cNvSpPr/>
          <p:nvPr/>
        </p:nvSpPr>
        <p:spPr>
          <a:xfrm>
            <a:off x="7772400" y="2238555"/>
            <a:ext cx="379562" cy="12939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9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D114A6E0-98B1-45D9-9350-5015491BB8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8" descr="Picture background">
            <a:extLst>
              <a:ext uri="{FF2B5EF4-FFF2-40B4-BE49-F238E27FC236}">
                <a16:creationId xmlns="" xmlns:a16="http://schemas.microsoft.com/office/drawing/2014/main" id="{B1A0D66C-B0B0-4FAC-9103-B5D1C9DB9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42" y="4247378"/>
            <a:ext cx="1097015" cy="109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Picture background">
            <a:extLst>
              <a:ext uri="{FF2B5EF4-FFF2-40B4-BE49-F238E27FC236}">
                <a16:creationId xmlns="" xmlns:a16="http://schemas.microsoft.com/office/drawing/2014/main" id="{5361E47B-676E-4311-B9D3-B8DFAFF67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39" y="2331985"/>
            <a:ext cx="1097015" cy="109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Picture background">
            <a:extLst>
              <a:ext uri="{FF2B5EF4-FFF2-40B4-BE49-F238E27FC236}">
                <a16:creationId xmlns="" xmlns:a16="http://schemas.microsoft.com/office/drawing/2014/main" id="{1F88D20E-DA27-4437-BCE5-337F052F9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31" y="772029"/>
            <a:ext cx="1097015" cy="109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6740072-4564-4A30-8BE4-2AEE632D23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835" y="1233943"/>
            <a:ext cx="2577834" cy="41383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BB7FCA45-0082-4AFD-852B-320C06455AF9}"/>
              </a:ext>
            </a:extLst>
          </p:cNvPr>
          <p:cNvSpPr/>
          <p:nvPr/>
        </p:nvSpPr>
        <p:spPr>
          <a:xfrm>
            <a:off x="2006216" y="1057973"/>
            <a:ext cx="5625709" cy="10970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 стороны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8DD90B8C-C2E7-4DC5-A6E7-B2970E63A86B}"/>
              </a:ext>
            </a:extLst>
          </p:cNvPr>
          <p:cNvSpPr/>
          <p:nvPr/>
        </p:nvSpPr>
        <p:spPr>
          <a:xfrm>
            <a:off x="2052065" y="2506241"/>
            <a:ext cx="5534009" cy="10020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Слабые стороны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3226C61C-C6EF-4961-B8A1-872528AA54EB}"/>
              </a:ext>
            </a:extLst>
          </p:cNvPr>
          <p:cNvSpPr/>
          <p:nvPr/>
        </p:nvSpPr>
        <p:spPr>
          <a:xfrm>
            <a:off x="2097917" y="3859530"/>
            <a:ext cx="5534008" cy="19404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ценность вы увидели в работе с портфолио для себя?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D900BB91-0781-45B7-8E81-AD5D653C89F9}"/>
              </a:ext>
            </a:extLst>
          </p:cNvPr>
          <p:cNvSpPr txBox="1">
            <a:spLocks/>
          </p:cNvSpPr>
          <p:nvPr/>
        </p:nvSpPr>
        <p:spPr>
          <a:xfrm>
            <a:off x="2189859" y="195137"/>
            <a:ext cx="6784458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Раунд 3</a:t>
            </a:r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«ТОЧКИ РОСТА»</a:t>
            </a:r>
            <a:endParaRPr lang="ru-RU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75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="" xmlns:a16="http://schemas.microsoft.com/office/drawing/2014/main" id="{61894CA8-3CFE-479D-918B-F04E5CC1F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617" y="78488"/>
            <a:ext cx="7437062" cy="677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Человечек с восклицательным знаком на прозрачном фоне (28 фото)">
            <a:extLst>
              <a:ext uri="{FF2B5EF4-FFF2-40B4-BE49-F238E27FC236}">
                <a16:creationId xmlns="" xmlns:a16="http://schemas.microsoft.com/office/drawing/2014/main" id="{47654030-B715-4085-B0EF-9D33F977E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6"/>
          <a:stretch/>
        </p:blipFill>
        <p:spPr bwMode="auto">
          <a:xfrm>
            <a:off x="336321" y="3902530"/>
            <a:ext cx="1034729" cy="152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8EE25570-203A-4B4B-B23B-204C12E3EE2E}"/>
              </a:ext>
            </a:extLst>
          </p:cNvPr>
          <p:cNvSpPr/>
          <p:nvPr/>
        </p:nvSpPr>
        <p:spPr>
          <a:xfrm>
            <a:off x="272562" y="5622032"/>
            <a:ext cx="6374423" cy="93702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846356-5F77-4618-A382-7E2545996429}"/>
              </a:ext>
            </a:extLst>
          </p:cNvPr>
          <p:cNvSpPr txBox="1">
            <a:spLocks/>
          </p:cNvSpPr>
          <p:nvPr/>
        </p:nvSpPr>
        <p:spPr>
          <a:xfrm>
            <a:off x="526542" y="4756094"/>
            <a:ext cx="4896556" cy="1012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4BDA2E2A-1E2D-4C3C-AF37-619906DBA2B2}"/>
              </a:ext>
            </a:extLst>
          </p:cNvPr>
          <p:cNvSpPr txBox="1">
            <a:spLocks/>
          </p:cNvSpPr>
          <p:nvPr/>
        </p:nvSpPr>
        <p:spPr>
          <a:xfrm>
            <a:off x="7773384" y="578685"/>
            <a:ext cx="4896556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 11 классы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178CB688-BCB2-428C-B1AE-B00339D90B81}"/>
              </a:ext>
            </a:extLst>
          </p:cNvPr>
          <p:cNvSpPr txBox="1">
            <a:spLocks/>
          </p:cNvSpPr>
          <p:nvPr/>
        </p:nvSpPr>
        <p:spPr>
          <a:xfrm>
            <a:off x="631892" y="5619447"/>
            <a:ext cx="6287354" cy="650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САМОРЕФЛЕКСИИ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самоопределение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4BD13272-62A9-4CBC-B7E6-DA5219365B5E}"/>
              </a:ext>
            </a:extLst>
          </p:cNvPr>
          <p:cNvSpPr txBox="1">
            <a:spLocks/>
          </p:cNvSpPr>
          <p:nvPr/>
        </p:nvSpPr>
        <p:spPr>
          <a:xfrm>
            <a:off x="6919246" y="1307558"/>
            <a:ext cx="6947065" cy="9246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Осознанный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профессии</a:t>
            </a:r>
          </a:p>
        </p:txBody>
      </p:sp>
      <p:pic>
        <p:nvPicPr>
          <p:cNvPr id="4" name="Picture 2" descr="formyla-vibora-professii-kak-vybrat">
            <a:extLst>
              <a:ext uri="{FF2B5EF4-FFF2-40B4-BE49-F238E27FC236}">
                <a16:creationId xmlns="" xmlns:a16="http://schemas.microsoft.com/office/drawing/2014/main" id="{E552B86F-3824-4DBF-B8FB-2C998E855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9" b="6922"/>
          <a:stretch/>
        </p:blipFill>
        <p:spPr bwMode="auto">
          <a:xfrm>
            <a:off x="1368664" y="2630678"/>
            <a:ext cx="3170596" cy="2032632"/>
          </a:xfrm>
          <a:prstGeom prst="rect">
            <a:avLst/>
          </a:prstGeom>
          <a:noFill/>
          <a:ln w="38100">
            <a:solidFill>
              <a:srgbClr val="00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7054" y="153396"/>
            <a:ext cx="109991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Формирование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профессионального самоопределения </a:t>
            </a:r>
          </a:p>
          <a:p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о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бучающегося 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 уроке труд (технология)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Picture background">
            <a:extLst>
              <a:ext uri="{FF2B5EF4-FFF2-40B4-BE49-F238E27FC236}">
                <a16:creationId xmlns="" xmlns:a16="http://schemas.microsoft.com/office/drawing/2014/main" id="{254944BD-5D7B-4F47-88BB-954F9B225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325" y="3378534"/>
            <a:ext cx="1097015" cy="109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E2FF90E-53FD-49E9-AD4B-BB651183269C}"/>
              </a:ext>
            </a:extLst>
          </p:cNvPr>
          <p:cNvSpPr txBox="1"/>
          <p:nvPr/>
        </p:nvSpPr>
        <p:spPr>
          <a:xfrm>
            <a:off x="2684167" y="3542322"/>
            <a:ext cx="80323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раунд: 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вопроса по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секунд 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F219D1B9-78D8-46FD-81D5-2D1EE8C42D06}"/>
              </a:ext>
            </a:extLst>
          </p:cNvPr>
          <p:cNvSpPr txBox="1">
            <a:spLocks/>
          </p:cNvSpPr>
          <p:nvPr/>
        </p:nvSpPr>
        <p:spPr>
          <a:xfrm>
            <a:off x="3509863" y="926365"/>
            <a:ext cx="4896556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Раунд </a:t>
            </a:r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«ПРОБЛЕМА»</a:t>
            </a:r>
            <a:endParaRPr lang="ru-RU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5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45C64B9A-9A5A-44E1-A9A3-6A57B759CE88}"/>
              </a:ext>
            </a:extLst>
          </p:cNvPr>
          <p:cNvSpPr/>
          <p:nvPr/>
        </p:nvSpPr>
        <p:spPr>
          <a:xfrm>
            <a:off x="217252" y="982396"/>
            <a:ext cx="6044043" cy="27627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Picture background">
            <a:extLst>
              <a:ext uri="{FF2B5EF4-FFF2-40B4-BE49-F238E27FC236}">
                <a16:creationId xmlns="" xmlns:a16="http://schemas.microsoft.com/office/drawing/2014/main" id="{65A0A9CC-2F25-41E8-8DFE-C9217E9DE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514" y="1438566"/>
            <a:ext cx="5551234" cy="185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4BDA2E2A-1E2D-4C3C-AF37-619906DBA2B2}"/>
              </a:ext>
            </a:extLst>
          </p:cNvPr>
          <p:cNvSpPr txBox="1">
            <a:spLocks/>
          </p:cNvSpPr>
          <p:nvPr/>
        </p:nvSpPr>
        <p:spPr>
          <a:xfrm>
            <a:off x="891652" y="3869145"/>
            <a:ext cx="4896556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6-11 классы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60972AE1-83EA-4A65-89C1-CD32F24135A4}"/>
              </a:ext>
            </a:extLst>
          </p:cNvPr>
          <p:cNvSpPr txBox="1">
            <a:spLocks/>
          </p:cNvSpPr>
          <p:nvPr/>
        </p:nvSpPr>
        <p:spPr>
          <a:xfrm>
            <a:off x="891652" y="4478745"/>
            <a:ext cx="4896556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5-11 классы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6DC698BA-F559-4C10-A92D-A9C776663985}"/>
              </a:ext>
            </a:extLst>
          </p:cNvPr>
          <p:cNvSpPr txBox="1">
            <a:spLocks/>
          </p:cNvSpPr>
          <p:nvPr/>
        </p:nvSpPr>
        <p:spPr>
          <a:xfrm>
            <a:off x="784648" y="5088345"/>
            <a:ext cx="4896556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1-4 классы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7BFFD45-5F18-495E-8A3A-668B4C79A51A}"/>
              </a:ext>
            </a:extLst>
          </p:cNvPr>
          <p:cNvSpPr txBox="1"/>
          <p:nvPr/>
        </p:nvSpPr>
        <p:spPr>
          <a:xfrm>
            <a:off x="298391" y="1098629"/>
            <a:ext cx="586907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</a:t>
            </a: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ранней профессиональной ориентации «Билет в будущее» для учащихся каких классов? 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F219D1B9-78D8-46FD-81D5-2D1EE8C42D06}"/>
              </a:ext>
            </a:extLst>
          </p:cNvPr>
          <p:cNvSpPr txBox="1">
            <a:spLocks/>
          </p:cNvSpPr>
          <p:nvPr/>
        </p:nvSpPr>
        <p:spPr>
          <a:xfrm>
            <a:off x="3339930" y="311370"/>
            <a:ext cx="4896556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Раунд </a:t>
            </a:r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«ПРОБЛЕМА»</a:t>
            </a:r>
            <a:endParaRPr lang="ru-RU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Пятнадцать секунд значок секундомера символ таймера 15 ...">
            <a:extLst>
              <a:ext uri="{FF2B5EF4-FFF2-40B4-BE49-F238E27FC236}">
                <a16:creationId xmlns="" xmlns:a16="http://schemas.microsoft.com/office/drawing/2014/main" id="{84092E82-91D4-4091-8747-8805D15C0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673" y="3653174"/>
            <a:ext cx="2596102" cy="244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6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45C64B9A-9A5A-44E1-A9A3-6A57B759CE88}"/>
              </a:ext>
            </a:extLst>
          </p:cNvPr>
          <p:cNvSpPr/>
          <p:nvPr/>
        </p:nvSpPr>
        <p:spPr>
          <a:xfrm>
            <a:off x="217251" y="982396"/>
            <a:ext cx="6601838" cy="27261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4BDA2E2A-1E2D-4C3C-AF37-619906DBA2B2}"/>
              </a:ext>
            </a:extLst>
          </p:cNvPr>
          <p:cNvSpPr txBox="1">
            <a:spLocks/>
          </p:cNvSpPr>
          <p:nvPr/>
        </p:nvSpPr>
        <p:spPr>
          <a:xfrm>
            <a:off x="891652" y="3985977"/>
            <a:ext cx="4896556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6-11 классы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60972AE1-83EA-4A65-89C1-CD32F24135A4}"/>
              </a:ext>
            </a:extLst>
          </p:cNvPr>
          <p:cNvSpPr txBox="1">
            <a:spLocks/>
          </p:cNvSpPr>
          <p:nvPr/>
        </p:nvSpPr>
        <p:spPr>
          <a:xfrm>
            <a:off x="891652" y="4664585"/>
            <a:ext cx="4896556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5-11 классы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6DC698BA-F559-4C10-A92D-A9C776663985}"/>
              </a:ext>
            </a:extLst>
          </p:cNvPr>
          <p:cNvSpPr txBox="1">
            <a:spLocks/>
          </p:cNvSpPr>
          <p:nvPr/>
        </p:nvSpPr>
        <p:spPr>
          <a:xfrm>
            <a:off x="801997" y="5417288"/>
            <a:ext cx="4896556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1-4 классы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7BFFD45-5F18-495E-8A3A-668B4C79A51A}"/>
              </a:ext>
            </a:extLst>
          </p:cNvPr>
          <p:cNvSpPr txBox="1"/>
          <p:nvPr/>
        </p:nvSpPr>
        <p:spPr>
          <a:xfrm>
            <a:off x="446198" y="1154036"/>
            <a:ext cx="611385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2.</a:t>
            </a: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каких классов внедряется </a:t>
            </a:r>
            <a:r>
              <a:rPr lang="ru-RU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Профминимум</a:t>
            </a: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 всех общеобразовательных организациях Российской Федерации?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F219D1B9-78D8-46FD-81D5-2D1EE8C42D06}"/>
              </a:ext>
            </a:extLst>
          </p:cNvPr>
          <p:cNvSpPr txBox="1">
            <a:spLocks/>
          </p:cNvSpPr>
          <p:nvPr/>
        </p:nvSpPr>
        <p:spPr>
          <a:xfrm>
            <a:off x="3339930" y="311370"/>
            <a:ext cx="4896556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Раунд </a:t>
            </a:r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«ПРОБЛЕМА»</a:t>
            </a:r>
            <a:endParaRPr lang="ru-RU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Picture background">
            <a:extLst>
              <a:ext uri="{FF2B5EF4-FFF2-40B4-BE49-F238E27FC236}">
                <a16:creationId xmlns="" xmlns:a16="http://schemas.microsoft.com/office/drawing/2014/main" id="{6455B9B4-610B-4A21-A797-0C6A8B85AF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" t="3014"/>
          <a:stretch/>
        </p:blipFill>
        <p:spPr bwMode="auto">
          <a:xfrm>
            <a:off x="7145518" y="1054298"/>
            <a:ext cx="4726756" cy="27705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ятнадцать секунд значок секундомера символ таймера 15 ...">
            <a:extLst>
              <a:ext uri="{FF2B5EF4-FFF2-40B4-BE49-F238E27FC236}">
                <a16:creationId xmlns="" xmlns:a16="http://schemas.microsoft.com/office/drawing/2014/main" id="{E87C2F42-A2DA-4EB9-89F5-58C514CB5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915" y="4169519"/>
            <a:ext cx="2228457" cy="209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54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45C64B9A-9A5A-44E1-A9A3-6A57B759CE88}"/>
              </a:ext>
            </a:extLst>
          </p:cNvPr>
          <p:cNvSpPr/>
          <p:nvPr/>
        </p:nvSpPr>
        <p:spPr>
          <a:xfrm>
            <a:off x="217251" y="982396"/>
            <a:ext cx="6601838" cy="27261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4BDA2E2A-1E2D-4C3C-AF37-619906DBA2B2}"/>
              </a:ext>
            </a:extLst>
          </p:cNvPr>
          <p:cNvSpPr txBox="1">
            <a:spLocks/>
          </p:cNvSpPr>
          <p:nvPr/>
        </p:nvSpPr>
        <p:spPr>
          <a:xfrm>
            <a:off x="891652" y="3985977"/>
            <a:ext cx="4896556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6-11 классы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60972AE1-83EA-4A65-89C1-CD32F24135A4}"/>
              </a:ext>
            </a:extLst>
          </p:cNvPr>
          <p:cNvSpPr txBox="1">
            <a:spLocks/>
          </p:cNvSpPr>
          <p:nvPr/>
        </p:nvSpPr>
        <p:spPr>
          <a:xfrm>
            <a:off x="891652" y="4664585"/>
            <a:ext cx="4896556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5-11 классы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6DC698BA-F559-4C10-A92D-A9C776663985}"/>
              </a:ext>
            </a:extLst>
          </p:cNvPr>
          <p:cNvSpPr txBox="1">
            <a:spLocks/>
          </p:cNvSpPr>
          <p:nvPr/>
        </p:nvSpPr>
        <p:spPr>
          <a:xfrm>
            <a:off x="801997" y="5417288"/>
            <a:ext cx="4896556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1-4 классы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7BFFD45-5F18-495E-8A3A-668B4C79A51A}"/>
              </a:ext>
            </a:extLst>
          </p:cNvPr>
          <p:cNvSpPr txBox="1"/>
          <p:nvPr/>
        </p:nvSpPr>
        <p:spPr>
          <a:xfrm>
            <a:off x="446201" y="1226782"/>
            <a:ext cx="622797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3.</a:t>
            </a: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каких классах ведется курс внеурочной деятельности «Россия - мои горизонты»?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F219D1B9-78D8-46FD-81D5-2D1EE8C42D06}"/>
              </a:ext>
            </a:extLst>
          </p:cNvPr>
          <p:cNvSpPr txBox="1">
            <a:spLocks/>
          </p:cNvSpPr>
          <p:nvPr/>
        </p:nvSpPr>
        <p:spPr>
          <a:xfrm>
            <a:off x="3339930" y="311370"/>
            <a:ext cx="4896556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Раунд </a:t>
            </a:r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«ПРОБЛЕМА»</a:t>
            </a:r>
            <a:endParaRPr lang="ru-RU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Picture background">
            <a:extLst>
              <a:ext uri="{FF2B5EF4-FFF2-40B4-BE49-F238E27FC236}">
                <a16:creationId xmlns="" xmlns:a16="http://schemas.microsoft.com/office/drawing/2014/main" id="{DDC8FCEB-2CF7-4313-B202-ADB8CC702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639" y="724080"/>
            <a:ext cx="3160526" cy="306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Пятнадцать секунд значок секундомера символ таймера 15 ...">
            <a:extLst>
              <a:ext uri="{FF2B5EF4-FFF2-40B4-BE49-F238E27FC236}">
                <a16:creationId xmlns="" xmlns:a16="http://schemas.microsoft.com/office/drawing/2014/main" id="{F937F02D-96CF-452F-B1C1-DA4A8657D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526" y="3995108"/>
            <a:ext cx="2351006" cy="221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76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286C86A-A6E1-4708-BB74-46FA898B97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45C64B9A-9A5A-44E1-A9A3-6A57B759CE88}"/>
              </a:ext>
            </a:extLst>
          </p:cNvPr>
          <p:cNvSpPr/>
          <p:nvPr/>
        </p:nvSpPr>
        <p:spPr>
          <a:xfrm>
            <a:off x="217252" y="982396"/>
            <a:ext cx="6044043" cy="27627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Picture background">
            <a:extLst>
              <a:ext uri="{FF2B5EF4-FFF2-40B4-BE49-F238E27FC236}">
                <a16:creationId xmlns="" xmlns:a16="http://schemas.microsoft.com/office/drawing/2014/main" id="{65A0A9CC-2F25-41E8-8DFE-C9217E9DE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514" y="1438566"/>
            <a:ext cx="5551234" cy="185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4BDA2E2A-1E2D-4C3C-AF37-619906DBA2B2}"/>
              </a:ext>
            </a:extLst>
          </p:cNvPr>
          <p:cNvSpPr txBox="1">
            <a:spLocks/>
          </p:cNvSpPr>
          <p:nvPr/>
        </p:nvSpPr>
        <p:spPr>
          <a:xfrm>
            <a:off x="891652" y="4623290"/>
            <a:ext cx="4896556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6-11 классы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7BFFD45-5F18-495E-8A3A-668B4C79A51A}"/>
              </a:ext>
            </a:extLst>
          </p:cNvPr>
          <p:cNvSpPr txBox="1"/>
          <p:nvPr/>
        </p:nvSpPr>
        <p:spPr>
          <a:xfrm>
            <a:off x="226930" y="1098628"/>
            <a:ext cx="586907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</a:t>
            </a:r>
            <a:r>
              <a:rPr lang="ru-RU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ранней профессиональной ориентации «Билет в будущее» для учащихся каких классов? 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F219D1B9-78D8-46FD-81D5-2D1EE8C42D06}"/>
              </a:ext>
            </a:extLst>
          </p:cNvPr>
          <p:cNvSpPr txBox="1">
            <a:spLocks/>
          </p:cNvSpPr>
          <p:nvPr/>
        </p:nvSpPr>
        <p:spPr>
          <a:xfrm>
            <a:off x="3339930" y="311370"/>
            <a:ext cx="4896556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Раунд </a:t>
            </a:r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«ПРОБЛЕМА»</a:t>
            </a:r>
            <a:endParaRPr lang="ru-RU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8639572-5612-448E-8881-2866E6F14A9F}"/>
              </a:ext>
            </a:extLst>
          </p:cNvPr>
          <p:cNvSpPr txBox="1"/>
          <p:nvPr/>
        </p:nvSpPr>
        <p:spPr>
          <a:xfrm>
            <a:off x="6499848" y="3782017"/>
            <a:ext cx="539856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Билет в будущее" – это Всероссийский проект ранней профессиональной ориентации школьников, который реализуется при поддержке государства в рамках национального проекта «Образование».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5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B4F3A9A-7F72-4D01-8C28-8C649C38CA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45C64B9A-9A5A-44E1-A9A3-6A57B759CE88}"/>
              </a:ext>
            </a:extLst>
          </p:cNvPr>
          <p:cNvSpPr/>
          <p:nvPr/>
        </p:nvSpPr>
        <p:spPr>
          <a:xfrm>
            <a:off x="217251" y="982396"/>
            <a:ext cx="6601838" cy="27261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4BDA2E2A-1E2D-4C3C-AF37-619906DBA2B2}"/>
              </a:ext>
            </a:extLst>
          </p:cNvPr>
          <p:cNvSpPr txBox="1">
            <a:spLocks/>
          </p:cNvSpPr>
          <p:nvPr/>
        </p:nvSpPr>
        <p:spPr>
          <a:xfrm>
            <a:off x="891652" y="4379607"/>
            <a:ext cx="4896556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6-11 классы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7BFFD45-5F18-495E-8A3A-668B4C79A51A}"/>
              </a:ext>
            </a:extLst>
          </p:cNvPr>
          <p:cNvSpPr txBox="1"/>
          <p:nvPr/>
        </p:nvSpPr>
        <p:spPr>
          <a:xfrm>
            <a:off x="446198" y="1154036"/>
            <a:ext cx="611385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2.</a:t>
            </a:r>
            <a:r>
              <a:rPr lang="ru-RU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каких классов внедряется </a:t>
            </a:r>
            <a:r>
              <a:rPr lang="ru-RU" sz="32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Профминимум</a:t>
            </a:r>
            <a:r>
              <a:rPr lang="ru-RU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 всех общеобразовательных организациях Российской Федерации?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F219D1B9-78D8-46FD-81D5-2D1EE8C42D06}"/>
              </a:ext>
            </a:extLst>
          </p:cNvPr>
          <p:cNvSpPr txBox="1">
            <a:spLocks/>
          </p:cNvSpPr>
          <p:nvPr/>
        </p:nvSpPr>
        <p:spPr>
          <a:xfrm>
            <a:off x="3339930" y="311370"/>
            <a:ext cx="4896556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Раунд </a:t>
            </a:r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«ПРОБЛЕМА»</a:t>
            </a:r>
            <a:endParaRPr lang="ru-RU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Picture background">
            <a:extLst>
              <a:ext uri="{FF2B5EF4-FFF2-40B4-BE49-F238E27FC236}">
                <a16:creationId xmlns="" xmlns:a16="http://schemas.microsoft.com/office/drawing/2014/main" id="{6455B9B4-610B-4A21-A797-0C6A8B85AF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" t="3014"/>
          <a:stretch/>
        </p:blipFill>
        <p:spPr bwMode="auto">
          <a:xfrm>
            <a:off x="7093762" y="982396"/>
            <a:ext cx="4717330" cy="277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393327C-527B-4645-AFEF-D24A80DBD9B4}"/>
              </a:ext>
            </a:extLst>
          </p:cNvPr>
          <p:cNvSpPr txBox="1"/>
          <p:nvPr/>
        </p:nvSpPr>
        <p:spPr>
          <a:xfrm>
            <a:off x="5963831" y="4379607"/>
            <a:ext cx="59084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Профминимум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единый универсальный набор профориентационных практик и инструментов для проведения мероприятий по профессиональной ориентации обучающихся, который включает в себя семь направлений.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3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362616B-ADD9-4FDF-AA65-1A56D8492E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45C64B9A-9A5A-44E1-A9A3-6A57B759CE88}"/>
              </a:ext>
            </a:extLst>
          </p:cNvPr>
          <p:cNvSpPr/>
          <p:nvPr/>
        </p:nvSpPr>
        <p:spPr>
          <a:xfrm>
            <a:off x="416340" y="1047287"/>
            <a:ext cx="6601838" cy="21977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4BDA2E2A-1E2D-4C3C-AF37-619906DBA2B2}"/>
              </a:ext>
            </a:extLst>
          </p:cNvPr>
          <p:cNvSpPr txBox="1">
            <a:spLocks/>
          </p:cNvSpPr>
          <p:nvPr/>
        </p:nvSpPr>
        <p:spPr>
          <a:xfrm>
            <a:off x="610206" y="4500988"/>
            <a:ext cx="4896556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6-11 классы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7BFFD45-5F18-495E-8A3A-668B4C79A51A}"/>
              </a:ext>
            </a:extLst>
          </p:cNvPr>
          <p:cNvSpPr txBox="1"/>
          <p:nvPr/>
        </p:nvSpPr>
        <p:spPr>
          <a:xfrm>
            <a:off x="603269" y="1309894"/>
            <a:ext cx="62279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3.</a:t>
            </a:r>
            <a:r>
              <a:rPr lang="ru-RU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каких классах ведется курс внеурочной деятельности «Россия - мои горизонты»? 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F219D1B9-78D8-46FD-81D5-2D1EE8C42D06}"/>
              </a:ext>
            </a:extLst>
          </p:cNvPr>
          <p:cNvSpPr txBox="1">
            <a:spLocks/>
          </p:cNvSpPr>
          <p:nvPr/>
        </p:nvSpPr>
        <p:spPr>
          <a:xfrm>
            <a:off x="3339930" y="311370"/>
            <a:ext cx="4896556" cy="787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Раунд </a:t>
            </a:r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«ПРОБЛЕМА»</a:t>
            </a:r>
            <a:endParaRPr lang="ru-RU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Picture background">
            <a:extLst>
              <a:ext uri="{FF2B5EF4-FFF2-40B4-BE49-F238E27FC236}">
                <a16:creationId xmlns="" xmlns:a16="http://schemas.microsoft.com/office/drawing/2014/main" id="{DDC8FCEB-2CF7-4313-B202-ADB8CC702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42" y="862969"/>
            <a:ext cx="2644234" cy="25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2902FA8-694D-489B-A239-51D7BA913463}"/>
              </a:ext>
            </a:extLst>
          </p:cNvPr>
          <p:cNvSpPr txBox="1"/>
          <p:nvPr/>
        </p:nvSpPr>
        <p:spPr>
          <a:xfrm>
            <a:off x="5648242" y="4292347"/>
            <a:ext cx="62704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 внеурочной деятельности нацелен на формирование у школьников готовности к профессиональному самоопределению, ознакомление их с миром профессий и федеральным и региональным рынками труда.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9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836</Words>
  <Application>Microsoft Office PowerPoint</Application>
  <PresentationFormat>Произвольный</PresentationFormat>
  <Paragraphs>153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User</cp:lastModifiedBy>
  <cp:revision>114</cp:revision>
  <cp:lastPrinted>2024-11-13T05:21:50Z</cp:lastPrinted>
  <dcterms:created xsi:type="dcterms:W3CDTF">2024-11-05T17:54:45Z</dcterms:created>
  <dcterms:modified xsi:type="dcterms:W3CDTF">2025-02-25T07:57:33Z</dcterms:modified>
</cp:coreProperties>
</file>