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808" r:id="rId2"/>
    <p:sldMasterId id="2147483811" r:id="rId3"/>
  </p:sldMasterIdLst>
  <p:notesMasterIdLst>
    <p:notesMasterId r:id="rId27"/>
  </p:notesMasterIdLst>
  <p:sldIdLst>
    <p:sldId id="425" r:id="rId4"/>
    <p:sldId id="285" r:id="rId5"/>
    <p:sldId id="287" r:id="rId6"/>
    <p:sldId id="410" r:id="rId7"/>
    <p:sldId id="411" r:id="rId8"/>
    <p:sldId id="416" r:id="rId9"/>
    <p:sldId id="412" r:id="rId10"/>
    <p:sldId id="414" r:id="rId11"/>
    <p:sldId id="422" r:id="rId12"/>
    <p:sldId id="415" r:id="rId13"/>
    <p:sldId id="417" r:id="rId14"/>
    <p:sldId id="420" r:id="rId15"/>
    <p:sldId id="421" r:id="rId16"/>
    <p:sldId id="418" r:id="rId17"/>
    <p:sldId id="419" r:id="rId18"/>
    <p:sldId id="315" r:id="rId19"/>
    <p:sldId id="316" r:id="rId20"/>
    <p:sldId id="358" r:id="rId21"/>
    <p:sldId id="359" r:id="rId22"/>
    <p:sldId id="332" r:id="rId23"/>
    <p:sldId id="265" r:id="rId24"/>
    <p:sldId id="329" r:id="rId25"/>
    <p:sldId id="426" r:id="rId26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992" cy="494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80" tIns="45291" rIns="90580" bIns="4529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199" y="0"/>
            <a:ext cx="2917992" cy="494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80" tIns="45291" rIns="90580" bIns="4529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30775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7730"/>
            <a:ext cx="5389240" cy="4439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80" tIns="45291" rIns="90580" bIns="452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883"/>
            <a:ext cx="2917992" cy="49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80" tIns="45291" rIns="90580" bIns="4529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199" y="9373883"/>
            <a:ext cx="2917992" cy="49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80" tIns="45291" rIns="90580" bIns="452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BF36AD1-75E7-40A7-B928-3404AB47F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14626" y="9373883"/>
            <a:ext cx="2919565" cy="49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2" tIns="45707" rIns="91412" bIns="45707" anchor="b"/>
          <a:lstStyle/>
          <a:p>
            <a:pPr algn="r"/>
            <a:fld id="{C966D6D8-EDA9-41B5-B366-CF374D775780}" type="slidenum">
              <a:rPr lang="ru-RU" sz="1200"/>
              <a:pPr algn="r"/>
              <a:t>8</a:t>
            </a:fld>
            <a:endParaRPr lang="ru-RU" sz="1200" dirty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Инклюзивная политика предполагает реализацию инклюзивной практики. Основные понятия инклюзивной практики закреплены в статье 2 ФЗ ОБ образовании в РФ. Обращаю Ваше внимание на то, что спектр особенностей детей расширился и в настоящее время к ним относятся не только дети </a:t>
            </a:r>
            <a:r>
              <a:rPr lang="en-US" smtClean="0"/>
              <a:t>I-VIII </a:t>
            </a:r>
            <a:r>
              <a:rPr lang="ru-RU" smtClean="0"/>
              <a:t>вида, но также и дети с расстройствами аутистического спектра и сложными сочетанными дефектами. Обучение детей должно осуществляться по адаптированным образовательным программам как в групповой форме обучения, так и по индивидуальным учебным планам.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 txBox="1">
            <a:spLocks noGrp="1" noChangeArrowheads="1"/>
          </p:cNvSpPr>
          <p:nvPr/>
        </p:nvSpPr>
        <p:spPr bwMode="auto">
          <a:xfrm>
            <a:off x="3814626" y="9373883"/>
            <a:ext cx="2919565" cy="49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2" tIns="45707" rIns="91412" bIns="45707" anchor="b"/>
          <a:lstStyle/>
          <a:p>
            <a:pPr algn="r"/>
            <a:fld id="{05F859DD-3FC8-4675-A955-DDA0E48F3EA6}" type="slidenum">
              <a:rPr lang="ru-RU" sz="1200"/>
              <a:pPr algn="r"/>
              <a:t>9</a:t>
            </a:fld>
            <a:endParaRPr lang="ru-RU" sz="1200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Специальные требования к организации инклюзивной практике отражены в приказах МОиН РФ № 1014, 1015 «Об утверждении порядка организации и осуществления образовательной деятельности по основным общеобразовательным программам». В них обозначены специальные требования к обучению детей в зависимости от их нарушения, требования к кадровому и учебно-методическому сопровождению детей с ограниченными возможностями здоровья. 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 txBox="1">
            <a:spLocks noGrp="1" noChangeArrowheads="1"/>
          </p:cNvSpPr>
          <p:nvPr/>
        </p:nvSpPr>
        <p:spPr bwMode="auto">
          <a:xfrm>
            <a:off x="3814626" y="9373883"/>
            <a:ext cx="2919565" cy="49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2" tIns="45707" rIns="91412" bIns="45707" anchor="b"/>
          <a:lstStyle/>
          <a:p>
            <a:pPr algn="r"/>
            <a:fld id="{91D01B26-AAF9-4C69-9FFD-D9E5AC5B7C98}" type="slidenum">
              <a:rPr lang="ru-RU" sz="1200"/>
              <a:pPr algn="r"/>
              <a:t>10</a:t>
            </a:fld>
            <a:endParaRPr lang="ru-RU" sz="1200" dirty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Основные требования к организации инклюзивной образовательной  практики обозначены в статьях 11,42,48,79 Закона об образовании в РФ. Среди них: создание специальных условий обучения, предполагающих применение специальных образовательных программ, специальных учебников, технических средств обучения, предоставление услуг ассистента, проведение ИГЗ, обеспечение материально-технической доступности учреждений. В законе оговорены формы организации образовательной деятельности: совместное обучение детей с ОВЗ, обучение в отдельных классах, группах, обучение в отдельных организациях. Право выбора формы обучения оставлено за родителями. Одновременно в обязанности педагогических работников входит учет особенностей психофизического развития обучающихся и состояния их здоровья, соблюдение специальных условий, необходимых для получения образования лицами с ограниченными возможностями здоровья, взаимодействие при необходимости с медицинскими организациями. 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D0A9E-FD85-411F-827F-489BE6FE6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5C46B-825F-420A-931F-89CDC83D8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E8FDA-FC6D-40A9-94BE-61D90A2ED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CB883-7EC1-4928-B836-F9DF81621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</p:grpSp>
      <p:sp>
        <p:nvSpPr>
          <p:cNvPr id="5940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40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921F-08D6-453B-A910-58776B025E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546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46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14837-37C5-4FB9-8208-842D76F12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FFE34-32ED-479F-BB5D-0985D6518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D1A5B-1351-4F60-AD3F-CCF9DAACDE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71FBF-B54C-4B11-AD7E-7333AB10F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BF54F-697B-449D-B509-0F270A4C0F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06311-E30E-403C-A874-747632872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0C9DC-4EC2-43C7-9228-79D0F8214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14950-42DC-4667-88E3-574C777E4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1A39-E706-43B5-9876-D8319498F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CB92A3D-A873-4370-B104-110877212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6248400"/>
            <a:ext cx="587375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AD1F16-A9CF-4BD5-A5AA-1DD08EB36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1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8A8269C2-BE44-48F6-BBBC-D8FC2F70F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fpgp.ru/inclusive/www.perspektiva-inva.r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</a:rPr>
              <a:t>Теоретические аспекты реализации инклюзивного образования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032" y="4005064"/>
            <a:ext cx="4032448" cy="2090936"/>
          </a:xfrm>
        </p:spPr>
        <p:txBody>
          <a:bodyPr/>
          <a:lstStyle/>
          <a:p>
            <a:pPr marL="400050" lvl="1" indent="173038" algn="r" eaLnBrk="1" hangingPunct="1">
              <a:buFontTx/>
              <a:buNone/>
            </a:pP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Е.В.,</a:t>
            </a:r>
          </a:p>
          <a:p>
            <a:pPr marL="400050" lvl="1" indent="173038" algn="r" eaLnBrk="1" hangingPunct="1">
              <a:buFontTx/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00050" lvl="1" indent="173038" algn="r" eaLnBrk="1" hangingPunct="1">
              <a:buFontTx/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доцент 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ЮУрГГПУ</a:t>
            </a:r>
            <a:endParaRPr lang="ru-RU" sz="1800" dirty="0" smtClean="0">
              <a:solidFill>
                <a:srgbClr val="000066"/>
              </a:solidFill>
            </a:endParaRPr>
          </a:p>
          <a:p>
            <a:pPr algn="r"/>
            <a:endParaRPr lang="ru-RU" dirty="0"/>
          </a:p>
        </p:txBody>
      </p:sp>
      <p:pic>
        <p:nvPicPr>
          <p:cNvPr id="2050" name="Picture 2" descr="C:\Users\ПользовательПК\Pictures\E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5796136" cy="43924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04813"/>
            <a:ext cx="8532812" cy="1223962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требования к организации инклюзивной образовательной практики -  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ст. 11, 42, 48, 79 ФЗ№ 273 «Об образовании в РФ»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844675"/>
            <a:ext cx="8424863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Специальные условия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специальных образовательных программ и методов обучения и воспитания, специальных учебников, учебных пособий и дидактических материалов, специальных технических средств обучения коллективного и индивидуального пользования, предоставление услуг ассистента (помощника), оказывающего обучающимся необходимую техническую помощь, проведение групповых и индивидуальных коррекционных занятий, обеспечение доступа в здания организаций, осуществляющих образовательную деятельность, и другие условия, без которых невозможно или затруднено освоение образовательных программ обучающимися с ограниченными возможностями здоровья.</a:t>
            </a:r>
          </a:p>
          <a:p>
            <a:pPr>
              <a:lnSpc>
                <a:spcPct val="8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Формы обучения: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образование обучающихся с ограниченными возможностями здоровья может быть организовано как совместно с другими обучающимися, так и в отдельных классах, группах или в отдельных организациях, осуществляющих образовательную деятельность.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Основы инклюзивного образования заложены в работах ученых: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Е.П. </a:t>
            </a:r>
            <a:r>
              <a:rPr lang="ru-RU" dirty="0" err="1" smtClean="0">
                <a:latin typeface="Times New Roman" pitchFamily="18" charset="0"/>
              </a:rPr>
              <a:t>Кузмичева</a:t>
            </a:r>
            <a:r>
              <a:rPr lang="ru-RU" dirty="0" smtClean="0">
                <a:latin typeface="Times New Roman" pitchFamily="18" charset="0"/>
              </a:rPr>
              <a:t>,     </a:t>
            </a:r>
            <a:r>
              <a:rPr lang="ru-RU" dirty="0" err="1" smtClean="0">
                <a:latin typeface="Times New Roman" pitchFamily="18" charset="0"/>
              </a:rPr>
              <a:t>Э.И.Леонгард</a:t>
            </a:r>
            <a:r>
              <a:rPr lang="ru-RU" dirty="0" smtClean="0">
                <a:latin typeface="Times New Roman" pitchFamily="18" charset="0"/>
              </a:rPr>
              <a:t>,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Г.Л. Зайцева,          Л.А. Дружинина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Н.Д. </a:t>
            </a:r>
            <a:r>
              <a:rPr lang="ru-RU" dirty="0" err="1" smtClean="0">
                <a:latin typeface="Times New Roman" pitchFamily="18" charset="0"/>
              </a:rPr>
              <a:t>Шматко</a:t>
            </a:r>
            <a:r>
              <a:rPr lang="ru-RU" dirty="0" smtClean="0">
                <a:latin typeface="Times New Roman" pitchFamily="18" charset="0"/>
              </a:rPr>
              <a:t>,         Н.Н. </a:t>
            </a:r>
            <a:r>
              <a:rPr lang="ru-RU" dirty="0" err="1" smtClean="0">
                <a:latin typeface="Times New Roman" pitchFamily="18" charset="0"/>
              </a:rPr>
              <a:t>Малофеев</a:t>
            </a:r>
            <a:r>
              <a:rPr lang="ru-RU" dirty="0" smtClean="0">
                <a:latin typeface="Times New Roman" pitchFamily="18" charset="0"/>
              </a:rPr>
              <a:t>,     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А.Н. Коноплева,    Т.Л. Лещинская,   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М.Л. Любимов,      Е.А. </a:t>
            </a:r>
            <a:r>
              <a:rPr lang="ru-RU" dirty="0" err="1" smtClean="0">
                <a:latin typeface="Times New Roman" pitchFamily="18" charset="0"/>
              </a:rPr>
              <a:t>Стребелева</a:t>
            </a:r>
            <a:r>
              <a:rPr lang="ru-RU" dirty="0" smtClean="0">
                <a:latin typeface="Times New Roman" pitchFamily="18" charset="0"/>
              </a:rPr>
              <a:t>,   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Е.А. </a:t>
            </a:r>
            <a:r>
              <a:rPr lang="ru-RU" dirty="0" err="1" smtClean="0">
                <a:latin typeface="Times New Roman" pitchFamily="18" charset="0"/>
              </a:rPr>
              <a:t>Екжанова</a:t>
            </a:r>
            <a:r>
              <a:rPr lang="ru-RU" dirty="0" smtClean="0">
                <a:latin typeface="Times New Roman" pitchFamily="18" charset="0"/>
              </a:rPr>
              <a:t>,       Е.В. </a:t>
            </a:r>
            <a:r>
              <a:rPr lang="ru-RU" dirty="0" err="1" smtClean="0">
                <a:latin typeface="Times New Roman" pitchFamily="18" charset="0"/>
              </a:rPr>
              <a:t>Резникова</a:t>
            </a:r>
            <a:r>
              <a:rPr lang="ru-RU" dirty="0" smtClean="0">
                <a:latin typeface="Times New Roman" pitchFamily="18" charset="0"/>
              </a:rPr>
              <a:t>,     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Е.А. </a:t>
            </a:r>
            <a:r>
              <a:rPr lang="ru-RU" dirty="0" err="1" smtClean="0">
                <a:latin typeface="Times New Roman" pitchFamily="18" charset="0"/>
              </a:rPr>
              <a:t>Шкатова</a:t>
            </a:r>
            <a:r>
              <a:rPr lang="ru-RU" dirty="0" smtClean="0">
                <a:latin typeface="Times New Roman" pitchFamily="18" charset="0"/>
              </a:rPr>
              <a:t>,        Л.Е. Шевчук,            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Л.М. </a:t>
            </a:r>
            <a:r>
              <a:rPr lang="ru-RU" dirty="0" err="1" smtClean="0">
                <a:latin typeface="Times New Roman" pitchFamily="18" charset="0"/>
              </a:rPr>
              <a:t>Кобрина</a:t>
            </a:r>
            <a:r>
              <a:rPr lang="ru-RU" dirty="0" smtClean="0">
                <a:latin typeface="Times New Roman" pitchFamily="18" charset="0"/>
              </a:rPr>
              <a:t>,        Д.В. Шамсутдинова, </a:t>
            </a:r>
          </a:p>
          <a:p>
            <a:pPr lvl="1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</a:rPr>
              <a:t>   Л.И. Плаксина,       Л</a:t>
            </a:r>
            <a:r>
              <a:rPr lang="ru-RU" sz="2800" dirty="0" smtClean="0">
                <a:latin typeface="Times New Roman" pitchFamily="18" charset="0"/>
              </a:rPr>
              <a:t>.М. Шипицына и др.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</a:rPr>
              <a:t>Концепция «нормализации»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dirty="0" smtClean="0">
                <a:latin typeface="Times New Roman" pitchFamily="18" charset="0"/>
              </a:rPr>
              <a:t>ребенок с ОВЗ имеет общие для всех детей потребности, главная из которых потребность в любви и стимулирующей развитие обстановке;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ребенок должен вести жизнь, в максимальной степени приближающуюся к жизни нормальных людей;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учиться могут все дети, а значит, всем им, какими бы тяжелыми не были нарушения развития, должна предоставляться возможность получить образование.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090"/>
          </a:xfrm>
        </p:spPr>
        <p:txBody>
          <a:bodyPr anchor="b"/>
          <a:lstStyle/>
          <a:p>
            <a:pPr eaLnBrk="1" hangingPunct="1"/>
            <a:r>
              <a:rPr lang="ru-RU" sz="3200" b="1" dirty="0" smtClean="0">
                <a:latin typeface="Times New Roman" pitchFamily="18" charset="0"/>
              </a:rPr>
              <a:t>Теоретическими основами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dirty="0" smtClean="0">
                <a:latin typeface="Times New Roman" pitchFamily="18" charset="0"/>
              </a:rPr>
              <a:t>организации</a:t>
            </a:r>
            <a:r>
              <a:rPr lang="ru-RU" dirty="0" smtClean="0">
                <a:latin typeface="Times New Roman" pitchFamily="18" charset="0"/>
              </a:rPr>
              <a:t> инклюзивного образования можно считать психологические теории социального </a:t>
            </a:r>
            <a:r>
              <a:rPr lang="ru-RU" dirty="0" err="1" smtClean="0">
                <a:latin typeface="Times New Roman" pitchFamily="18" charset="0"/>
              </a:rPr>
              <a:t>научения</a:t>
            </a:r>
            <a:r>
              <a:rPr lang="ru-RU" dirty="0" smtClean="0">
                <a:latin typeface="Times New Roman" pitchFamily="18" charset="0"/>
              </a:rPr>
              <a:t> зарубежных ученых: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</a:rPr>
              <a:t>А. Бандуры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</a:rPr>
              <a:t>У. </a:t>
            </a:r>
            <a:r>
              <a:rPr lang="ru-RU" dirty="0" err="1" smtClean="0">
                <a:latin typeface="Times New Roman" pitchFamily="18" charset="0"/>
              </a:rPr>
              <a:t>Бронфенбреннера</a:t>
            </a:r>
            <a:endParaRPr lang="ru-RU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</a:rPr>
              <a:t>Р. </a:t>
            </a:r>
            <a:r>
              <a:rPr lang="ru-RU" dirty="0" err="1" smtClean="0">
                <a:latin typeface="Times New Roman" pitchFamily="18" charset="0"/>
              </a:rPr>
              <a:t>Сирса</a:t>
            </a:r>
            <a:r>
              <a:rPr lang="ru-RU" dirty="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</a:rPr>
              <a:t>. Скиннера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</a:rPr>
              <a:t>К. </a:t>
            </a:r>
            <a:r>
              <a:rPr lang="ru-RU" dirty="0" err="1" smtClean="0">
                <a:latin typeface="Times New Roman" pitchFamily="18" charset="0"/>
              </a:rPr>
              <a:t>Халла</a:t>
            </a:r>
            <a:r>
              <a:rPr lang="ru-RU" dirty="0" smtClean="0">
                <a:latin typeface="Times New Roman" pitchFamily="18" charset="0"/>
              </a:rPr>
              <a:t> и др.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333375"/>
            <a:ext cx="7924800" cy="431329"/>
          </a:xfrm>
        </p:spPr>
        <p:txBody>
          <a:bodyPr anchor="b"/>
          <a:lstStyle/>
          <a:p>
            <a:pPr eaLnBrk="1" hangingPunct="1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</a:rPr>
              <a:t>Теоретические положения Л.С.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</a:rPr>
              <a:t>Выготского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положение о возможностях ребенка, способного под воздействием обучения со стороны взрослого </a:t>
            </a:r>
            <a:r>
              <a:rPr lang="ru-RU" sz="2200" dirty="0" err="1" smtClean="0">
                <a:latin typeface="Times New Roman" pitchFamily="18" charset="0"/>
              </a:rPr>
              <a:t>интериоризировать</a:t>
            </a:r>
            <a:r>
              <a:rPr lang="ru-RU" sz="2200" dirty="0" smtClean="0">
                <a:latin typeface="Times New Roman" pitchFamily="18" charset="0"/>
              </a:rPr>
              <a:t> опыт познавательной и коммуникативной деятельности;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теория о единстве биологического и социального в развитии ребенка;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понятие о структуре дефекта при умственной отсталости: основное нарушение и вторичные (сопутствующие) отклонения;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положение о единстве законов развития нормальных и умственно отсталых детей при качественном своеобразии развития умственно отсталого ребенка;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экспериментально доказанное учение о возможностях компенсации дефекта и о преимущественной коррекции вторичных отклонений при целенаправленном воздействии со стороны специально подготовленного взрослого;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понятие о комплексном </a:t>
            </a:r>
            <a:r>
              <a:rPr lang="ru-RU" sz="2200" dirty="0" err="1" smtClean="0">
                <a:latin typeface="Times New Roman" pitchFamily="18" charset="0"/>
              </a:rPr>
              <a:t>коррекционно</a:t>
            </a:r>
            <a:r>
              <a:rPr lang="ru-RU" sz="2200" dirty="0" smtClean="0">
                <a:latin typeface="Times New Roman" pitchFamily="18" charset="0"/>
              </a:rPr>
              <a:t> – педагогическом воздействии;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учение о сенситивных периодах.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57212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Методологические основы интегрированного обучения: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383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концепция Л.С.Выготского, С.Л. Рубинштейна о единстве биологического и социального факторов в культурно-историческом развитии личности;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теория А.Н.Леонтьева о деятельностном подходе к становлению личности;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теории А.В.Запорожца, Д.Б.Эльконина о значимости каждого возрастного периода в развитии личности ребенка;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признание единства закономерностей развития детей с разным уровнем психофизического развития (Л.С.Выготский, Л.В.Занков, Б.В.Зейгарник, А.Н.Леонтьев, А.Р.Лурия, М.Монтессори);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концепция Е.А.Ямбурга о личностно-ориентированном, культурно-историческом подходе в образовании учащихся, о необходимости духовного и ценностного воспитания в современной общеобразовательной школе.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595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</a:rPr>
              <a:t>Правила инклюзивной школы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</a:rPr>
            </a:br>
            <a:endParaRPr lang="ru-RU" sz="4000" b="1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488632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Все ученики равны в школьном сообществе.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Все ученики имеют равный доступ </a:t>
            </a:r>
            <a:r>
              <a:rPr lang="ru-RU" sz="2400" dirty="0" err="1" smtClean="0">
                <a:latin typeface="Times New Roman" pitchFamily="18" charset="0"/>
              </a:rPr>
              <a:t>кобразованию</a:t>
            </a:r>
            <a:r>
              <a:rPr lang="ru-RU" sz="2400" dirty="0" smtClean="0">
                <a:latin typeface="Times New Roman" pitchFamily="18" charset="0"/>
              </a:rPr>
              <a:t>.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У всех учеников должны быть равные возможности для общения со сверстниками.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err="1" smtClean="0">
                <a:latin typeface="Times New Roman" pitchFamily="18" charset="0"/>
              </a:rPr>
              <a:t>Психолого-медико-педагогическое</a:t>
            </a:r>
            <a:r>
              <a:rPr lang="ru-RU" sz="2400" dirty="0" smtClean="0">
                <a:latin typeface="Times New Roman" pitchFamily="18" charset="0"/>
              </a:rPr>
              <a:t> сопровождение детей  с ОВЗ, учитывающее индивидуальные особенности каждого ученика.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Педагоги владеют технологиями, методами, приемами, облегчающим процесс включения обучающихся с ОВЗ  в учебный процесс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Педагоги  настроены позитивно и принимают разных детей в своем классе.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dirty="0" smtClean="0">
                <a:latin typeface="Times New Roman" pitchFamily="18" charset="0"/>
              </a:rPr>
              <a:t>Семьи активно участвуют в жизни школы.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endParaRPr lang="ru-RU" sz="24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600" dirty="0" smtClean="0">
                <a:solidFill>
                  <a:srgbClr val="0070C0"/>
                </a:solidFill>
                <a:latin typeface="Times New Roman" pitchFamily="18" charset="0"/>
              </a:rPr>
              <a:t>Обычный учитель может быть успешен  в реализации инклюзии при условии, если:</a:t>
            </a:r>
            <a:br>
              <a:rPr lang="ru-RU" sz="2600" dirty="0" smtClean="0">
                <a:solidFill>
                  <a:srgbClr val="0070C0"/>
                </a:solidFill>
                <a:latin typeface="Times New Roman" pitchFamily="18" charset="0"/>
              </a:rPr>
            </a:br>
            <a:endParaRPr lang="ru-RU" sz="26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3924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он достаточно гибок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ему интересны трудности в педагогической деятельности и он готов пробовать разные подходы к обучению детей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он уважает индивидуальные различия детей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он может слушать и применять рекомендации других членов команды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он чувствует себя уверенно в присутствии другого взрослого в классе (</a:t>
            </a:r>
            <a:r>
              <a:rPr lang="ru-RU" sz="2600" dirty="0" err="1" smtClean="0">
                <a:latin typeface="Times New Roman" pitchFamily="18" charset="0"/>
              </a:rPr>
              <a:t>тьютор</a:t>
            </a:r>
            <a:r>
              <a:rPr lang="ru-RU" sz="2600" dirty="0" smtClean="0">
                <a:latin typeface="Times New Roman" pitchFamily="18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</a:rPr>
              <a:t>он согласен работать с другими учителями, специалистами сопровождения в одной команде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6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543800" cy="1295400"/>
          </a:xfrm>
        </p:spPr>
        <p:txBody>
          <a:bodyPr anchor="ctr"/>
          <a:lstStyle/>
          <a:p>
            <a:pPr algn="ctr" eaLnBrk="1" hangingPunct="1"/>
            <a:r>
              <a:rPr lang="ru-RU" sz="3500" dirty="0" smtClean="0">
                <a:solidFill>
                  <a:srgbClr val="0070C0"/>
                </a:solidFill>
                <a:latin typeface="Times New Roman" pitchFamily="18" charset="0"/>
              </a:rPr>
              <a:t>Важные составляющие реализации инклюзии:</a:t>
            </a:r>
            <a:br>
              <a:rPr lang="ru-RU" sz="3500" dirty="0" smtClean="0">
                <a:solidFill>
                  <a:srgbClr val="0070C0"/>
                </a:solidFill>
                <a:latin typeface="Times New Roman" pitchFamily="18" charset="0"/>
              </a:rPr>
            </a:br>
            <a:endParaRPr lang="ru-RU" sz="35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7338"/>
            <a:ext cx="8229600" cy="4310062"/>
          </a:xfrm>
        </p:spPr>
        <p:txBody>
          <a:bodyPr/>
          <a:lstStyle/>
          <a:p>
            <a:pPr marL="457200" indent="-4572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100" dirty="0" smtClean="0">
                <a:latin typeface="Times New Roman" pitchFamily="18" charset="0"/>
              </a:rPr>
              <a:t>Разработка новой философии в образовательном учреждении, поддерживающей соответствующую инклюзивную практику; </a:t>
            </a:r>
          </a:p>
          <a:p>
            <a:pPr marL="457200" indent="-4572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100" dirty="0" smtClean="0">
                <a:latin typeface="Times New Roman" pitchFamily="18" charset="0"/>
              </a:rPr>
              <a:t>Всестороннее осуществление инклюзии: нахождение в здании школы, передвижение по школе, присутствие на уроках, участие во внеклассной деятельности, различные коммуникации (начиная от охранника и заканчивая административным аппаратом).</a:t>
            </a:r>
          </a:p>
          <a:p>
            <a:pPr marL="457200" indent="-4572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100" dirty="0" smtClean="0">
                <a:latin typeface="Times New Roman" pitchFamily="18" charset="0"/>
              </a:rPr>
              <a:t>Активное участие родителей и педагогов в образовательном процессе, учитывающем способности каждого ученика.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1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543800" cy="1295400"/>
          </a:xfrm>
        </p:spPr>
        <p:txBody>
          <a:bodyPr anchor="ctr"/>
          <a:lstStyle/>
          <a:p>
            <a:pPr algn="ctr" eaLnBrk="1" hangingPunct="1"/>
            <a:r>
              <a:rPr lang="ru-RU" sz="3500" dirty="0" smtClean="0">
                <a:solidFill>
                  <a:srgbClr val="0070C0"/>
                </a:solidFill>
                <a:latin typeface="Times New Roman" pitchFamily="18" charset="0"/>
              </a:rPr>
              <a:t>Существующие барьеры для инклюзии:</a:t>
            </a:r>
            <a:r>
              <a:rPr lang="ru-RU" sz="3500" b="0" dirty="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ru-RU" sz="3500" b="0" dirty="0" smtClean="0">
                <a:solidFill>
                  <a:schemeClr val="hlink"/>
                </a:solidFill>
                <a:latin typeface="Times New Roman" pitchFamily="18" charset="0"/>
              </a:rPr>
            </a:br>
            <a:endParaRPr lang="ru-RU" sz="3500" b="0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84313"/>
            <a:ext cx="8229600" cy="4383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100" dirty="0" smtClean="0">
                <a:latin typeface="Times New Roman" pitchFamily="18" charset="0"/>
              </a:rPr>
              <a:t>Архитектурная недоступность школ;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1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100" dirty="0" smtClean="0">
                <a:latin typeface="Times New Roman" pitchFamily="18" charset="0"/>
              </a:rPr>
              <a:t>Финансирование реализации инклюзивного образования;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1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100" dirty="0" smtClean="0">
                <a:latin typeface="Times New Roman" pitchFamily="18" charset="0"/>
              </a:rPr>
              <a:t>Педагоги недостаточно знают о проблемах детей с ОВЗ и не готовы к  их включению в процесс обучения в классах; </a:t>
            </a:r>
          </a:p>
          <a:p>
            <a:pPr eaLnBrk="1" hangingPunct="1">
              <a:lnSpc>
                <a:spcPct val="80000"/>
              </a:lnSpc>
              <a:buNone/>
            </a:pPr>
            <a:endParaRPr lang="ru-RU" sz="21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100" dirty="0" smtClean="0">
                <a:latin typeface="Times New Roman" pitchFamily="18" charset="0"/>
              </a:rPr>
              <a:t>Отсутствие специалистов сопровождения в школах;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1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100" dirty="0" smtClean="0">
                <a:latin typeface="Times New Roman" pitchFamily="18" charset="0"/>
              </a:rPr>
              <a:t>Родители детей  с ОВЗ не готовы к взаимодействию со школами.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1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</a:rPr>
              <a:t>Н.Н.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</a:rPr>
              <a:t>Малофеев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1"/>
            <a:ext cx="8229600" cy="384502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smtClean="0">
                <a:latin typeface="Times New Roman" pitchFamily="18" charset="0"/>
              </a:rPr>
              <a:t>«…Границы между массовыми и специальными учебными заведениями должны стать «прозрачными», нам необходимо преодолеть барьеры изолированности.»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 *(Актуальные проблемы интегрированного обучения. - М.: Права человека, 2001.)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268760"/>
            <a:ext cx="8229600" cy="1368152"/>
          </a:xfrm>
        </p:spPr>
        <p:txBody>
          <a:bodyPr anchor="b"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</a:rPr>
              <a:t>Специфика реализации инклюзивного образования в зависит от возраста детей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995613"/>
            <a:ext cx="8229600" cy="31305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smtClean="0">
                <a:latin typeface="Times New Roman" pitchFamily="18" charset="0"/>
              </a:rPr>
              <a:t>Ранний возраст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smtClean="0">
                <a:latin typeface="Times New Roman" pitchFamily="18" charset="0"/>
              </a:rPr>
              <a:t>Дошкольный возраст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smtClean="0">
                <a:latin typeface="Times New Roman" pitchFamily="18" charset="0"/>
              </a:rPr>
              <a:t>Школьный возраст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smtClean="0">
                <a:latin typeface="Times New Roman" pitchFamily="18" charset="0"/>
              </a:rPr>
              <a:t>Подростковый возраст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  <p:bldP spid="1628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114"/>
          </a:xfrm>
        </p:spPr>
        <p:txBody>
          <a:bodyPr anchor="b"/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</a:rPr>
              <a:t>Подходы к инклюзивному образованию детей с ОВЗ в условиях образовательного учреждения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Создание условий для совместной деятельности с нормально развивающимися сверстниками;</a:t>
            </a:r>
          </a:p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Сохранение дифференцированной системы воспитания и обучения детей с ОВЗ с учетом структуры дефекта;</a:t>
            </a:r>
          </a:p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Удешевление процесса «приспособления» массового образовательного учреждения к специальным нуждам обучающихся в нем детей с ОВЗ;</a:t>
            </a:r>
          </a:p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Оказание специализированной психолого-педагогической помощи детям с ОВЗ по профилю учреждения, не обучающимся в нем (для СКОУ)</a:t>
            </a:r>
          </a:p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Оказание консультативной помощи семьям и детям, интегрированным в общеобразовательные учреждения данного региона (для СКОУ), </a:t>
            </a:r>
          </a:p>
          <a:p>
            <a:pPr lvl="1" eaLnBrk="1" hangingPunct="1"/>
            <a:r>
              <a:rPr lang="ru-RU" sz="2000" dirty="0" smtClean="0">
                <a:latin typeface="Times New Roman" pitchFamily="18" charset="0"/>
              </a:rPr>
              <a:t>Оказание консультативной помощи специалистам  общеобразовательных учреждений (для СКОУ)</a:t>
            </a:r>
          </a:p>
          <a:p>
            <a:pPr eaLnBrk="1" hangingPunct="1">
              <a:lnSpc>
                <a:spcPct val="80000"/>
              </a:lnSpc>
            </a:pPr>
            <a:endParaRPr lang="ru-RU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7543800" cy="504056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</a:rPr>
              <a:t>Позитивность инклюзивного образования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712"/>
            <a:ext cx="8229600" cy="46085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Дети с ОВЗ могут общаться с нормально развивающимися сверстниками;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Родители всех детей будут получать необходимую консультативную помощь от специалистов: логопедов, дефектологов, психологов, медицинского персонала, без которых инклюзивное образование не возможно;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Педагоги смогут повышать свою профессиональную компетентность при совместном обучении детей с разными образовательными потребностями;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У всех участников инклюзии формируется терпимое отношение к окружающим людям и принятие «разных» людей.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ru-RU" sz="21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</a:rPr>
              <a:t>Теоретические аспекты реализации инклюзивного образования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032" y="4005064"/>
            <a:ext cx="4032448" cy="2090936"/>
          </a:xfrm>
        </p:spPr>
        <p:txBody>
          <a:bodyPr/>
          <a:lstStyle/>
          <a:p>
            <a:pPr marL="400050" lvl="1" indent="173038" algn="r" eaLnBrk="1" hangingPunct="1">
              <a:buFontTx/>
              <a:buNone/>
            </a:pP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Е.В.,</a:t>
            </a:r>
          </a:p>
          <a:p>
            <a:pPr marL="400050" lvl="1" indent="173038" algn="r" eaLnBrk="1" hangingPunct="1">
              <a:buFontTx/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00050" lvl="1" indent="173038" algn="r" eaLnBrk="1" hangingPunct="1">
              <a:buFontTx/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доцент 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ЮУрГГПУ</a:t>
            </a:r>
            <a:endParaRPr lang="ru-RU" sz="1800" dirty="0" smtClean="0">
              <a:solidFill>
                <a:srgbClr val="000066"/>
              </a:solidFill>
            </a:endParaRPr>
          </a:p>
          <a:p>
            <a:pPr algn="r"/>
            <a:endParaRPr lang="ru-RU" dirty="0"/>
          </a:p>
        </p:txBody>
      </p:sp>
      <p:pic>
        <p:nvPicPr>
          <p:cNvPr id="2050" name="Picture 2" descr="C:\Users\ПользовательПК\Pictures\E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5796136" cy="43924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4082"/>
          </a:xfrm>
        </p:spPr>
        <p:txBody>
          <a:bodyPr anchor="b"/>
          <a:lstStyle/>
          <a:p>
            <a:pPr eaLnBrk="1" hangingPunct="1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</a:rPr>
              <a:t>Л.М.Шипицына: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720"/>
            <a:ext cx="8229600" cy="4680521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«</a:t>
            </a:r>
            <a:r>
              <a:rPr lang="ru-RU" sz="2400" dirty="0" smtClean="0">
                <a:latin typeface="Times New Roman" pitchFamily="18" charset="0"/>
              </a:rPr>
              <a:t>На наш взгляд, интеграция детей с ограниченными возможностями здоровья должна включать: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воздействие общества и социальной среды на личность ребенка с отклонениями в развитии;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активное участие в данном процессе самого ребенка;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</a:rPr>
              <a:t>совершенствование самого общества, системы социальных отношений, которая в силу определенной жесткости требований к своим потенциальным субъектам оказывается недоступной для детей с ограниченными возможностями».</a:t>
            </a:r>
            <a:r>
              <a:rPr lang="ru-RU" sz="24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latin typeface="Times New Roman" pitchFamily="18" charset="0"/>
              </a:rPr>
              <a:t>*(Актуальные проблемы интегрированного обучения. - М.: Права человека, 2001.)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260648"/>
            <a:ext cx="8229600" cy="1143000"/>
          </a:xfrm>
        </p:spPr>
        <p:txBody>
          <a:bodyPr anchor="b"/>
          <a:lstStyle/>
          <a:p>
            <a:pPr eaLnBrk="1" hangingPunct="1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</a:rPr>
              <a:t>«Интеграция»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buFontTx/>
              <a:buChar char="-"/>
            </a:pPr>
            <a:r>
              <a:rPr lang="ru-RU" sz="2800" b="1" dirty="0" smtClean="0">
                <a:latin typeface="Times New Roman" pitchFamily="18" charset="0"/>
              </a:rPr>
              <a:t>это выборочное перемещение учеников с ОВЗ в обычные общеобразовательные классы/группы. </a:t>
            </a:r>
          </a:p>
          <a:p>
            <a:pPr algn="just" eaLnBrk="1" hangingPunct="1">
              <a:buFontTx/>
              <a:buNone/>
            </a:pPr>
            <a:r>
              <a:rPr lang="ru-RU" sz="2800" b="1" dirty="0" smtClean="0">
                <a:latin typeface="Times New Roman" pitchFamily="18" charset="0"/>
              </a:rPr>
              <a:t>   		</a:t>
            </a:r>
            <a:r>
              <a:rPr lang="ru-RU" sz="2800" dirty="0" smtClean="0">
                <a:latin typeface="Times New Roman" pitchFamily="18" charset="0"/>
              </a:rPr>
              <a:t>Ученик должен «заслужить» возможность обучаться в обычной школе, продемонстрировать свои «способности» справляться с  образовательной программой. </a:t>
            </a:r>
            <a:endParaRPr lang="ru-RU" sz="28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765175"/>
            <a:ext cx="7924800" cy="287338"/>
          </a:xfrm>
        </p:spPr>
        <p:txBody>
          <a:bodyPr anchor="b"/>
          <a:lstStyle/>
          <a:p>
            <a:pPr eaLnBrk="1" hangingPunct="1"/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</a:rPr>
              <a:t>«Инклюзия» (включение)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>
                <a:latin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</a:rPr>
              <a:t>Термин </a:t>
            </a:r>
            <a:r>
              <a:rPr lang="ru-RU" sz="2400" dirty="0" smtClean="0">
                <a:latin typeface="Times New Roman" pitchFamily="18" charset="0"/>
              </a:rPr>
              <a:t>характеризует более глубокие процессы. Он означает, что ребенку предоставляется право посещать обычную школу, но для этого создается необходимая, адаптированная образовательная среда и оказываются поддерживающие услуги.</a:t>
            </a:r>
            <a:r>
              <a:rPr lang="ru-RU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sz="2400" b="1" dirty="0" smtClean="0">
                <a:latin typeface="Times New Roman" pitchFamily="18" charset="0"/>
              </a:rPr>
              <a:t>Инклюзивное (включающее) образование</a:t>
            </a:r>
            <a:r>
              <a:rPr lang="ru-RU" sz="2400" dirty="0" smtClean="0">
                <a:latin typeface="Times New Roman" pitchFamily="18" charset="0"/>
              </a:rPr>
              <a:t> дает возможность всем учащимся в полном объеме участвовать в жизни коллектива детского сада, школы, института, в дошкольной и школьной жизни (учебно-воспитательный процесс и внеурочная деятельность).</a:t>
            </a:r>
            <a:endParaRPr lang="ru-RU" sz="2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Девиз: «Всем здесь рады!»             </a:t>
            </a:r>
            <a:r>
              <a:rPr lang="ru-RU" sz="2000" dirty="0" smtClean="0">
                <a:latin typeface="Times New Roman" pitchFamily="18" charset="0"/>
                <a:hlinkClick r:id="rId2"/>
              </a:rPr>
              <a:t>(</a:t>
            </a:r>
            <a:r>
              <a:rPr lang="ru-RU" sz="2000" dirty="0" err="1" smtClean="0">
                <a:latin typeface="Times New Roman" pitchFamily="18" charset="0"/>
                <a:hlinkClick r:id="rId2"/>
              </a:rPr>
              <a:t>www.perspektiva-inva.ru</a:t>
            </a:r>
            <a:r>
              <a:rPr lang="ru-RU" sz="2000" dirty="0" smtClean="0">
                <a:latin typeface="Times New Roman" pitchFamily="18" charset="0"/>
              </a:rPr>
              <a:t>)</a:t>
            </a:r>
            <a:endParaRPr lang="ru-RU" sz="20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chemeClr val="hlink"/>
              </a:solidFill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</a:rPr>
              <a:t>Отличие интеграции от инклюзии: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ru-RU" sz="2800" smtClean="0">
                <a:latin typeface="Times New Roman" pitchFamily="18" charset="0"/>
              </a:rPr>
              <a:t>		При </a:t>
            </a:r>
            <a:r>
              <a:rPr lang="ru-RU" sz="2800" b="1" smtClean="0">
                <a:latin typeface="Times New Roman" pitchFamily="18" charset="0"/>
              </a:rPr>
              <a:t>инклюзии</a:t>
            </a:r>
            <a:r>
              <a:rPr lang="ru-RU" sz="2800" smtClean="0">
                <a:latin typeface="Times New Roman" pitchFamily="18" charset="0"/>
              </a:rPr>
              <a:t> педагоги вынуждены искать пути и развивать условия для большей гуманизации образовательного процесса и одновременного усиления воспитательной направленности обучения, изменяется идеология школы и отношение педагогов к детям. </a:t>
            </a: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994122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Законодательные ресурсы реализации инклюзивного образования:</a:t>
            </a:r>
            <a:r>
              <a:rPr lang="ru-RU" sz="3000" b="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3000" b="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3000" b="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Декларация о правах умственно отсталых лиц (1971г.),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Декларация о правах инвалидов (1975г.)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Конвенция ООН «О правах ребенка» (1989г.)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Саламанкская</a:t>
            </a: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декларация  об образовании лиц с особыми потребностями (Испания, 1994г.)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Конституция Российской Федерации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Закон Российской Федерации «Об образовании в РФ» (2012г)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Федеральный закон «О социальной защите инвалидов в Российской Федерации» (1995 г.)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Указы президента РФ (2012, 2016г.г.)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Челябинской области «Об образовании в Челябинской области» от 29 августа 2013 года № 515-ЗО</a:t>
            </a:r>
            <a:endParaRPr lang="ru-RU" sz="21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ru-RU" sz="21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1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188640"/>
            <a:ext cx="8351837" cy="865188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понятия инклюзивной образовательной практики -  ст. 2 ФЗ № 273 «Об образовании в РФ»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052736"/>
            <a:ext cx="8135938" cy="468052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27)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инклюзивное образование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обеспечение равного доступа к образованию для всех обучающихся с учетом разнообразия особых образовательных потребностей и индивидуальных возможностей;</a:t>
            </a:r>
          </a:p>
          <a:p>
            <a:pPr>
              <a:lnSpc>
                <a:spcPct val="8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16)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обучающийся с ограниченными возможностями здоровья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физическое лицо, имеющее недостатки в физическом и (или) психологическом развитии, подтвержденные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комиссией и препятствующие получению образования без создания специальных условий;</a:t>
            </a:r>
          </a:p>
          <a:p>
            <a:pPr>
              <a:lnSpc>
                <a:spcPct val="8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28)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образовательная программа, адаптированная для обучения лиц с ограниченными возможностями здоровья с учетом особенностей их психофизического развития, индивидуальных возможностей и при необходимости обеспечивающая коррекцию нарушений развития и социальную адаптацию указанных лиц;</a:t>
            </a:r>
          </a:p>
          <a:p>
            <a:pPr>
              <a:lnSpc>
                <a:spcPct val="8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индивидуальный учебный план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учебный план, обеспечивающий освоение образовательной программы на основе индивидуализации ее содержания с учетом особенностей и образовательных потребностей конкретного обучающегося;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2"/>
            <a:ext cx="7920111" cy="1584151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требования к организации инклюзивного образования: 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приказ МО и Н РФ от 30.08.2013 № 1014, 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приказ МО и Н РФ от 30.08.2013 № 1015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276475"/>
            <a:ext cx="7086600" cy="21605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специальные условия определяются типологией нарушений детей;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требования к кадровому обеспечению специальной образовательной деятельности</a:t>
            </a:r>
            <a:r>
              <a:rPr lang="ru-RU" sz="2000" b="1" smtClean="0"/>
              <a:t>.</a:t>
            </a:r>
          </a:p>
        </p:txBody>
      </p:sp>
      <p:pic>
        <p:nvPicPr>
          <p:cNvPr id="4" name="Picture 2" descr="C:\Users\ПользовательПК\Pictures\240_F_79243353_5TBDPG5HU61C2VfVjUfNDDU4M5iamGU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301208"/>
            <a:ext cx="8532440" cy="1421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2_Капсулы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2_Водяные знаки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844</TotalTime>
  <Words>1713</Words>
  <Application>Microsoft Office PowerPoint</Application>
  <PresentationFormat>Экран (4:3)</PresentationFormat>
  <Paragraphs>138</Paragraphs>
  <Slides>23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Оформление по умолчанию</vt:lpstr>
      <vt:lpstr>2_Капсулы</vt:lpstr>
      <vt:lpstr>2_Водяные знаки</vt:lpstr>
      <vt:lpstr>Теоретические аспекты реализации инклюзивного образования</vt:lpstr>
      <vt:lpstr>Н.Н. Малофеев:</vt:lpstr>
      <vt:lpstr>Л.М.Шипицына:</vt:lpstr>
      <vt:lpstr>«Интеграция»</vt:lpstr>
      <vt:lpstr>«Инклюзия» (включение)</vt:lpstr>
      <vt:lpstr>Отличие интеграции от инклюзии:</vt:lpstr>
      <vt:lpstr>Законодательные ресурсы реализации инклюзивного образования: </vt:lpstr>
      <vt:lpstr>Основные понятия инклюзивной образовательной практики -  ст. 2 ФЗ № 273 «Об образовании в РФ»</vt:lpstr>
      <vt:lpstr>Основные требования к организации инклюзивного образования:  -  приказ МО и Н РФ от 30.08.2013 № 1014,  - приказ МО и Н РФ от 30.08.2013 № 1015 </vt:lpstr>
      <vt:lpstr>Основные требования к организации инклюзивной образовательной практики -   ст. 11, 42, 48, 79 ФЗ№ 273 «Об образовании в РФ»</vt:lpstr>
      <vt:lpstr>Основы инклюзивного образования заложены в работах ученых:</vt:lpstr>
      <vt:lpstr>Концепция «нормализации»</vt:lpstr>
      <vt:lpstr>Теоретическими основами</vt:lpstr>
      <vt:lpstr>Теоретические положения Л.С. Выготского </vt:lpstr>
      <vt:lpstr>Методологические основы интегрированного обучения:</vt:lpstr>
      <vt:lpstr>Правила инклюзивной школы </vt:lpstr>
      <vt:lpstr>Обычный учитель может быть успешен  в реализации инклюзии при условии, если: </vt:lpstr>
      <vt:lpstr>Важные составляющие реализации инклюзии: </vt:lpstr>
      <vt:lpstr>Существующие барьеры для инклюзии: </vt:lpstr>
      <vt:lpstr>Специфика реализации инклюзивного образования в зависит от возраста детей</vt:lpstr>
      <vt:lpstr>Подходы к инклюзивному образованию детей с ОВЗ в условиях образовательного учреждения </vt:lpstr>
      <vt:lpstr>Позитивность инклюзивного образования</vt:lpstr>
      <vt:lpstr>Теоретические аспекты реализации инклюзивного образования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особенностях осуществления интегрированного обучения для учащихся с отклонениями в развитии в условиях  массового и специального  учреждения</dc:title>
  <dc:creator>Резникова</dc:creator>
  <cp:lastModifiedBy>ПользовательПК</cp:lastModifiedBy>
  <cp:revision>68</cp:revision>
  <dcterms:created xsi:type="dcterms:W3CDTF">2007-02-01T04:28:05Z</dcterms:created>
  <dcterms:modified xsi:type="dcterms:W3CDTF">2018-12-06T00:51:39Z</dcterms:modified>
</cp:coreProperties>
</file>