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0080625" cy="7559675" type="screen4x3"/>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546" y="-90"/>
      </p:cViewPr>
      <p:guideLst>
        <p:guide orient="horz" pos="2381"/>
        <p:guide pos="31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Верхний колонтитул 1"/>
          <p:cNvSpPr txBox="1">
            <a:spLocks noGrp="1"/>
          </p:cNvSpPr>
          <p:nvPr>
            <p:ph type="hdr" sz="quarter"/>
          </p:nvPr>
        </p:nvSpPr>
        <p:spPr>
          <a:xfrm>
            <a:off x="0" y="0"/>
            <a:ext cx="3280680" cy="534240"/>
          </a:xfrm>
          <a:prstGeom prst="rect">
            <a:avLst/>
          </a:prstGeom>
          <a:noFill/>
          <a:ln>
            <a:noFill/>
          </a:ln>
        </p:spPr>
        <p:txBody>
          <a:bodyPr vert="horz" wrap="none" lIns="90000" tIns="45000" rIns="90000" bIns="45000" anchorCtr="0" compatLnSpc="0"/>
          <a:lstStyle/>
          <a:p>
            <a:pPr marL="0" marR="0" lvl="0" indent="0" rtl="0" hangingPunct="0">
              <a:lnSpc>
                <a:spcPct val="100000"/>
              </a:lnSpc>
              <a:spcBef>
                <a:spcPts val="0"/>
              </a:spcBef>
              <a:spcAft>
                <a:spcPts val="0"/>
              </a:spcAft>
              <a:buNone/>
              <a:tabLst/>
              <a:defRPr sz="1400"/>
            </a:pPr>
            <a:endParaRPr lang="ru-RU" sz="1400" b="0" i="0" u="none" strike="noStrike" kern="1200">
              <a:ln>
                <a:noFill/>
              </a:ln>
              <a:latin typeface="Arial" pitchFamily="18"/>
              <a:ea typeface="Microsoft YaHei" pitchFamily="2"/>
              <a:cs typeface="Arial" pitchFamily="2"/>
            </a:endParaRPr>
          </a:p>
        </p:txBody>
      </p:sp>
      <p:sp>
        <p:nvSpPr>
          <p:cNvPr id="3" name="Дата 2"/>
          <p:cNvSpPr txBox="1">
            <a:spLocks noGrp="1"/>
          </p:cNvSpPr>
          <p:nvPr>
            <p:ph type="dt" sz="quarter" idx="1"/>
          </p:nvPr>
        </p:nvSpPr>
        <p:spPr>
          <a:xfrm>
            <a:off x="4278960" y="0"/>
            <a:ext cx="3280680" cy="534240"/>
          </a:xfrm>
          <a:prstGeom prst="rect">
            <a:avLst/>
          </a:prstGeom>
          <a:noFill/>
          <a:ln>
            <a:noFill/>
          </a:ln>
        </p:spPr>
        <p:txBody>
          <a:bodyPr vert="horz" wrap="none" lIns="90000" tIns="45000" rIns="90000" bIns="45000" anchorCtr="0" compatLnSpc="0"/>
          <a:lstStyle/>
          <a:p>
            <a:pPr marL="0" marR="0" lvl="0" indent="0" algn="r" rtl="0" hangingPunct="0">
              <a:lnSpc>
                <a:spcPct val="100000"/>
              </a:lnSpc>
              <a:spcBef>
                <a:spcPts val="0"/>
              </a:spcBef>
              <a:spcAft>
                <a:spcPts val="0"/>
              </a:spcAft>
              <a:buNone/>
              <a:tabLst/>
              <a:defRPr sz="1400"/>
            </a:pPr>
            <a:endParaRPr lang="ru-RU" sz="1400" b="0" i="0" u="none" strike="noStrike" kern="1200">
              <a:ln>
                <a:noFill/>
              </a:ln>
              <a:latin typeface="Arial" pitchFamily="18"/>
              <a:ea typeface="Microsoft YaHei" pitchFamily="2"/>
              <a:cs typeface="Arial" pitchFamily="2"/>
            </a:endParaRPr>
          </a:p>
        </p:txBody>
      </p:sp>
      <p:sp>
        <p:nvSpPr>
          <p:cNvPr id="4" name="Нижний колонтитул 3"/>
          <p:cNvSpPr txBox="1">
            <a:spLocks noGrp="1"/>
          </p:cNvSpPr>
          <p:nvPr>
            <p:ph type="ftr" sz="quarter" idx="2"/>
          </p:nvPr>
        </p:nvSpPr>
        <p:spPr>
          <a:xfrm>
            <a:off x="0" y="10157400"/>
            <a:ext cx="3280680" cy="534240"/>
          </a:xfrm>
          <a:prstGeom prst="rect">
            <a:avLst/>
          </a:prstGeom>
          <a:noFill/>
          <a:ln>
            <a:noFill/>
          </a:ln>
        </p:spPr>
        <p:txBody>
          <a:bodyPr vert="horz" wrap="none" lIns="90000" tIns="45000" rIns="90000" bIns="45000" anchor="b" anchorCtr="0" compatLnSpc="0"/>
          <a:lstStyle/>
          <a:p>
            <a:pPr marL="0" marR="0" lvl="0" indent="0" rtl="0" hangingPunct="0">
              <a:lnSpc>
                <a:spcPct val="100000"/>
              </a:lnSpc>
              <a:spcBef>
                <a:spcPts val="0"/>
              </a:spcBef>
              <a:spcAft>
                <a:spcPts val="0"/>
              </a:spcAft>
              <a:buNone/>
              <a:tabLst/>
              <a:defRPr sz="1400"/>
            </a:pPr>
            <a:endParaRPr lang="ru-RU" sz="1400" b="0" i="0" u="none" strike="noStrike" kern="1200">
              <a:ln>
                <a:noFill/>
              </a:ln>
              <a:latin typeface="Arial" pitchFamily="18"/>
              <a:ea typeface="Microsoft YaHei" pitchFamily="2"/>
              <a:cs typeface="Arial" pitchFamily="2"/>
            </a:endParaRPr>
          </a:p>
        </p:txBody>
      </p:sp>
      <p:sp>
        <p:nvSpPr>
          <p:cNvPr id="5" name="Номер слайда 4"/>
          <p:cNvSpPr txBox="1">
            <a:spLocks noGrp="1"/>
          </p:cNvSpPr>
          <p:nvPr>
            <p:ph type="sldNum" sz="quarter" idx="3"/>
          </p:nvPr>
        </p:nvSpPr>
        <p:spPr>
          <a:xfrm>
            <a:off x="4278960" y="10157400"/>
            <a:ext cx="3280680" cy="534240"/>
          </a:xfrm>
          <a:prstGeom prst="rect">
            <a:avLst/>
          </a:prstGeom>
          <a:noFill/>
          <a:ln>
            <a:noFill/>
          </a:ln>
        </p:spPr>
        <p:txBody>
          <a:bodyPr vert="horz" wrap="none" lIns="90000" tIns="45000" rIns="90000" bIns="45000" anchor="b" anchorCtr="0" compatLnSpc="0"/>
          <a:lstStyle/>
          <a:p>
            <a:pPr marL="0" marR="0" lvl="0" indent="0" algn="r" rtl="0" hangingPunct="0">
              <a:lnSpc>
                <a:spcPct val="100000"/>
              </a:lnSpc>
              <a:spcBef>
                <a:spcPts val="0"/>
              </a:spcBef>
              <a:spcAft>
                <a:spcPts val="0"/>
              </a:spcAft>
              <a:buNone/>
              <a:tabLst/>
              <a:defRPr sz="1400"/>
            </a:pPr>
            <a:fld id="{D6362A04-4146-480D-9FA2-AF67598F70D3}" type="slidenum">
              <a:t>‹#›</a:t>
            </a:fld>
            <a:endParaRPr lang="ru-RU" sz="1400" b="0" i="0" u="none" strike="noStrike" kern="1200">
              <a:ln>
                <a:noFill/>
              </a:ln>
              <a:latin typeface="Arial" pitchFamily="18"/>
              <a:ea typeface="Microsoft YaHei" pitchFamily="2"/>
              <a:cs typeface="Arial" pitchFamily="2"/>
            </a:endParaRPr>
          </a:p>
        </p:txBody>
      </p:sp>
    </p:spTree>
    <p:extLst>
      <p:ext uri="{BB962C8B-B14F-4D97-AF65-F5344CB8AC3E}">
        <p14:creationId xmlns:p14="http://schemas.microsoft.com/office/powerpoint/2010/main" val="4177230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Образ слайда 1"/>
          <p:cNvSpPr>
            <a:spLocks noGrp="1" noRot="1" noChangeAspect="1"/>
          </p:cNvSpPr>
          <p:nvPr>
            <p:ph type="sldImg" idx="2"/>
          </p:nvPr>
        </p:nvSpPr>
        <p:spPr>
          <a:xfrm>
            <a:off x="1107000" y="812520"/>
            <a:ext cx="5345280" cy="4008959"/>
          </a:xfrm>
          <a:prstGeom prst="rect">
            <a:avLst/>
          </a:prstGeom>
          <a:noFill/>
          <a:ln>
            <a:noFill/>
            <a:prstDash val="solid"/>
          </a:ln>
        </p:spPr>
      </p:sp>
      <p:sp>
        <p:nvSpPr>
          <p:cNvPr id="3" name="Заметки 2"/>
          <p:cNvSpPr txBox="1">
            <a:spLocks noGrp="1"/>
          </p:cNvSpPr>
          <p:nvPr>
            <p:ph type="body" sz="quarter" idx="3"/>
          </p:nvPr>
        </p:nvSpPr>
        <p:spPr>
          <a:xfrm>
            <a:off x="756000" y="5078520"/>
            <a:ext cx="6047640" cy="4811040"/>
          </a:xfrm>
          <a:prstGeom prst="rect">
            <a:avLst/>
          </a:prstGeom>
          <a:noFill/>
          <a:ln>
            <a:noFill/>
          </a:ln>
        </p:spPr>
        <p:txBody>
          <a:bodyPr lIns="0" tIns="0" rIns="0" bIns="0"/>
          <a:lstStyle/>
          <a:p>
            <a:endParaRPr lang="ru-RU"/>
          </a:p>
        </p:txBody>
      </p:sp>
      <p:sp>
        <p:nvSpPr>
          <p:cNvPr id="4" name="Верхний колонтитул 3"/>
          <p:cNvSpPr txBox="1">
            <a:spLocks noGrp="1"/>
          </p:cNvSpPr>
          <p:nvPr>
            <p:ph type="hdr" sz="quarter"/>
          </p:nvPr>
        </p:nvSpPr>
        <p:spPr>
          <a:xfrm>
            <a:off x="0" y="0"/>
            <a:ext cx="3280680" cy="534240"/>
          </a:xfrm>
          <a:prstGeom prst="rect">
            <a:avLst/>
          </a:prstGeom>
          <a:noFill/>
          <a:ln>
            <a:noFill/>
          </a:ln>
        </p:spPr>
        <p:txBody>
          <a:bodyPr lIns="0" tIns="0" rIns="0" bIns="0" anchorCtr="0"/>
          <a:lstStyle>
            <a:lvl1pPr lvl="0" rtl="0" hangingPunct="0">
              <a:buNone/>
              <a:tabLst/>
              <a:defRPr lang="ru-RU" sz="1400" kern="1200">
                <a:latin typeface="Times New Roman" pitchFamily="18"/>
                <a:ea typeface="Lucida Sans Unicode" pitchFamily="2"/>
                <a:cs typeface="Tahoma" pitchFamily="2"/>
              </a:defRPr>
            </a:lvl1pPr>
          </a:lstStyle>
          <a:p>
            <a:pPr lvl="0"/>
            <a:endParaRPr lang="ru-RU"/>
          </a:p>
        </p:txBody>
      </p:sp>
      <p:sp>
        <p:nvSpPr>
          <p:cNvPr id="5" name="Дата 4"/>
          <p:cNvSpPr txBox="1">
            <a:spLocks noGrp="1"/>
          </p:cNvSpPr>
          <p:nvPr>
            <p:ph type="dt" idx="1"/>
          </p:nvPr>
        </p:nvSpPr>
        <p:spPr>
          <a:xfrm>
            <a:off x="4278960" y="0"/>
            <a:ext cx="3280680" cy="534240"/>
          </a:xfrm>
          <a:prstGeom prst="rect">
            <a:avLst/>
          </a:prstGeom>
          <a:noFill/>
          <a:ln>
            <a:noFill/>
          </a:ln>
        </p:spPr>
        <p:txBody>
          <a:bodyPr lIns="0" tIns="0" rIns="0" bIns="0" anchorCtr="0"/>
          <a:lstStyle>
            <a:lvl1pPr lvl="0" algn="r" rtl="0" hangingPunct="0">
              <a:buNone/>
              <a:tabLst/>
              <a:defRPr lang="ru-RU" sz="1400" kern="1200">
                <a:latin typeface="Times New Roman" pitchFamily="18"/>
                <a:ea typeface="Lucida Sans Unicode" pitchFamily="2"/>
                <a:cs typeface="Tahoma" pitchFamily="2"/>
              </a:defRPr>
            </a:lvl1pPr>
          </a:lstStyle>
          <a:p>
            <a:pPr lvl="0"/>
            <a:endParaRPr lang="ru-RU"/>
          </a:p>
        </p:txBody>
      </p:sp>
      <p:sp>
        <p:nvSpPr>
          <p:cNvPr id="6" name="Нижний колонтитул 5"/>
          <p:cNvSpPr txBox="1">
            <a:spLocks noGrp="1"/>
          </p:cNvSpPr>
          <p:nvPr>
            <p:ph type="ftr" sz="quarter" idx="4"/>
          </p:nvPr>
        </p:nvSpPr>
        <p:spPr>
          <a:xfrm>
            <a:off x="0" y="10157400"/>
            <a:ext cx="3280680" cy="534240"/>
          </a:xfrm>
          <a:prstGeom prst="rect">
            <a:avLst/>
          </a:prstGeom>
          <a:noFill/>
          <a:ln>
            <a:noFill/>
          </a:ln>
        </p:spPr>
        <p:txBody>
          <a:bodyPr lIns="0" tIns="0" rIns="0" bIns="0" anchor="b" anchorCtr="0"/>
          <a:lstStyle>
            <a:lvl1pPr lvl="0" rtl="0" hangingPunct="0">
              <a:buNone/>
              <a:tabLst/>
              <a:defRPr lang="ru-RU" sz="1400" kern="1200">
                <a:latin typeface="Times New Roman" pitchFamily="18"/>
                <a:ea typeface="Lucida Sans Unicode" pitchFamily="2"/>
                <a:cs typeface="Tahoma" pitchFamily="2"/>
              </a:defRPr>
            </a:lvl1pPr>
          </a:lstStyle>
          <a:p>
            <a:pPr lvl="0"/>
            <a:endParaRPr lang="ru-RU"/>
          </a:p>
        </p:txBody>
      </p:sp>
      <p:sp>
        <p:nvSpPr>
          <p:cNvPr id="7" name="Номер слайда 6"/>
          <p:cNvSpPr txBox="1">
            <a:spLocks noGrp="1"/>
          </p:cNvSpPr>
          <p:nvPr>
            <p:ph type="sldNum" sz="quarter" idx="5"/>
          </p:nvPr>
        </p:nvSpPr>
        <p:spPr>
          <a:xfrm>
            <a:off x="4278960" y="10157400"/>
            <a:ext cx="3280680" cy="534240"/>
          </a:xfrm>
          <a:prstGeom prst="rect">
            <a:avLst/>
          </a:prstGeom>
          <a:noFill/>
          <a:ln>
            <a:noFill/>
          </a:ln>
        </p:spPr>
        <p:txBody>
          <a:bodyPr lIns="0" tIns="0" rIns="0" bIns="0" anchor="b" anchorCtr="0"/>
          <a:lstStyle>
            <a:lvl1pPr lvl="0" algn="r" rtl="0" hangingPunct="0">
              <a:buNone/>
              <a:tabLst/>
              <a:defRPr lang="ru-RU" sz="1400" kern="1200">
                <a:latin typeface="Times New Roman" pitchFamily="18"/>
                <a:ea typeface="Lucida Sans Unicode" pitchFamily="2"/>
                <a:cs typeface="Tahoma" pitchFamily="2"/>
              </a:defRPr>
            </a:lvl1pPr>
          </a:lstStyle>
          <a:p>
            <a:pPr lvl="0"/>
            <a:fld id="{CC52A4B4-B5EE-4A54-B575-88235122EC6A}" type="slidenum">
              <a:t>‹#›</a:t>
            </a:fld>
            <a:endParaRPr lang="ru-RU"/>
          </a:p>
        </p:txBody>
      </p:sp>
    </p:spTree>
    <p:extLst>
      <p:ext uri="{BB962C8B-B14F-4D97-AF65-F5344CB8AC3E}">
        <p14:creationId xmlns:p14="http://schemas.microsoft.com/office/powerpoint/2010/main" val="3120395390"/>
      </p:ext>
    </p:extLst>
  </p:cSld>
  <p:clrMap bg1="lt1" tx1="dk1" bg2="lt2" tx2="dk2" accent1="accent1" accent2="accent2" accent3="accent3" accent4="accent4" accent5="accent5" accent6="accent6" hlink="hlink" folHlink="folHlink"/>
  <p:notesStyle>
    <a:lvl1pPr marL="216000" marR="0" indent="-216000" rtl="0" hangingPunct="0">
      <a:tabLst/>
      <a:defRPr lang="ru-RU" sz="2000" b="0" i="0" u="none" strike="noStrike" kern="1200">
        <a:ln>
          <a:noFill/>
        </a:ln>
        <a:latin typeface="Arial" pitchFamily="18"/>
        <a:ea typeface="Microsoft YaHei" pitchFamily="2"/>
        <a:cs typeface="Arial" pitchFamily="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spAutoFit/>
          </a:bodyPr>
          <a:lstStyle/>
          <a:p>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Заметки 2"/>
          <p:cNvSpPr txBox="1">
            <a:spLocks noGrp="1"/>
          </p:cNvSpPr>
          <p:nvPr>
            <p:ph type="body" sz="quarter"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650" y="2347913"/>
            <a:ext cx="8569325" cy="16208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12888" y="4283075"/>
            <a:ext cx="7056437" cy="19319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E000892A-BA02-4EF6-B566-9906FDB3585B}" type="slidenum">
              <a:t>‹#›</a:t>
            </a:fld>
            <a:endParaRPr lang="ru-RU"/>
          </a:p>
        </p:txBody>
      </p:sp>
    </p:spTree>
    <p:extLst>
      <p:ext uri="{BB962C8B-B14F-4D97-AF65-F5344CB8AC3E}">
        <p14:creationId xmlns:p14="http://schemas.microsoft.com/office/powerpoint/2010/main" val="24845349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197D7996-FC31-4D34-9BF8-D2FF1EBBB284}" type="slidenum">
              <a:t>‹#›</a:t>
            </a:fld>
            <a:endParaRPr lang="ru-RU"/>
          </a:p>
        </p:txBody>
      </p:sp>
    </p:spTree>
    <p:extLst>
      <p:ext uri="{BB962C8B-B14F-4D97-AF65-F5344CB8AC3E}">
        <p14:creationId xmlns:p14="http://schemas.microsoft.com/office/powerpoint/2010/main" val="26163223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308850" y="301625"/>
            <a:ext cx="2266950" cy="64563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3238" y="301625"/>
            <a:ext cx="6653212" cy="64563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0BEB3810-0031-4D95-9329-42A8DC6F69D6}" type="slidenum">
              <a:t>‹#›</a:t>
            </a:fld>
            <a:endParaRPr lang="ru-RU"/>
          </a:p>
        </p:txBody>
      </p:sp>
    </p:spTree>
    <p:extLst>
      <p:ext uri="{BB962C8B-B14F-4D97-AF65-F5344CB8AC3E}">
        <p14:creationId xmlns:p14="http://schemas.microsoft.com/office/powerpoint/2010/main" val="36627013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605D8042-70E5-4324-ACEF-49591BD46479}" type="slidenum">
              <a:t>‹#›</a:t>
            </a:fld>
            <a:endParaRPr lang="ru-RU"/>
          </a:p>
        </p:txBody>
      </p:sp>
    </p:spTree>
    <p:extLst>
      <p:ext uri="{BB962C8B-B14F-4D97-AF65-F5344CB8AC3E}">
        <p14:creationId xmlns:p14="http://schemas.microsoft.com/office/powerpoint/2010/main" val="41501877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25" y="4857750"/>
            <a:ext cx="8567738" cy="15017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96925" y="3203575"/>
            <a:ext cx="8567738" cy="165417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lvl="0"/>
            <a:endParaRPr lang="ru-RU"/>
          </a:p>
        </p:txBody>
      </p:sp>
      <p:sp>
        <p:nvSpPr>
          <p:cNvPr id="5" name="Нижний колонтитул 4"/>
          <p:cNvSpPr>
            <a:spLocks noGrp="1"/>
          </p:cNvSpPr>
          <p:nvPr>
            <p:ph type="ftr" sz="quarter" idx="11"/>
          </p:nvPr>
        </p:nvSpPr>
        <p:spPr/>
        <p:txBody>
          <a:bodyPr/>
          <a:lstStyle/>
          <a:p>
            <a:pPr lvl="0"/>
            <a:endParaRPr lang="ru-RU"/>
          </a:p>
        </p:txBody>
      </p:sp>
      <p:sp>
        <p:nvSpPr>
          <p:cNvPr id="6" name="Номер слайда 5"/>
          <p:cNvSpPr>
            <a:spLocks noGrp="1"/>
          </p:cNvSpPr>
          <p:nvPr>
            <p:ph type="sldNum" sz="quarter" idx="12"/>
          </p:nvPr>
        </p:nvSpPr>
        <p:spPr/>
        <p:txBody>
          <a:bodyPr/>
          <a:lstStyle/>
          <a:p>
            <a:pPr lvl="0"/>
            <a:fld id="{1241B547-B8D8-4513-B253-D022A7D8DFF1}" type="slidenum">
              <a:t>‹#›</a:t>
            </a:fld>
            <a:endParaRPr lang="ru-RU"/>
          </a:p>
        </p:txBody>
      </p:sp>
    </p:spTree>
    <p:extLst>
      <p:ext uri="{BB962C8B-B14F-4D97-AF65-F5344CB8AC3E}">
        <p14:creationId xmlns:p14="http://schemas.microsoft.com/office/powerpoint/2010/main" val="18693298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03238" y="1768475"/>
            <a:ext cx="4459287" cy="498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114925" y="1768475"/>
            <a:ext cx="4460875" cy="498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lvl="0"/>
            <a:endParaRPr lang="ru-RU"/>
          </a:p>
        </p:txBody>
      </p:sp>
      <p:sp>
        <p:nvSpPr>
          <p:cNvPr id="6" name="Нижний колонтитул 5"/>
          <p:cNvSpPr>
            <a:spLocks noGrp="1"/>
          </p:cNvSpPr>
          <p:nvPr>
            <p:ph type="ftr" sz="quarter" idx="11"/>
          </p:nvPr>
        </p:nvSpPr>
        <p:spPr/>
        <p:txBody>
          <a:bodyPr/>
          <a:lstStyle/>
          <a:p>
            <a:pPr lvl="0"/>
            <a:endParaRPr lang="ru-RU"/>
          </a:p>
        </p:txBody>
      </p:sp>
      <p:sp>
        <p:nvSpPr>
          <p:cNvPr id="7" name="Номер слайда 6"/>
          <p:cNvSpPr>
            <a:spLocks noGrp="1"/>
          </p:cNvSpPr>
          <p:nvPr>
            <p:ph type="sldNum" sz="quarter" idx="12"/>
          </p:nvPr>
        </p:nvSpPr>
        <p:spPr/>
        <p:txBody>
          <a:bodyPr/>
          <a:lstStyle/>
          <a:p>
            <a:pPr lvl="0"/>
            <a:fld id="{4D87EE19-6F8C-4083-8C30-7DBE9C65771B}" type="slidenum">
              <a:t>‹#›</a:t>
            </a:fld>
            <a:endParaRPr lang="ru-RU"/>
          </a:p>
        </p:txBody>
      </p:sp>
    </p:spTree>
    <p:extLst>
      <p:ext uri="{BB962C8B-B14F-4D97-AF65-F5344CB8AC3E}">
        <p14:creationId xmlns:p14="http://schemas.microsoft.com/office/powerpoint/2010/main" val="9252219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3213"/>
            <a:ext cx="9072563" cy="1258887"/>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lvl="0"/>
            <a:endParaRPr lang="ru-RU"/>
          </a:p>
        </p:txBody>
      </p:sp>
      <p:sp>
        <p:nvSpPr>
          <p:cNvPr id="8" name="Нижний колонтитул 7"/>
          <p:cNvSpPr>
            <a:spLocks noGrp="1"/>
          </p:cNvSpPr>
          <p:nvPr>
            <p:ph type="ftr" sz="quarter" idx="11"/>
          </p:nvPr>
        </p:nvSpPr>
        <p:spPr/>
        <p:txBody>
          <a:bodyPr/>
          <a:lstStyle/>
          <a:p>
            <a:pPr lvl="0"/>
            <a:endParaRPr lang="ru-RU"/>
          </a:p>
        </p:txBody>
      </p:sp>
      <p:sp>
        <p:nvSpPr>
          <p:cNvPr id="9" name="Номер слайда 8"/>
          <p:cNvSpPr>
            <a:spLocks noGrp="1"/>
          </p:cNvSpPr>
          <p:nvPr>
            <p:ph type="sldNum" sz="quarter" idx="12"/>
          </p:nvPr>
        </p:nvSpPr>
        <p:spPr/>
        <p:txBody>
          <a:bodyPr/>
          <a:lstStyle/>
          <a:p>
            <a:pPr lvl="0"/>
            <a:fld id="{0DFBDDE4-71A3-4FDF-B43E-0B949AE906D1}" type="slidenum">
              <a:t>‹#›</a:t>
            </a:fld>
            <a:endParaRPr lang="ru-RU"/>
          </a:p>
        </p:txBody>
      </p:sp>
    </p:spTree>
    <p:extLst>
      <p:ext uri="{BB962C8B-B14F-4D97-AF65-F5344CB8AC3E}">
        <p14:creationId xmlns:p14="http://schemas.microsoft.com/office/powerpoint/2010/main" val="5297688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lvl="0"/>
            <a:endParaRPr lang="ru-RU"/>
          </a:p>
        </p:txBody>
      </p:sp>
      <p:sp>
        <p:nvSpPr>
          <p:cNvPr id="4" name="Нижний колонтитул 3"/>
          <p:cNvSpPr>
            <a:spLocks noGrp="1"/>
          </p:cNvSpPr>
          <p:nvPr>
            <p:ph type="ftr" sz="quarter" idx="11"/>
          </p:nvPr>
        </p:nvSpPr>
        <p:spPr/>
        <p:txBody>
          <a:bodyPr/>
          <a:lstStyle/>
          <a:p>
            <a:pPr lvl="0"/>
            <a:endParaRPr lang="ru-RU"/>
          </a:p>
        </p:txBody>
      </p:sp>
      <p:sp>
        <p:nvSpPr>
          <p:cNvPr id="5" name="Номер слайда 4"/>
          <p:cNvSpPr>
            <a:spLocks noGrp="1"/>
          </p:cNvSpPr>
          <p:nvPr>
            <p:ph type="sldNum" sz="quarter" idx="12"/>
          </p:nvPr>
        </p:nvSpPr>
        <p:spPr/>
        <p:txBody>
          <a:bodyPr/>
          <a:lstStyle/>
          <a:p>
            <a:pPr lvl="0"/>
            <a:fld id="{7B49E9F2-F40D-43E9-BD1E-92C33FE47763}" type="slidenum">
              <a:t>‹#›</a:t>
            </a:fld>
            <a:endParaRPr lang="ru-RU"/>
          </a:p>
        </p:txBody>
      </p:sp>
    </p:spTree>
    <p:extLst>
      <p:ext uri="{BB962C8B-B14F-4D97-AF65-F5344CB8AC3E}">
        <p14:creationId xmlns:p14="http://schemas.microsoft.com/office/powerpoint/2010/main" val="39420349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lvl="0"/>
            <a:endParaRPr lang="ru-RU"/>
          </a:p>
        </p:txBody>
      </p:sp>
      <p:sp>
        <p:nvSpPr>
          <p:cNvPr id="3" name="Нижний колонтитул 2"/>
          <p:cNvSpPr>
            <a:spLocks noGrp="1"/>
          </p:cNvSpPr>
          <p:nvPr>
            <p:ph type="ftr" sz="quarter" idx="11"/>
          </p:nvPr>
        </p:nvSpPr>
        <p:spPr/>
        <p:txBody>
          <a:bodyPr/>
          <a:lstStyle/>
          <a:p>
            <a:pPr lvl="0"/>
            <a:endParaRPr lang="ru-RU"/>
          </a:p>
        </p:txBody>
      </p:sp>
      <p:sp>
        <p:nvSpPr>
          <p:cNvPr id="4" name="Номер слайда 3"/>
          <p:cNvSpPr>
            <a:spLocks noGrp="1"/>
          </p:cNvSpPr>
          <p:nvPr>
            <p:ph type="sldNum" sz="quarter" idx="12"/>
          </p:nvPr>
        </p:nvSpPr>
        <p:spPr/>
        <p:txBody>
          <a:bodyPr/>
          <a:lstStyle/>
          <a:p>
            <a:pPr lvl="0"/>
            <a:fld id="{5459B1E7-DB71-4336-8ED4-3D1B52CE5930}" type="slidenum">
              <a:t>‹#›</a:t>
            </a:fld>
            <a:endParaRPr lang="ru-RU"/>
          </a:p>
        </p:txBody>
      </p:sp>
    </p:spTree>
    <p:extLst>
      <p:ext uri="{BB962C8B-B14F-4D97-AF65-F5344CB8AC3E}">
        <p14:creationId xmlns:p14="http://schemas.microsoft.com/office/powerpoint/2010/main" val="18871725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4825" y="301625"/>
            <a:ext cx="3316288" cy="1279525"/>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lvl="0"/>
            <a:endParaRPr lang="ru-RU"/>
          </a:p>
        </p:txBody>
      </p:sp>
      <p:sp>
        <p:nvSpPr>
          <p:cNvPr id="6" name="Нижний колонтитул 5"/>
          <p:cNvSpPr>
            <a:spLocks noGrp="1"/>
          </p:cNvSpPr>
          <p:nvPr>
            <p:ph type="ftr" sz="quarter" idx="11"/>
          </p:nvPr>
        </p:nvSpPr>
        <p:spPr/>
        <p:txBody>
          <a:bodyPr/>
          <a:lstStyle/>
          <a:p>
            <a:pPr lvl="0"/>
            <a:endParaRPr lang="ru-RU"/>
          </a:p>
        </p:txBody>
      </p:sp>
      <p:sp>
        <p:nvSpPr>
          <p:cNvPr id="7" name="Номер слайда 6"/>
          <p:cNvSpPr>
            <a:spLocks noGrp="1"/>
          </p:cNvSpPr>
          <p:nvPr>
            <p:ph type="sldNum" sz="quarter" idx="12"/>
          </p:nvPr>
        </p:nvSpPr>
        <p:spPr/>
        <p:txBody>
          <a:bodyPr/>
          <a:lstStyle/>
          <a:p>
            <a:pPr lvl="0"/>
            <a:fld id="{E5B19659-1D21-4459-A31E-769A5CA2C86A}" type="slidenum">
              <a:t>‹#›</a:t>
            </a:fld>
            <a:endParaRPr lang="ru-RU"/>
          </a:p>
        </p:txBody>
      </p:sp>
    </p:spTree>
    <p:extLst>
      <p:ext uri="{BB962C8B-B14F-4D97-AF65-F5344CB8AC3E}">
        <p14:creationId xmlns:p14="http://schemas.microsoft.com/office/powerpoint/2010/main" val="4904957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6438" y="5291138"/>
            <a:ext cx="6048375" cy="6254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lvl="0"/>
            <a:endParaRPr lang="ru-RU"/>
          </a:p>
        </p:txBody>
      </p:sp>
      <p:sp>
        <p:nvSpPr>
          <p:cNvPr id="6" name="Нижний колонтитул 5"/>
          <p:cNvSpPr>
            <a:spLocks noGrp="1"/>
          </p:cNvSpPr>
          <p:nvPr>
            <p:ph type="ftr" sz="quarter" idx="11"/>
          </p:nvPr>
        </p:nvSpPr>
        <p:spPr/>
        <p:txBody>
          <a:bodyPr/>
          <a:lstStyle/>
          <a:p>
            <a:pPr lvl="0"/>
            <a:endParaRPr lang="ru-RU"/>
          </a:p>
        </p:txBody>
      </p:sp>
      <p:sp>
        <p:nvSpPr>
          <p:cNvPr id="7" name="Номер слайда 6"/>
          <p:cNvSpPr>
            <a:spLocks noGrp="1"/>
          </p:cNvSpPr>
          <p:nvPr>
            <p:ph type="sldNum" sz="quarter" idx="12"/>
          </p:nvPr>
        </p:nvSpPr>
        <p:spPr/>
        <p:txBody>
          <a:bodyPr/>
          <a:lstStyle/>
          <a:p>
            <a:pPr lvl="0"/>
            <a:fld id="{6ED776D4-9F97-4E1A-A2F1-A770ED542BC8}" type="slidenum">
              <a:t>‹#›</a:t>
            </a:fld>
            <a:endParaRPr lang="ru-RU"/>
          </a:p>
        </p:txBody>
      </p:sp>
    </p:spTree>
    <p:extLst>
      <p:ext uri="{BB962C8B-B14F-4D97-AF65-F5344CB8AC3E}">
        <p14:creationId xmlns:p14="http://schemas.microsoft.com/office/powerpoint/2010/main" val="4359088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p:cNvSpPr txBox="1">
            <a:spLocks noGrp="1"/>
          </p:cNvSpPr>
          <p:nvPr>
            <p:ph type="title"/>
          </p:nvPr>
        </p:nvSpPr>
        <p:spPr>
          <a:xfrm>
            <a:off x="503999" y="301320"/>
            <a:ext cx="9071640" cy="1262160"/>
          </a:xfrm>
          <a:prstGeom prst="rect">
            <a:avLst/>
          </a:prstGeom>
          <a:noFill/>
          <a:ln>
            <a:noFill/>
          </a:ln>
        </p:spPr>
        <p:txBody>
          <a:bodyPr lIns="0" tIns="0" rIns="0" bIns="0"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ru-RU"/>
          </a:p>
        </p:txBody>
      </p:sp>
      <p:sp>
        <p:nvSpPr>
          <p:cNvPr id="3" name="Текст 2"/>
          <p:cNvSpPr txBox="1">
            <a:spLocks noGrp="1"/>
          </p:cNvSpPr>
          <p:nvPr>
            <p:ph type="body" idx="1"/>
          </p:nvPr>
        </p:nvSpPr>
        <p:spPr>
          <a:xfrm>
            <a:off x="503999" y="1769040"/>
            <a:ext cx="9071640" cy="4989240"/>
          </a:xfrm>
          <a:prstGeom prst="rect">
            <a:avLst/>
          </a:prstGeom>
          <a:noFill/>
          <a:ln>
            <a:noFill/>
          </a:ln>
        </p:spPr>
        <p:txBody>
          <a:bodyPr lIns="0" tIns="0" rIns="0" bIns="0"/>
          <a:lstStyle>
            <a:defPPr marL="432000" marR="0" lvl="0" indent="-324000">
              <a:spcBef>
                <a:spcPts val="0"/>
              </a:spcBef>
              <a:spcAft>
                <a:spcPts val="1414"/>
              </a:spcAft>
              <a:buSzPct val="45000"/>
              <a:buFont typeface="StarSymbol"/>
              <a:buNone/>
              <a:defRPr lang="ru-RU" sz="3200" b="0" i="0" u="none" strike="noStrike" kern="1200">
                <a:ln>
                  <a:noFill/>
                </a:ln>
                <a:latin typeface="Arial" pitchFamily="18"/>
                <a:ea typeface="Microsoft YaHei" pitchFamily="2"/>
                <a:cs typeface="Arial" pitchFamily="2"/>
              </a:defRPr>
            </a:defPPr>
            <a:lvl1pPr marL="432000" marR="0" lvl="0" indent="-324000">
              <a:spcBef>
                <a:spcPts val="0"/>
              </a:spcBef>
              <a:spcAft>
                <a:spcPts val="1414"/>
              </a:spcAft>
              <a:buSzPct val="45000"/>
              <a:buFont typeface="StarSymbol"/>
              <a:buChar char="●"/>
              <a:defRPr lang="ru-RU" sz="3200" b="0" i="0" u="none" strike="noStrike" kern="1200">
                <a:ln>
                  <a:noFill/>
                </a:ln>
                <a:latin typeface="Arial" pitchFamily="18"/>
                <a:ea typeface="Microsoft YaHei" pitchFamily="2"/>
                <a:cs typeface="Arial" pitchFamily="2"/>
              </a:defRPr>
            </a:lvl1pPr>
            <a:lvl2pPr marL="864000" marR="0" lvl="1" indent="-324000">
              <a:spcBef>
                <a:spcPts val="0"/>
              </a:spcBef>
              <a:spcAft>
                <a:spcPts val="1134"/>
              </a:spcAft>
              <a:buSzPct val="75000"/>
              <a:buFont typeface="StarSymbol"/>
              <a:buChar char="–"/>
              <a:defRPr lang="ru-RU" sz="2800" b="0" i="0" u="none" strike="noStrike" kern="1200">
                <a:ln>
                  <a:noFill/>
                </a:ln>
                <a:latin typeface="Arial" pitchFamily="18"/>
                <a:ea typeface="Microsoft YaHei" pitchFamily="2"/>
                <a:cs typeface="Arial" pitchFamily="2"/>
              </a:defRPr>
            </a:lvl2pPr>
            <a:lvl3pPr marL="1295999" marR="0" lvl="2" indent="-288000">
              <a:spcBef>
                <a:spcPts val="0"/>
              </a:spcBef>
              <a:spcAft>
                <a:spcPts val="850"/>
              </a:spcAft>
              <a:buSzPct val="45000"/>
              <a:buFont typeface="StarSymbol"/>
              <a:buChar char="●"/>
              <a:defRPr lang="ru-RU" sz="2400" b="0" i="0" u="none" strike="noStrike" kern="1200">
                <a:ln>
                  <a:noFill/>
                </a:ln>
                <a:latin typeface="Arial" pitchFamily="18"/>
                <a:ea typeface="Microsoft YaHei" pitchFamily="2"/>
                <a:cs typeface="Arial" pitchFamily="2"/>
              </a:defRPr>
            </a:lvl3pPr>
            <a:lvl4pPr marL="1728000" marR="0" lvl="3" indent="-216000">
              <a:spcBef>
                <a:spcPts val="0"/>
              </a:spcBef>
              <a:spcAft>
                <a:spcPts val="567"/>
              </a:spcAft>
              <a:buSzPct val="75000"/>
              <a:buFont typeface="StarSymbol"/>
              <a:buChar char="–"/>
              <a:defRPr lang="ru-RU" sz="2000" b="0" i="0" u="none" strike="noStrike" kern="1200">
                <a:ln>
                  <a:noFill/>
                </a:ln>
                <a:latin typeface="Arial" pitchFamily="18"/>
                <a:ea typeface="Microsoft YaHei" pitchFamily="2"/>
                <a:cs typeface="Arial" pitchFamily="2"/>
              </a:defRPr>
            </a:lvl4pPr>
            <a:lvl5pPr marL="2160000" marR="0" lvl="4"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5pPr>
            <a:lvl6pPr marL="2592000" marR="0" lvl="5"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6pPr>
            <a:lvl7pPr marL="3024000" marR="0" lvl="6"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7pPr>
            <a:lvl8pPr marL="3456000" marR="0" lvl="7"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8pPr>
            <a:lvl9pPr marL="3887999" marR="0" lvl="8"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txBox="1">
            <a:spLocks noGrp="1"/>
          </p:cNvSpPr>
          <p:nvPr>
            <p:ph type="dt" sz="half" idx="2"/>
          </p:nvPr>
        </p:nvSpPr>
        <p:spPr>
          <a:xfrm>
            <a:off x="503999" y="6887160"/>
            <a:ext cx="2348280" cy="521280"/>
          </a:xfrm>
          <a:prstGeom prst="rect">
            <a:avLst/>
          </a:prstGeom>
          <a:noFill/>
          <a:ln>
            <a:noFill/>
          </a:ln>
        </p:spPr>
        <p:txBody>
          <a:bodyPr lIns="0" tIns="0" rIns="0" bIns="0" anchorCtr="0"/>
          <a:lstStyle>
            <a:lvl1pPr lvl="0" rtl="0" hangingPunct="0">
              <a:buNone/>
              <a:tabLst/>
              <a:defRPr lang="ru-RU" sz="1400" kern="1200">
                <a:latin typeface="Times New Roman" pitchFamily="18"/>
                <a:ea typeface="Lucida Sans Unicode" pitchFamily="2"/>
                <a:cs typeface="Tahoma" pitchFamily="2"/>
              </a:defRPr>
            </a:lvl1pPr>
          </a:lstStyle>
          <a:p>
            <a:pPr lvl="0"/>
            <a:endParaRPr lang="ru-RU"/>
          </a:p>
        </p:txBody>
      </p:sp>
      <p:sp>
        <p:nvSpPr>
          <p:cNvPr id="5" name="Нижний колонтитул 4"/>
          <p:cNvSpPr txBox="1">
            <a:spLocks noGrp="1"/>
          </p:cNvSpPr>
          <p:nvPr>
            <p:ph type="ftr" sz="quarter" idx="3"/>
          </p:nvPr>
        </p:nvSpPr>
        <p:spPr>
          <a:xfrm>
            <a:off x="3447360" y="6887160"/>
            <a:ext cx="3195000" cy="521280"/>
          </a:xfrm>
          <a:prstGeom prst="rect">
            <a:avLst/>
          </a:prstGeom>
          <a:noFill/>
          <a:ln>
            <a:noFill/>
          </a:ln>
        </p:spPr>
        <p:txBody>
          <a:bodyPr lIns="0" tIns="0" rIns="0" bIns="0" anchorCtr="0"/>
          <a:lstStyle>
            <a:lvl1pPr lvl="0" algn="ctr" rtl="0" hangingPunct="0">
              <a:buNone/>
              <a:tabLst/>
              <a:defRPr lang="ru-RU" sz="1400" kern="1200">
                <a:latin typeface="Times New Roman" pitchFamily="18"/>
                <a:ea typeface="Lucida Sans Unicode" pitchFamily="2"/>
                <a:cs typeface="Tahoma" pitchFamily="2"/>
              </a:defRPr>
            </a:lvl1pPr>
          </a:lstStyle>
          <a:p>
            <a:pPr lvl="0"/>
            <a:endParaRPr lang="ru-RU"/>
          </a:p>
        </p:txBody>
      </p:sp>
      <p:sp>
        <p:nvSpPr>
          <p:cNvPr id="6" name="Номер слайда 5"/>
          <p:cNvSpPr txBox="1">
            <a:spLocks noGrp="1"/>
          </p:cNvSpPr>
          <p:nvPr>
            <p:ph type="sldNum" sz="quarter" idx="4"/>
          </p:nvPr>
        </p:nvSpPr>
        <p:spPr>
          <a:xfrm>
            <a:off x="7227360" y="6887160"/>
            <a:ext cx="2348280" cy="521280"/>
          </a:xfrm>
          <a:prstGeom prst="rect">
            <a:avLst/>
          </a:prstGeom>
          <a:noFill/>
          <a:ln>
            <a:noFill/>
          </a:ln>
        </p:spPr>
        <p:txBody>
          <a:bodyPr lIns="0" tIns="0" rIns="0" bIns="0" anchorCtr="0"/>
          <a:lstStyle>
            <a:lvl1pPr lvl="0" algn="r" rtl="0" hangingPunct="0">
              <a:buNone/>
              <a:tabLst/>
              <a:defRPr lang="ru-RU" sz="1400" kern="1200">
                <a:latin typeface="Times New Roman" pitchFamily="18"/>
                <a:ea typeface="Lucida Sans Unicode" pitchFamily="2"/>
                <a:cs typeface="Tahoma" pitchFamily="2"/>
              </a:defRPr>
            </a:lvl1pPr>
          </a:lstStyle>
          <a:p>
            <a:pPr lvl="0"/>
            <a:fld id="{1585DF43-0AAE-4805-856E-BC71A8BD46FB}" type="slidenum">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algn="ctr" rtl="0" hangingPunct="0">
        <a:tabLst/>
        <a:defRPr lang="ru-RU" sz="4400" b="0" i="0" u="none" strike="noStrike" kern="1200">
          <a:ln>
            <a:noFill/>
          </a:ln>
          <a:latin typeface="Arial" pitchFamily="18"/>
          <a:ea typeface="Microsoft YaHei" pitchFamily="2"/>
          <a:cs typeface="Arial" pitchFamily="2"/>
        </a:defRPr>
      </a:lvl1pPr>
    </p:titleStyle>
    <p:bodyStyle>
      <a:lvl1pPr marL="0" marR="0" indent="0" rtl="0" hangingPunct="0">
        <a:spcBef>
          <a:spcPts val="0"/>
        </a:spcBef>
        <a:spcAft>
          <a:spcPts val="1414"/>
        </a:spcAft>
        <a:tabLst/>
        <a:defRPr lang="ru-RU" sz="3200" b="0" i="0" u="none" strike="noStrike" kern="1200">
          <a:ln>
            <a:noFill/>
          </a:ln>
          <a:latin typeface="Arial" pitchFamily="18"/>
          <a:ea typeface="Microsoft YaHei" pitchFamily="2"/>
          <a:cs typeface="Arial" pitchFamily="2"/>
        </a:defRPr>
      </a:lvl1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300960"/>
            <a:ext cx="9071640" cy="1262160"/>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i="1">
                <a:latin typeface="Times New Roman" pitchFamily="18"/>
              </a:rPr>
              <a:t>Мастер - класс: «Игровой подход в коррекции дисграфии».</a:t>
            </a:r>
          </a:p>
        </p:txBody>
      </p:sp>
      <p:pic>
        <p:nvPicPr>
          <p:cNvPr id="3" name=""/>
          <p:cNvPicPr>
            <a:picLocks noChangeAspect="1"/>
          </p:cNvPicPr>
          <p:nvPr/>
        </p:nvPicPr>
        <p:blipFill>
          <a:blip r:embed="rId3">
            <a:lum/>
            <a:alphaModFix/>
          </a:blip>
          <a:srcRect t="28001" b="14167"/>
          <a:stretch>
            <a:fillRect/>
          </a:stretch>
        </p:blipFill>
        <p:spPr>
          <a:xfrm>
            <a:off x="503999" y="1769040"/>
            <a:ext cx="9071640" cy="521496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page10">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147960"/>
            <a:ext cx="9071640" cy="410976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2600">
                <a:latin typeface="Times New Roman" pitchFamily="18"/>
              </a:rPr>
              <a:t>	</a:t>
            </a:r>
            <a:r>
              <a:rPr lang="ru-RU" sz="2600" b="1">
                <a:latin typeface="Times New Roman" pitchFamily="18"/>
              </a:rPr>
              <a:t>Если недостаточно развит </a:t>
            </a:r>
            <a:r>
              <a:rPr lang="ru-RU" sz="2600" b="1">
                <a:solidFill>
                  <a:srgbClr val="FF0000"/>
                </a:solidFill>
                <a:latin typeface="Times New Roman" pitchFamily="18"/>
              </a:rPr>
              <a:t>первый блок мозга,</a:t>
            </a:r>
            <a:r>
              <a:rPr lang="ru-RU" sz="2600" b="1">
                <a:latin typeface="Times New Roman" pitchFamily="18"/>
              </a:rPr>
              <a:t> отвечающий за активизацию мозга, то ребенок быстро утомляется. Это, как ни печально, часто расценивается учителем как интеллектуальная несостоятельность. На самом деле такой ребенок может быть очень смышленым и сообразительным, просто его энергетического ресурса хватает ненадолго. На уроках такие дети зевают, быстро перестают воспринимать информацию, начинают вертеться и мешать другим. Поэтому используется игровой подход, где присутствует переключение внимания, двигательная активность, эмоциональный настрой.</a:t>
            </a:r>
          </a:p>
        </p:txBody>
      </p:sp>
      <p:pic>
        <p:nvPicPr>
          <p:cNvPr id="3" name=""/>
          <p:cNvPicPr>
            <a:picLocks noChangeAspect="1"/>
          </p:cNvPicPr>
          <p:nvPr/>
        </p:nvPicPr>
        <p:blipFill>
          <a:blip r:embed="rId3">
            <a:lum/>
            <a:alphaModFix/>
          </a:blip>
          <a:srcRect/>
          <a:stretch>
            <a:fillRect/>
          </a:stretch>
        </p:blipFill>
        <p:spPr>
          <a:xfrm>
            <a:off x="4464000" y="4257720"/>
            <a:ext cx="3240000" cy="3014280"/>
          </a:xfrm>
          <a:prstGeom prst="rect">
            <a:avLst/>
          </a:prstGeom>
          <a:noFill/>
          <a:ln>
            <a:noFill/>
          </a:ln>
        </p:spPr>
      </p:pic>
      <p:pic>
        <p:nvPicPr>
          <p:cNvPr id="4" name=""/>
          <p:cNvPicPr>
            <a:picLocks noChangeAspect="1"/>
          </p:cNvPicPr>
          <p:nvPr/>
        </p:nvPicPr>
        <p:blipFill>
          <a:blip r:embed="rId4">
            <a:lum/>
            <a:alphaModFix/>
          </a:blip>
          <a:srcRect/>
          <a:stretch>
            <a:fillRect/>
          </a:stretch>
        </p:blipFill>
        <p:spPr>
          <a:xfrm>
            <a:off x="620640" y="4621680"/>
            <a:ext cx="2835360" cy="23623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name="page11">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141120"/>
            <a:ext cx="4968000" cy="439812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sz="2800" b="1">
                <a:solidFill>
                  <a:srgbClr val="FF0000"/>
                </a:solidFill>
                <a:latin typeface="Times New Roman" pitchFamily="18"/>
              </a:rPr>
              <a:t>Второй блок</a:t>
            </a:r>
            <a:r>
              <a:rPr lang="ru-RU" sz="2800">
                <a:latin typeface="Times New Roman" pitchFamily="18"/>
              </a:rPr>
              <a:t>-это ВПФ, эти игры дают возможность развивать (тренировать) разные когнитивные функции и способности: вербальную и зрительную память, зрительные образы, представления, словарь, общие знания. Некоторые игры способствуют развитию координации и ловкости движений.</a:t>
            </a:r>
          </a:p>
        </p:txBody>
      </p:sp>
      <p:sp>
        <p:nvSpPr>
          <p:cNvPr id="3" name="Подзаголовок 2"/>
          <p:cNvSpPr txBox="1">
            <a:spLocks noGrp="1"/>
          </p:cNvSpPr>
          <p:nvPr>
            <p:ph type="subTitle" idx="4294967295"/>
          </p:nvPr>
        </p:nvSpPr>
        <p:spPr>
          <a:xfrm>
            <a:off x="5472000" y="3168000"/>
            <a:ext cx="4463640" cy="388800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a:buNone/>
            </a:pPr>
            <a:r>
              <a:rPr lang="ru-RU" sz="2800" b="1">
                <a:solidFill>
                  <a:srgbClr val="FF0000"/>
                </a:solidFill>
                <a:latin typeface="Times New Roman" pitchFamily="18"/>
              </a:rPr>
              <a:t>Третий блок</a:t>
            </a:r>
            <a:r>
              <a:rPr lang="ru-RU" sz="2800">
                <a:latin typeface="Times New Roman" pitchFamily="18"/>
              </a:rPr>
              <a:t>-на непроизвольном уровне ребенок формирует функцию регуляции и контроля. Игры построены по принципу от простого к сложному. От речевой регуляции к переводу контроля на внутренний план.</a:t>
            </a:r>
          </a:p>
        </p:txBody>
      </p:sp>
      <p:pic>
        <p:nvPicPr>
          <p:cNvPr id="4" name=""/>
          <p:cNvPicPr>
            <a:picLocks noChangeAspect="1"/>
          </p:cNvPicPr>
          <p:nvPr/>
        </p:nvPicPr>
        <p:blipFill>
          <a:blip r:embed="rId3">
            <a:lum/>
            <a:alphaModFix/>
          </a:blip>
          <a:srcRect/>
          <a:stretch>
            <a:fillRect/>
          </a:stretch>
        </p:blipFill>
        <p:spPr>
          <a:xfrm>
            <a:off x="801720" y="4608000"/>
            <a:ext cx="3230280" cy="2520000"/>
          </a:xfrm>
          <a:prstGeom prst="rect">
            <a:avLst/>
          </a:prstGeom>
          <a:noFill/>
          <a:ln>
            <a:noFill/>
          </a:ln>
        </p:spPr>
      </p:pic>
      <p:pic>
        <p:nvPicPr>
          <p:cNvPr id="5" name=""/>
          <p:cNvPicPr>
            <a:picLocks noChangeAspect="1"/>
          </p:cNvPicPr>
          <p:nvPr/>
        </p:nvPicPr>
        <p:blipFill>
          <a:blip r:embed="rId4">
            <a:lum/>
            <a:alphaModFix/>
          </a:blip>
          <a:srcRect/>
          <a:stretch>
            <a:fillRect/>
          </a:stretch>
        </p:blipFill>
        <p:spPr>
          <a:xfrm>
            <a:off x="6419520" y="503999"/>
            <a:ext cx="2868480" cy="258768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name="page12">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u="sng">
                <a:solidFill>
                  <a:srgbClr val="FF0000"/>
                </a:solidFill>
                <a:latin typeface="Times New Roman" pitchFamily="18"/>
              </a:rPr>
              <a:t>Игры включают:</a:t>
            </a:r>
          </a:p>
        </p:txBody>
      </p:sp>
      <p:sp>
        <p:nvSpPr>
          <p:cNvPr id="3" name="Подзаголовок 2"/>
          <p:cNvSpPr txBox="1">
            <a:spLocks noGrp="1"/>
          </p:cNvSpPr>
          <p:nvPr>
            <p:ph type="subTitle" idx="4294967295"/>
          </p:nvPr>
        </p:nvSpPr>
        <p:spPr>
          <a:xfrm>
            <a:off x="503999" y="1478879"/>
            <a:ext cx="9071640" cy="556992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r>
              <a:rPr lang="ru-RU" sz="4400">
                <a:latin typeface="Times New Roman" pitchFamily="18"/>
              </a:rPr>
              <a:t>Объяснения сложных орфограмм в игровой форме;</a:t>
            </a:r>
          </a:p>
          <a:p>
            <a:pPr marL="0" lvl="0" indent="0" algn="just"/>
            <a:r>
              <a:rPr lang="ru-RU" sz="4400">
                <a:latin typeface="Times New Roman" pitchFamily="18"/>
              </a:rPr>
              <a:t>Коррекцию дисграфии через развитие внимания, памяти, мышления, речи;</a:t>
            </a:r>
          </a:p>
          <a:p>
            <a:pPr marL="0" lvl="0" indent="0" algn="just"/>
            <a:r>
              <a:rPr lang="ru-RU" sz="4400">
                <a:latin typeface="Times New Roman" pitchFamily="18"/>
              </a:rPr>
              <a:t>Приобретение и автоматизацию навыков глобального чтения и запоминания правописания прочитанного слова.</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name="page13">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a:solidFill>
                  <a:srgbClr val="FF0000"/>
                </a:solidFill>
                <a:latin typeface="Times New Roman" pitchFamily="18"/>
              </a:rPr>
              <a:t>Игра «От мала до велика»</a:t>
            </a:r>
          </a:p>
        </p:txBody>
      </p:sp>
      <p:sp>
        <p:nvSpPr>
          <p:cNvPr id="3" name="Подзаголовок 2"/>
          <p:cNvSpPr txBox="1">
            <a:spLocks noGrp="1"/>
          </p:cNvSpPr>
          <p:nvPr>
            <p:ph type="subTitle" idx="4294967295"/>
          </p:nvPr>
        </p:nvSpPr>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buNone/>
            </a:pPr>
            <a:r>
              <a:rPr lang="ru-RU" b="1">
                <a:latin typeface="Times New Roman" pitchFamily="18"/>
              </a:rPr>
              <a:t>Цель игры:</a:t>
            </a:r>
            <a:r>
              <a:rPr lang="ru-RU">
                <a:latin typeface="Times New Roman" pitchFamily="18"/>
              </a:rPr>
              <a:t> автоматизация правописания прописных и строчных букв, развитие понятийного мышления, программирования, контроля.</a:t>
            </a:r>
          </a:p>
          <a:p>
            <a:pPr marL="0" lvl="0" indent="0" algn="just">
              <a:buNone/>
            </a:pPr>
            <a:endParaRPr lang="ru-RU">
              <a:latin typeface="Times New Roman" pitchFamily="18"/>
            </a:endParaRPr>
          </a:p>
          <a:p>
            <a:pPr marL="0" lvl="0" indent="0" algn="just">
              <a:buNone/>
            </a:pPr>
            <a:r>
              <a:rPr lang="ru-RU">
                <a:latin typeface="Times New Roman" pitchFamily="18"/>
              </a:rPr>
              <a:t>Все задания и упражнения в данной игре построены по принципам от простого к сложному, от развернутой помощи к свернутой, с эмоциональным включением ребенка в игру. Игра состоит из двух уровней, в каждом из которых есть свои этапы.</a:t>
            </a:r>
          </a:p>
          <a:p>
            <a:pPr marL="0" lvl="0" indent="0" algn="just">
              <a:buNone/>
            </a:pPr>
            <a:endParaRPr lang="ru-RU">
              <a:latin typeface="Times New Roman" pitchFamily="18"/>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name="page14">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133200"/>
            <a:ext cx="9071640" cy="159912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2800" b="1" dirty="0">
                <a:latin typeface="Times New Roman" pitchFamily="18"/>
              </a:rPr>
              <a:t>I уровень. </a:t>
            </a:r>
            <a:r>
              <a:rPr lang="ru-RU" sz="2800" dirty="0">
                <a:latin typeface="Times New Roman" pitchFamily="18"/>
              </a:rPr>
              <a:t/>
            </a:r>
            <a:br>
              <a:rPr lang="ru-RU" sz="2800" dirty="0">
                <a:latin typeface="Times New Roman" pitchFamily="18"/>
              </a:rPr>
            </a:br>
            <a:r>
              <a:rPr lang="ru-RU" sz="2800" dirty="0">
                <a:latin typeface="Times New Roman" pitchFamily="18"/>
              </a:rPr>
              <a:t>	</a:t>
            </a:r>
            <a:r>
              <a:rPr lang="ru-RU" sz="2400" dirty="0">
                <a:latin typeface="Times New Roman" pitchFamily="18"/>
              </a:rPr>
              <a:t>Задача данного уровня- начать первый этап автоматизации правописания строчных и прописных букв с помощью речевой регуляции.</a:t>
            </a:r>
          </a:p>
        </p:txBody>
      </p:sp>
      <p:sp>
        <p:nvSpPr>
          <p:cNvPr id="3" name="Подзаголовок 2"/>
          <p:cNvSpPr txBox="1">
            <a:spLocks noGrp="1"/>
          </p:cNvSpPr>
          <p:nvPr>
            <p:ph type="subTitle" idx="4294967295"/>
          </p:nvPr>
        </p:nvSpPr>
        <p:spPr>
          <a:xfrm>
            <a:off x="648000" y="1899720"/>
            <a:ext cx="9216000" cy="657972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a:buNone/>
            </a:pPr>
            <a:endParaRPr lang="ru-RU" sz="2600" b="1" dirty="0" smtClean="0">
              <a:latin typeface="Times New Roman" pitchFamily="18"/>
            </a:endParaRPr>
          </a:p>
          <a:p>
            <a:pPr marL="0" lvl="0" indent="0" algn="ctr">
              <a:buNone/>
            </a:pPr>
            <a:endParaRPr lang="ru-RU" sz="2600" b="1" dirty="0" smtClean="0">
              <a:latin typeface="Times New Roman" pitchFamily="18"/>
            </a:endParaRPr>
          </a:p>
          <a:p>
            <a:pPr marL="0" lvl="0" indent="0" algn="ctr">
              <a:buNone/>
            </a:pPr>
            <a:r>
              <a:rPr lang="ru-RU" sz="2600" b="1" dirty="0" smtClean="0">
                <a:latin typeface="Times New Roman" pitchFamily="18"/>
              </a:rPr>
              <a:t>Задание </a:t>
            </a:r>
            <a:r>
              <a:rPr lang="ru-RU" sz="2600" b="1" dirty="0">
                <a:latin typeface="Times New Roman" pitchFamily="18"/>
              </a:rPr>
              <a:t>1 «</a:t>
            </a:r>
            <a:r>
              <a:rPr lang="ru-RU" sz="2600" b="1" dirty="0" err="1">
                <a:latin typeface="Times New Roman" pitchFamily="18"/>
              </a:rPr>
              <a:t>Рассуждалочка</a:t>
            </a:r>
            <a:r>
              <a:rPr lang="ru-RU" sz="2600" b="1" dirty="0">
                <a:latin typeface="Times New Roman" pitchFamily="18"/>
              </a:rPr>
              <a:t>»</a:t>
            </a:r>
          </a:p>
          <a:p>
            <a:pPr marL="0" lvl="0" indent="0" algn="just">
              <a:buNone/>
            </a:pPr>
            <a:r>
              <a:rPr lang="ru-RU" sz="2600" b="1" dirty="0">
                <a:latin typeface="Times New Roman" pitchFamily="18"/>
              </a:rPr>
              <a:t>1 Этап.</a:t>
            </a:r>
            <a:r>
              <a:rPr lang="ru-RU" sz="2600" dirty="0">
                <a:latin typeface="Times New Roman" pitchFamily="18"/>
              </a:rPr>
              <a:t> </a:t>
            </a:r>
            <a:r>
              <a:rPr lang="ru-RU" sz="2400" dirty="0">
                <a:latin typeface="Times New Roman" pitchFamily="18"/>
              </a:rPr>
              <a:t>Перед ребенком 2 большие карточки с правилами, ребенок читает их вслух, описывает случаи написания прописных и строчных букв. Далее из набора маленьких карточек с картинками, ребенок берет из стопки верхнюю карточку, переворачивает ее, читает и объясняет с опорой на правило, какая будет написана первая буква: прописная или строчная. Например:</a:t>
            </a:r>
          </a:p>
          <a:p>
            <a:pPr marL="0" lvl="0" indent="0" algn="just">
              <a:buNone/>
            </a:pPr>
            <a:r>
              <a:rPr lang="ru-RU" sz="2400" dirty="0">
                <a:latin typeface="Times New Roman" pitchFamily="18"/>
              </a:rPr>
              <a:t>- В слове Волга первая буква большая (прописная), потому что Волга — это название реки!</a:t>
            </a:r>
          </a:p>
          <a:p>
            <a:pPr marL="0" lvl="0" indent="0" algn="just">
              <a:buNone/>
            </a:pPr>
            <a:r>
              <a:rPr lang="ru-RU" sz="2400" dirty="0">
                <a:latin typeface="Times New Roman" pitchFamily="18"/>
              </a:rPr>
              <a:t>Потом ребенок кладет эту маленькую карточку под соответствующую ей большую. Задание выполняется до тех пор, пока все маленькие карточки с картинками не будут проанализированы.</a:t>
            </a:r>
          </a:p>
          <a:p>
            <a:pPr marL="0" lvl="0" indent="0" algn="ctr">
              <a:buNone/>
            </a:pPr>
            <a:endParaRPr lang="ru-RU" dirty="0"/>
          </a:p>
          <a:p>
            <a:pPr marL="0" lvl="0" indent="0" algn="ctr">
              <a:buNone/>
            </a:pPr>
            <a:endParaRPr lang="ru-RU" dirty="0"/>
          </a:p>
          <a:p>
            <a:pPr marL="0" lvl="0" indent="0" algn="ctr">
              <a:buNone/>
            </a:pPr>
            <a:endParaRPr lang="ru-RU"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name="page15">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3600" b="1">
                <a:latin typeface="Times New Roman" pitchFamily="18"/>
              </a:rPr>
              <a:t>I уровень. </a:t>
            </a:r>
            <a:br>
              <a:rPr lang="ru-RU" sz="3600" b="1">
                <a:latin typeface="Times New Roman" pitchFamily="18"/>
              </a:rPr>
            </a:br>
            <a:r>
              <a:rPr lang="ru-RU" sz="3600" b="1">
                <a:latin typeface="Times New Roman" pitchFamily="18"/>
              </a:rPr>
              <a:t>Задание 1 «Рассуждалочка» </a:t>
            </a:r>
            <a:r>
              <a:rPr lang="ru-RU" sz="2400">
                <a:latin typeface="Times New Roman" pitchFamily="18"/>
              </a:rPr>
              <a:t>(видео 1)</a:t>
            </a:r>
          </a:p>
        </p:txBody>
      </p:sp>
      <p:pic>
        <p:nvPicPr>
          <p:cNvPr id="3" name=""/>
          <p:cNvPicPr>
            <a:picLocks noChangeAspect="1"/>
          </p:cNvPicPr>
          <p:nvPr/>
        </p:nvPicPr>
        <p:blipFill>
          <a:blip r:embed="rId3">
            <a:lum/>
            <a:alphaModFix/>
          </a:blip>
          <a:srcRect/>
          <a:stretch>
            <a:fillRect/>
          </a:stretch>
        </p:blipFill>
        <p:spPr>
          <a:xfrm>
            <a:off x="503999" y="1563480"/>
            <a:ext cx="9000000" cy="57085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name="page16">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235800"/>
            <a:ext cx="9071640" cy="449640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2800" b="1" dirty="0">
                <a:latin typeface="Times New Roman" pitchFamily="18"/>
              </a:rPr>
              <a:t>2 Этап</a:t>
            </a:r>
            <a:r>
              <a:rPr lang="ru-RU" sz="2800" dirty="0">
                <a:latin typeface="Times New Roman" pitchFamily="18"/>
              </a:rPr>
              <a:t>. </a:t>
            </a:r>
            <a:r>
              <a:rPr lang="ru-RU" sz="2400" dirty="0">
                <a:latin typeface="Times New Roman" pitchFamily="18"/>
              </a:rPr>
              <a:t>Этот этап следует сразу после первого. Ведущий собирает все маленькие карточки с картинками, которые были проанализированы в первом этапе, тщательно их перемешивает. Большие карточки остаются лежать перед глазами ребенка, а в руки даются карточки с прописной и строчной буквами. Ведущий читает слово на маленькой карточке, а ребенок должен поднять соответствующую карточку с прописной или строчной буквой. Если ребенок поднял правильную карточку с буквой, то маленькая карточка с картинкой уходит ребенку, если нет, то остается у взрослого. Карточки-ошибки еще раз анализируются, как в первом этапе и записываются в тетрадь. С этими словами составляются предложения.</a:t>
            </a:r>
          </a:p>
        </p:txBody>
      </p:sp>
      <p:sp>
        <p:nvSpPr>
          <p:cNvPr id="3" name="Подзаголовок 2"/>
          <p:cNvSpPr txBox="1">
            <a:spLocks noGrp="1"/>
          </p:cNvSpPr>
          <p:nvPr>
            <p:ph type="subTitle" idx="4294967295"/>
          </p:nvPr>
        </p:nvSpPr>
        <p:spPr>
          <a:xfrm>
            <a:off x="503999" y="4824000"/>
            <a:ext cx="9071640" cy="2268205"/>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buNone/>
            </a:pPr>
            <a:endParaRPr lang="ru-RU" sz="2200" b="1" u="sng" dirty="0" smtClean="0">
              <a:latin typeface="Times New Roman" pitchFamily="18"/>
            </a:endParaRPr>
          </a:p>
          <a:p>
            <a:pPr marL="0" lvl="0" indent="0" algn="just">
              <a:buNone/>
            </a:pPr>
            <a:r>
              <a:rPr lang="ru-RU" sz="2200" b="1" u="sng" dirty="0" smtClean="0">
                <a:latin typeface="Times New Roman" pitchFamily="18"/>
              </a:rPr>
              <a:t>Комментарий </a:t>
            </a:r>
            <a:r>
              <a:rPr lang="ru-RU" sz="2200" b="1" u="sng" dirty="0">
                <a:latin typeface="Times New Roman" pitchFamily="18"/>
              </a:rPr>
              <a:t>к </a:t>
            </a:r>
            <a:r>
              <a:rPr lang="ru-RU" sz="2200" b="1" u="sng" dirty="0" err="1" smtClean="0">
                <a:latin typeface="Times New Roman" pitchFamily="18"/>
              </a:rPr>
              <a:t>уровню.</a:t>
            </a:r>
            <a:r>
              <a:rPr lang="ru-RU" sz="2200" dirty="0" err="1" smtClean="0">
                <a:latin typeface="Times New Roman" pitchFamily="18"/>
              </a:rPr>
              <a:t>Длительность</a:t>
            </a:r>
            <a:r>
              <a:rPr lang="ru-RU" sz="2200" dirty="0" smtClean="0">
                <a:latin typeface="Times New Roman" pitchFamily="18"/>
              </a:rPr>
              <a:t> </a:t>
            </a:r>
            <a:r>
              <a:rPr lang="ru-RU" sz="2200" dirty="0">
                <a:latin typeface="Times New Roman" pitchFamily="18"/>
              </a:rPr>
              <a:t>первого уровня индивидуальна и зависит от степени </a:t>
            </a:r>
            <a:r>
              <a:rPr lang="ru-RU" sz="2200" dirty="0" err="1">
                <a:latin typeface="Times New Roman" pitchFamily="18"/>
              </a:rPr>
              <a:t>сформированности</a:t>
            </a:r>
            <a:r>
              <a:rPr lang="ru-RU" sz="2200" dirty="0">
                <a:latin typeface="Times New Roman" pitchFamily="18"/>
              </a:rPr>
              <a:t> лобных функций. Практика показывает, что, если они сформированы слабо, ребенок задержится на этом уровне, т. к. слабость речевой регуляции будет снижать возможность быстрой автоматизации. Если на втором этапе возникает минимальное количество ошибок, то можно переходить на II уровень игры.  </a:t>
            </a:r>
            <a:r>
              <a:rPr lang="ru-RU" sz="2200" dirty="0" smtClean="0">
                <a:latin typeface="Times New Roman" pitchFamily="18"/>
              </a:rPr>
              <a:t> </a:t>
            </a:r>
            <a:r>
              <a:rPr lang="ru-RU" sz="2200" dirty="0">
                <a:latin typeface="Times New Roman" pitchFamily="18"/>
              </a:rPr>
              <a:t>(видео 2)</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name="page17">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133200"/>
            <a:ext cx="9071640" cy="159912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2800" b="1">
                <a:latin typeface="Times New Roman" pitchFamily="18"/>
              </a:rPr>
              <a:t>II уровень.</a:t>
            </a:r>
            <a:r>
              <a:rPr lang="ru-RU" sz="2800">
                <a:latin typeface="Times New Roman" pitchFamily="18"/>
              </a:rPr>
              <a:t/>
            </a:r>
            <a:br>
              <a:rPr lang="ru-RU" sz="2800">
                <a:latin typeface="Times New Roman" pitchFamily="18"/>
              </a:rPr>
            </a:br>
            <a:r>
              <a:rPr lang="ru-RU" sz="2800">
                <a:latin typeface="Times New Roman" pitchFamily="18"/>
              </a:rPr>
              <a:t>Задача данного уровня — окончательная автоматизация правописания прописных и строчных букв без участия речевой регуляции.</a:t>
            </a:r>
          </a:p>
        </p:txBody>
      </p:sp>
      <p:sp>
        <p:nvSpPr>
          <p:cNvPr id="3" name="Подзаголовок 2"/>
          <p:cNvSpPr txBox="1">
            <a:spLocks noGrp="1"/>
          </p:cNvSpPr>
          <p:nvPr>
            <p:ph type="subTitle" idx="4294967295"/>
          </p:nvPr>
        </p:nvSpPr>
        <p:spPr>
          <a:xfrm>
            <a:off x="503999" y="1969560"/>
            <a:ext cx="9071640" cy="537444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a:buNone/>
            </a:pPr>
            <a:r>
              <a:rPr lang="ru-RU" sz="2600" b="1">
                <a:latin typeface="Times New Roman" pitchFamily="18"/>
              </a:rPr>
              <a:t>Задание 2 «Прыгалка 1,2»</a:t>
            </a:r>
          </a:p>
          <a:p>
            <a:pPr marL="0" lvl="0" indent="0" algn="just">
              <a:buNone/>
            </a:pPr>
            <a:r>
              <a:rPr lang="ru-RU" sz="2600" b="1">
                <a:latin typeface="Times New Roman" pitchFamily="18"/>
              </a:rPr>
              <a:t>1 Этап.</a:t>
            </a:r>
            <a:r>
              <a:rPr lang="ru-RU" sz="2600">
                <a:latin typeface="Times New Roman" pitchFamily="18"/>
              </a:rPr>
              <a:t> На полу раскладываются карточки со стрелками. Расположение карточек в ряду зависит от задания. Если планируется задание прыгать только на карточку, где надо писать прописную букву, то в одном ряду должна быть 1 карточка с прописной буквой и 2 — со строчной. Если задание прыгать только на строчные, то наоборот. Задача ребенка в этой игре быстро передвигаться с первого по шестой ряд, прыгая на нужную карточку (писать прописную или строчную букву) поворачиваясь при этом в нужную сторону. Если ребенок ошибся и прыгнул не на нужную карточку, то он возвращается на предыдущий ряд с соответствующим поворотом и снова ищет нужную карточку.                         (видео 3)</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name="page18">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118800"/>
            <a:ext cx="9071640" cy="451475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3200" b="1" dirty="0">
                <a:latin typeface="Times New Roman" pitchFamily="18"/>
              </a:rPr>
              <a:t>2 Этап.</a:t>
            </a:r>
            <a:r>
              <a:rPr lang="ru-RU" sz="3200" dirty="0">
                <a:latin typeface="Times New Roman" pitchFamily="18"/>
              </a:rPr>
              <a:t> </a:t>
            </a:r>
            <a:r>
              <a:rPr lang="ru-RU" sz="2400" dirty="0">
                <a:latin typeface="Times New Roman" pitchFamily="18"/>
              </a:rPr>
              <a:t>На этом этапе участвуют с буквами, цифрами и ладошками. Около каждого ряда карточек со стрелками кладётся карточка с буквой, цифрой и ладошками (цифры указывают, сколько надо сделать хлопков). Ребенок перед прыжком на следующий ряд должен посмотреть на карточку с буквой и карточку с цифрой и ладошками, прыгнуть на соответствующую карточку со стрелкой и, приземлившись, хлопнуть нужное количество раз.</a:t>
            </a:r>
          </a:p>
        </p:txBody>
      </p:sp>
      <p:sp>
        <p:nvSpPr>
          <p:cNvPr id="3" name="Подзаголовок 2"/>
          <p:cNvSpPr txBox="1">
            <a:spLocks noGrp="1"/>
          </p:cNvSpPr>
          <p:nvPr>
            <p:ph type="subTitle" idx="4294967295"/>
          </p:nvPr>
        </p:nvSpPr>
        <p:spPr>
          <a:xfrm>
            <a:off x="503999" y="4464000"/>
            <a:ext cx="9071640" cy="259200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buNone/>
            </a:pPr>
            <a:r>
              <a:rPr lang="ru-RU" sz="2600" b="1" u="sng">
                <a:latin typeface="Times New Roman" pitchFamily="18"/>
              </a:rPr>
              <a:t>Комментарий к уровню.</a:t>
            </a:r>
          </a:p>
          <a:p>
            <a:pPr marL="0" lvl="0" indent="0" algn="just">
              <a:buNone/>
            </a:pPr>
            <a:r>
              <a:rPr lang="ru-RU" sz="2600">
                <a:latin typeface="Times New Roman" pitchFamily="18"/>
              </a:rPr>
              <a:t>Если у ребенка наблюдаются единичные случаи проблем написания прописной и строчной буквы, то второй уровень этой игры можно использовать для развития функции контроля.</a:t>
            </a:r>
          </a:p>
          <a:p>
            <a:pPr marL="0" lvl="0" indent="0" algn="just">
              <a:buNone/>
            </a:pPr>
            <a:endParaRPr lang="ru-RU" sz="2600">
              <a:latin typeface="Times New Roman" pitchFamily="18"/>
            </a:endParaRPr>
          </a:p>
          <a:p>
            <a:pPr marL="0" lvl="0" indent="0" algn="just">
              <a:buNone/>
            </a:pPr>
            <a:endParaRPr lang="ru-RU" sz="2600">
              <a:latin typeface="Times New Roman" pitchFamily="18"/>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name="page19">
    <p:spTree>
      <p:nvGrpSpPr>
        <p:cNvPr id="1" name=""/>
        <p:cNvGrpSpPr/>
        <p:nvPr/>
      </p:nvGrpSpPr>
      <p:grpSpPr>
        <a:xfrm>
          <a:off x="0" y="0"/>
          <a:ext cx="0" cy="0"/>
          <a:chOff x="0" y="0"/>
          <a:chExt cx="0" cy="0"/>
        </a:xfrm>
      </p:grpSpPr>
      <p:sp>
        <p:nvSpPr>
          <p:cNvPr id="2" name="Подзаголовок 1"/>
          <p:cNvSpPr txBox="1">
            <a:spLocks noGrp="1"/>
          </p:cNvSpPr>
          <p:nvPr>
            <p:ph type="subTitle" idx="4294967295"/>
          </p:nvPr>
        </p:nvSpPr>
        <p:spPr>
          <a:xfrm>
            <a:off x="503999" y="6573599"/>
            <a:ext cx="9071640" cy="36936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a:buNone/>
            </a:pPr>
            <a:r>
              <a:rPr lang="ru-RU" sz="2600"/>
              <a:t>(видео 4)</a:t>
            </a:r>
          </a:p>
        </p:txBody>
      </p:sp>
      <p:pic>
        <p:nvPicPr>
          <p:cNvPr id="3" name=""/>
          <p:cNvPicPr>
            <a:picLocks noChangeAspect="1"/>
          </p:cNvPicPr>
          <p:nvPr/>
        </p:nvPicPr>
        <p:blipFill>
          <a:blip r:embed="rId3">
            <a:lum/>
            <a:alphaModFix/>
          </a:blip>
          <a:srcRect/>
          <a:stretch>
            <a:fillRect/>
          </a:stretch>
        </p:blipFill>
        <p:spPr>
          <a:xfrm>
            <a:off x="1007640" y="550080"/>
            <a:ext cx="7848360" cy="57859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page2">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432000" y="185400"/>
            <a:ext cx="9360000" cy="694259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3600"/>
              <a:t>	</a:t>
            </a:r>
            <a:r>
              <a:rPr lang="ru-RU" sz="3600" b="1">
                <a:latin typeface="Times New Roman" pitchFamily="18"/>
              </a:rPr>
              <a:t>Все мы знаем, что число детей с трудностями овладения письмом и чтением увеличивается с каждым годом. Иногда нарушения письменной речи являются продолжением не до конца преодолённых патологий устной речи: алалии, ОНР, дизартрии. Но дислексии и дисграфии формируются и у детей с полноценной устной речью, и таких детей все больше. Почему? Потому что неравномерно развиты психические функции, на основе которых осваивается письменная речь.</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name="page20">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a:solidFill>
                  <a:srgbClr val="FF0000"/>
                </a:solidFill>
                <a:latin typeface="Times New Roman" pitchFamily="18"/>
              </a:rPr>
              <a:t>Игра «Жи-ши, Ча-ща»</a:t>
            </a:r>
          </a:p>
        </p:txBody>
      </p:sp>
      <p:sp>
        <p:nvSpPr>
          <p:cNvPr id="3" name="Подзаголовок 2"/>
          <p:cNvSpPr txBox="1">
            <a:spLocks noGrp="1"/>
          </p:cNvSpPr>
          <p:nvPr>
            <p:ph type="subTitle" idx="4294967295"/>
          </p:nvPr>
        </p:nvSpPr>
        <p:spPr>
          <a:xfrm>
            <a:off x="503999" y="1547588"/>
            <a:ext cx="9071640" cy="5256585"/>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buNone/>
            </a:pPr>
            <a:r>
              <a:rPr lang="ru-RU" sz="2800" b="1" dirty="0" smtClean="0">
                <a:latin typeface="Times New Roman" pitchFamily="18"/>
              </a:rPr>
              <a:t>Цель </a:t>
            </a:r>
            <a:r>
              <a:rPr lang="ru-RU" sz="2800" b="1" dirty="0">
                <a:latin typeface="Times New Roman" pitchFamily="18"/>
              </a:rPr>
              <a:t>игры: </a:t>
            </a:r>
            <a:r>
              <a:rPr lang="ru-RU" sz="2400" dirty="0">
                <a:latin typeface="Times New Roman" pitchFamily="18"/>
              </a:rPr>
              <a:t>автоматизация правописания слов на правила </a:t>
            </a:r>
            <a:r>
              <a:rPr lang="ru-RU" sz="2400" dirty="0" err="1">
                <a:latin typeface="Times New Roman" pitchFamily="18"/>
              </a:rPr>
              <a:t>жи</a:t>
            </a:r>
            <a:r>
              <a:rPr lang="ru-RU" sz="2400" dirty="0">
                <a:latin typeface="Times New Roman" pitchFamily="18"/>
              </a:rPr>
              <a:t>-ши, </a:t>
            </a:r>
            <a:r>
              <a:rPr lang="ru-RU" sz="2400" dirty="0" err="1">
                <a:latin typeface="Times New Roman" pitchFamily="18"/>
              </a:rPr>
              <a:t>ча</a:t>
            </a:r>
            <a:r>
              <a:rPr lang="ru-RU" sz="2400" dirty="0">
                <a:latin typeface="Times New Roman" pitchFamily="18"/>
              </a:rPr>
              <a:t>-ща. Развитие регуляции и контроля</a:t>
            </a:r>
            <a:r>
              <a:rPr lang="ru-RU" sz="2400" dirty="0" smtClean="0">
                <a:latin typeface="Times New Roman" pitchFamily="18"/>
              </a:rPr>
              <a:t>.</a:t>
            </a:r>
            <a:endParaRPr lang="ru-RU" sz="2400" b="1" dirty="0">
              <a:latin typeface="Times New Roman" pitchFamily="18"/>
            </a:endParaRPr>
          </a:p>
          <a:p>
            <a:pPr marL="0" lvl="0" indent="0" algn="just">
              <a:buNone/>
            </a:pPr>
            <a:r>
              <a:rPr lang="ru-RU" sz="2400" dirty="0">
                <a:latin typeface="Times New Roman" pitchFamily="18"/>
              </a:rPr>
              <a:t>Игра состоит из двух уровней, в каждом из которых есть свои этапы</a:t>
            </a:r>
            <a:r>
              <a:rPr lang="ru-RU" sz="2400" dirty="0" smtClean="0">
                <a:latin typeface="Times New Roman" pitchFamily="18"/>
              </a:rPr>
              <a:t>.</a:t>
            </a:r>
            <a:endParaRPr lang="ru-RU" sz="2400" dirty="0">
              <a:latin typeface="Times New Roman" pitchFamily="18"/>
            </a:endParaRPr>
          </a:p>
          <a:p>
            <a:pPr marL="0" lvl="0" indent="0" algn="just">
              <a:buNone/>
            </a:pPr>
            <a:r>
              <a:rPr lang="ru-RU" sz="2400" b="1" dirty="0">
                <a:latin typeface="Times New Roman" pitchFamily="18"/>
              </a:rPr>
              <a:t>I уровень.</a:t>
            </a:r>
          </a:p>
          <a:p>
            <a:pPr marL="0" lvl="0" indent="0" algn="just">
              <a:buNone/>
            </a:pPr>
            <a:r>
              <a:rPr lang="ru-RU" sz="2400" dirty="0">
                <a:latin typeface="Times New Roman" pitchFamily="18"/>
              </a:rPr>
              <a:t>Задача данного уровня-запустить этап автоматизации правописания </a:t>
            </a:r>
            <a:r>
              <a:rPr lang="ru-RU" sz="2400" dirty="0" err="1">
                <a:solidFill>
                  <a:srgbClr val="000000"/>
                </a:solidFill>
                <a:latin typeface="Times New Roman" pitchFamily="18"/>
              </a:rPr>
              <a:t>жи</a:t>
            </a:r>
            <a:r>
              <a:rPr lang="ru-RU" sz="2400" dirty="0">
                <a:solidFill>
                  <a:srgbClr val="000000"/>
                </a:solidFill>
                <a:latin typeface="Times New Roman" pitchFamily="18"/>
              </a:rPr>
              <a:t>-ши, </a:t>
            </a:r>
            <a:r>
              <a:rPr lang="ru-RU" sz="2400" dirty="0" err="1">
                <a:solidFill>
                  <a:srgbClr val="000000"/>
                </a:solidFill>
                <a:latin typeface="Times New Roman" pitchFamily="18"/>
              </a:rPr>
              <a:t>ча</a:t>
            </a:r>
            <a:r>
              <a:rPr lang="ru-RU" sz="2400" dirty="0">
                <a:solidFill>
                  <a:srgbClr val="000000"/>
                </a:solidFill>
                <a:latin typeface="Times New Roman" pitchFamily="18"/>
              </a:rPr>
              <a:t>-ща с помощью речевой </a:t>
            </a:r>
            <a:r>
              <a:rPr lang="ru-RU" sz="2400" dirty="0" smtClean="0">
                <a:solidFill>
                  <a:srgbClr val="000000"/>
                </a:solidFill>
                <a:latin typeface="Times New Roman" pitchFamily="18"/>
              </a:rPr>
              <a:t>регуляции.</a:t>
            </a:r>
          </a:p>
          <a:p>
            <a:pPr marL="0" lvl="0" indent="0" algn="just">
              <a:buNone/>
            </a:pPr>
            <a:r>
              <a:rPr lang="ru-RU" sz="2400" b="1" dirty="0" smtClean="0">
                <a:solidFill>
                  <a:srgbClr val="000000"/>
                </a:solidFill>
                <a:latin typeface="Times New Roman" pitchFamily="18"/>
              </a:rPr>
              <a:t>Задание </a:t>
            </a:r>
            <a:r>
              <a:rPr lang="ru-RU" sz="2400" b="1" dirty="0">
                <a:solidFill>
                  <a:srgbClr val="000000"/>
                </a:solidFill>
                <a:latin typeface="Times New Roman" pitchFamily="18"/>
              </a:rPr>
              <a:t>1 «</a:t>
            </a:r>
            <a:r>
              <a:rPr lang="ru-RU" sz="2400" b="1" dirty="0" err="1">
                <a:solidFill>
                  <a:srgbClr val="000000"/>
                </a:solidFill>
                <a:latin typeface="Times New Roman" pitchFamily="18"/>
              </a:rPr>
              <a:t>Рассуждалочка</a:t>
            </a:r>
            <a:r>
              <a:rPr lang="ru-RU" sz="2400" b="1" dirty="0">
                <a:solidFill>
                  <a:srgbClr val="000000"/>
                </a:solidFill>
                <a:latin typeface="Times New Roman" pitchFamily="18"/>
              </a:rPr>
              <a:t>»</a:t>
            </a:r>
          </a:p>
          <a:p>
            <a:pPr marL="0" lvl="0" indent="0" algn="just">
              <a:buNone/>
            </a:pPr>
            <a:r>
              <a:rPr lang="ru-RU" sz="2400" b="1" dirty="0">
                <a:solidFill>
                  <a:srgbClr val="000000"/>
                </a:solidFill>
                <a:latin typeface="Times New Roman" pitchFamily="18"/>
              </a:rPr>
              <a:t>1 Этап.</a:t>
            </a:r>
            <a:r>
              <a:rPr lang="ru-RU" sz="2400" dirty="0">
                <a:solidFill>
                  <a:srgbClr val="000000"/>
                </a:solidFill>
                <a:latin typeface="Times New Roman" pitchFamily="18"/>
              </a:rPr>
              <a:t> Перед ребенком карточки с правилами и карточки с буквами на и-ы или а-я. Далее ведущий отбирает 10-15 карточек с картинками. Ребенок читает вслух слово, написанное на карточке, и далее рассуждает так:</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name="page21">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301320"/>
            <a:ext cx="9071640" cy="653868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2600">
                <a:latin typeface="Times New Roman" pitchFamily="18"/>
              </a:rPr>
              <a:t>-В слове лу</a:t>
            </a:r>
            <a:r>
              <a:rPr lang="ru-RU" sz="2600" u="sng">
                <a:latin typeface="Times New Roman" pitchFamily="18"/>
              </a:rPr>
              <a:t>жи</a:t>
            </a:r>
            <a:r>
              <a:rPr lang="ru-RU" sz="2600">
                <a:latin typeface="Times New Roman" pitchFamily="18"/>
              </a:rPr>
              <a:t> видим и пишем </a:t>
            </a:r>
            <a:r>
              <a:rPr lang="ru-RU" sz="2600" b="1">
                <a:latin typeface="Times New Roman" pitchFamily="18"/>
              </a:rPr>
              <a:t>и</a:t>
            </a:r>
            <a:r>
              <a:rPr lang="ru-RU" sz="2600">
                <a:latin typeface="Times New Roman" pitchFamily="18"/>
              </a:rPr>
              <a:t>, потому что</a:t>
            </a:r>
            <a:r>
              <a:rPr lang="ru-RU" sz="2600" b="1">
                <a:latin typeface="Times New Roman" pitchFamily="18"/>
              </a:rPr>
              <a:t> жи </a:t>
            </a:r>
            <a:r>
              <a:rPr lang="ru-RU" sz="2600">
                <a:latin typeface="Times New Roman" pitchFamily="18"/>
              </a:rPr>
              <a:t>пиши с </a:t>
            </a:r>
            <a:r>
              <a:rPr lang="ru-RU" sz="2600" b="1">
                <a:latin typeface="Times New Roman" pitchFamily="18"/>
              </a:rPr>
              <a:t>и</a:t>
            </a:r>
            <a:r>
              <a:rPr lang="ru-RU" sz="2600">
                <a:latin typeface="Times New Roman" pitchFamily="18"/>
              </a:rPr>
              <a:t>!</a:t>
            </a:r>
            <a:br>
              <a:rPr lang="ru-RU" sz="2600">
                <a:latin typeface="Times New Roman" pitchFamily="18"/>
              </a:rPr>
            </a:br>
            <a:r>
              <a:rPr lang="ru-RU" sz="2600">
                <a:latin typeface="Times New Roman" pitchFamily="18"/>
              </a:rPr>
              <a:t>-В слове кув</a:t>
            </a:r>
            <a:r>
              <a:rPr lang="ru-RU" sz="2600" u="sng">
                <a:latin typeface="Times New Roman" pitchFamily="18"/>
              </a:rPr>
              <a:t>ши</a:t>
            </a:r>
            <a:r>
              <a:rPr lang="ru-RU" sz="2600">
                <a:latin typeface="Times New Roman" pitchFamily="18"/>
              </a:rPr>
              <a:t>н видим и пишем </a:t>
            </a:r>
            <a:r>
              <a:rPr lang="ru-RU" sz="2600" b="1">
                <a:latin typeface="Times New Roman" pitchFamily="18"/>
              </a:rPr>
              <a:t>и</a:t>
            </a:r>
            <a:r>
              <a:rPr lang="ru-RU" sz="2600">
                <a:latin typeface="Times New Roman" pitchFamily="18"/>
              </a:rPr>
              <a:t>, потому что </a:t>
            </a:r>
            <a:r>
              <a:rPr lang="ru-RU" sz="2600" b="1">
                <a:latin typeface="Times New Roman" pitchFamily="18"/>
              </a:rPr>
              <a:t>ши</a:t>
            </a:r>
            <a:r>
              <a:rPr lang="ru-RU" sz="2600">
                <a:latin typeface="Times New Roman" pitchFamily="18"/>
              </a:rPr>
              <a:t> пиши с </a:t>
            </a:r>
            <a:r>
              <a:rPr lang="ru-RU" sz="2600" b="1">
                <a:latin typeface="Times New Roman" pitchFamily="18"/>
              </a:rPr>
              <a:t>и</a:t>
            </a:r>
            <a:r>
              <a:rPr lang="ru-RU" sz="2600">
                <a:latin typeface="Times New Roman" pitchFamily="18"/>
              </a:rPr>
              <a:t>!</a:t>
            </a:r>
            <a:br>
              <a:rPr lang="ru-RU" sz="2600">
                <a:latin typeface="Times New Roman" pitchFamily="18"/>
              </a:rPr>
            </a:br>
            <a:r>
              <a:rPr lang="ru-RU" sz="2600">
                <a:latin typeface="Times New Roman" pitchFamily="18"/>
              </a:rPr>
              <a:t>-В слове ул</a:t>
            </a:r>
            <a:r>
              <a:rPr lang="ru-RU" sz="2600" u="sng">
                <a:latin typeface="Times New Roman" pitchFamily="18"/>
              </a:rPr>
              <a:t>ы</a:t>
            </a:r>
            <a:r>
              <a:rPr lang="ru-RU" sz="2600">
                <a:latin typeface="Times New Roman" pitchFamily="18"/>
              </a:rPr>
              <a:t>бка пишем </a:t>
            </a:r>
            <a:r>
              <a:rPr lang="ru-RU" sz="2600" b="1">
                <a:latin typeface="Times New Roman" pitchFamily="18"/>
              </a:rPr>
              <a:t>ы</a:t>
            </a:r>
            <a:r>
              <a:rPr lang="ru-RU" sz="2600">
                <a:latin typeface="Times New Roman" pitchFamily="18"/>
              </a:rPr>
              <a:t>, потому что слышим и пишем </a:t>
            </a:r>
            <a:r>
              <a:rPr lang="ru-RU" sz="2600" b="1">
                <a:latin typeface="Times New Roman" pitchFamily="18"/>
              </a:rPr>
              <a:t>ы</a:t>
            </a:r>
            <a:r>
              <a:rPr lang="ru-RU" sz="2600">
                <a:latin typeface="Times New Roman" pitchFamily="18"/>
              </a:rPr>
              <a:t>!</a:t>
            </a:r>
            <a:br>
              <a:rPr lang="ru-RU" sz="2600">
                <a:latin typeface="Times New Roman" pitchFamily="18"/>
              </a:rPr>
            </a:br>
            <a:r>
              <a:rPr lang="ru-RU" sz="2600">
                <a:latin typeface="Times New Roman" pitchFamily="18"/>
              </a:rPr>
              <a:t>-В слове кр</a:t>
            </a:r>
            <a:r>
              <a:rPr lang="ru-RU" sz="2600" u="sng">
                <a:latin typeface="Times New Roman" pitchFamily="18"/>
              </a:rPr>
              <a:t>и</a:t>
            </a:r>
            <a:r>
              <a:rPr lang="ru-RU" sz="2600">
                <a:latin typeface="Times New Roman" pitchFamily="18"/>
              </a:rPr>
              <a:t>к пишем </a:t>
            </a:r>
            <a:r>
              <a:rPr lang="ru-RU" sz="2600" b="1">
                <a:latin typeface="Times New Roman" pitchFamily="18"/>
              </a:rPr>
              <a:t>и</a:t>
            </a:r>
            <a:r>
              <a:rPr lang="ru-RU" sz="2600">
                <a:latin typeface="Times New Roman" pitchFamily="18"/>
              </a:rPr>
              <a:t>, потому что слышим и пишем </a:t>
            </a:r>
            <a:r>
              <a:rPr lang="ru-RU" sz="2600" b="1">
                <a:latin typeface="Times New Roman" pitchFamily="18"/>
              </a:rPr>
              <a:t>и</a:t>
            </a:r>
            <a:r>
              <a:rPr lang="ru-RU" sz="2600">
                <a:latin typeface="Times New Roman" pitchFamily="18"/>
              </a:rPr>
              <a:t>!</a:t>
            </a:r>
            <a:br>
              <a:rPr lang="ru-RU" sz="2600">
                <a:latin typeface="Times New Roman" pitchFamily="18"/>
              </a:rPr>
            </a:br>
            <a:r>
              <a:rPr lang="ru-RU" sz="2600">
                <a:latin typeface="Times New Roman" pitchFamily="18"/>
              </a:rPr>
              <a:t>-В слове да</a:t>
            </a:r>
            <a:r>
              <a:rPr lang="ru-RU" sz="2600" u="sng">
                <a:latin typeface="Times New Roman" pitchFamily="18"/>
              </a:rPr>
              <a:t>ча </a:t>
            </a:r>
            <a:r>
              <a:rPr lang="ru-RU" sz="2600">
                <a:latin typeface="Times New Roman" pitchFamily="18"/>
              </a:rPr>
              <a:t>видим и пишем</a:t>
            </a:r>
            <a:r>
              <a:rPr lang="ru-RU" sz="2600" b="1">
                <a:latin typeface="Times New Roman" pitchFamily="18"/>
              </a:rPr>
              <a:t> а</a:t>
            </a:r>
            <a:r>
              <a:rPr lang="ru-RU" sz="2600">
                <a:latin typeface="Times New Roman" pitchFamily="18"/>
              </a:rPr>
              <a:t>, потому что </a:t>
            </a:r>
            <a:r>
              <a:rPr lang="ru-RU" sz="2600" b="1">
                <a:latin typeface="Times New Roman" pitchFamily="18"/>
              </a:rPr>
              <a:t>ча </a:t>
            </a:r>
            <a:r>
              <a:rPr lang="ru-RU" sz="2600">
                <a:latin typeface="Times New Roman" pitchFamily="18"/>
              </a:rPr>
              <a:t>пиши с </a:t>
            </a:r>
            <a:r>
              <a:rPr lang="ru-RU" sz="2600" b="1">
                <a:latin typeface="Times New Roman" pitchFamily="18"/>
              </a:rPr>
              <a:t>а</a:t>
            </a:r>
            <a:r>
              <a:rPr lang="ru-RU" sz="2600">
                <a:latin typeface="Times New Roman" pitchFamily="18"/>
              </a:rPr>
              <a:t>!</a:t>
            </a:r>
            <a:br>
              <a:rPr lang="ru-RU" sz="2600">
                <a:latin typeface="Times New Roman" pitchFamily="18"/>
              </a:rPr>
            </a:br>
            <a:r>
              <a:rPr lang="ru-RU" sz="2600">
                <a:latin typeface="Times New Roman" pitchFamily="18"/>
              </a:rPr>
              <a:t>-В слове площадь видим и пишем </a:t>
            </a:r>
            <a:r>
              <a:rPr lang="ru-RU" sz="2600" b="1">
                <a:latin typeface="Times New Roman" pitchFamily="18"/>
              </a:rPr>
              <a:t>а</a:t>
            </a:r>
            <a:r>
              <a:rPr lang="ru-RU" sz="2600">
                <a:latin typeface="Times New Roman" pitchFamily="18"/>
              </a:rPr>
              <a:t>, потому что </a:t>
            </a:r>
            <a:r>
              <a:rPr lang="ru-RU" sz="2600" b="1">
                <a:latin typeface="Times New Roman" pitchFamily="18"/>
              </a:rPr>
              <a:t>ща</a:t>
            </a:r>
            <a:r>
              <a:rPr lang="ru-RU" sz="2600">
                <a:latin typeface="Times New Roman" pitchFamily="18"/>
              </a:rPr>
              <a:t> пиши с </a:t>
            </a:r>
            <a:r>
              <a:rPr lang="ru-RU" sz="2600" b="1">
                <a:latin typeface="Times New Roman" pitchFamily="18"/>
              </a:rPr>
              <a:t>а</a:t>
            </a:r>
            <a:r>
              <a:rPr lang="ru-RU" sz="2600">
                <a:latin typeface="Times New Roman" pitchFamily="18"/>
              </a:rPr>
              <a:t>!</a:t>
            </a:r>
            <a:br>
              <a:rPr lang="ru-RU" sz="2600">
                <a:latin typeface="Times New Roman" pitchFamily="18"/>
              </a:rPr>
            </a:br>
            <a:r>
              <a:rPr lang="ru-RU" sz="2600">
                <a:latin typeface="Times New Roman" pitchFamily="18"/>
              </a:rPr>
              <a:t>-В слове </a:t>
            </a:r>
            <a:r>
              <a:rPr lang="ru-RU" sz="2600" u="sng">
                <a:latin typeface="Times New Roman" pitchFamily="18"/>
              </a:rPr>
              <a:t>я</a:t>
            </a:r>
            <a:r>
              <a:rPr lang="ru-RU" sz="2600">
                <a:latin typeface="Times New Roman" pitchFamily="18"/>
              </a:rPr>
              <a:t>блоко, ув</a:t>
            </a:r>
            <a:r>
              <a:rPr lang="ru-RU" sz="2600" u="sng">
                <a:latin typeface="Times New Roman" pitchFamily="18"/>
              </a:rPr>
              <a:t>я</a:t>
            </a:r>
            <a:r>
              <a:rPr lang="ru-RU" sz="2600">
                <a:latin typeface="Times New Roman" pitchFamily="18"/>
              </a:rPr>
              <a:t>л видим и пишем </a:t>
            </a:r>
            <a:r>
              <a:rPr lang="ru-RU" sz="2600" b="1">
                <a:latin typeface="Times New Roman" pitchFamily="18"/>
              </a:rPr>
              <a:t>я</a:t>
            </a:r>
            <a:r>
              <a:rPr lang="ru-RU" sz="2600">
                <a:latin typeface="Times New Roman" pitchFamily="18"/>
              </a:rPr>
              <a:t>!</a:t>
            </a:r>
            <a:br>
              <a:rPr lang="ru-RU" sz="2600">
                <a:latin typeface="Times New Roman" pitchFamily="18"/>
              </a:rPr>
            </a:br>
            <a:r>
              <a:rPr lang="ru-RU" sz="2600">
                <a:latin typeface="Times New Roman" pitchFamily="18"/>
              </a:rPr>
              <a:t>-В слове р</a:t>
            </a:r>
            <a:r>
              <a:rPr lang="ru-RU" sz="2600" u="sng">
                <a:latin typeface="Times New Roman" pitchFamily="18"/>
              </a:rPr>
              <a:t>а</a:t>
            </a:r>
            <a:r>
              <a:rPr lang="ru-RU" sz="2600">
                <a:latin typeface="Times New Roman" pitchFamily="18"/>
              </a:rPr>
              <a:t>дуга пишем </a:t>
            </a:r>
            <a:r>
              <a:rPr lang="ru-RU" sz="2600" b="1">
                <a:latin typeface="Times New Roman" pitchFamily="18"/>
              </a:rPr>
              <a:t>а</a:t>
            </a:r>
            <a:r>
              <a:rPr lang="ru-RU" sz="2600">
                <a:latin typeface="Times New Roman" pitchFamily="18"/>
              </a:rPr>
              <a:t>, потому что слышим и пишем </a:t>
            </a:r>
            <a:r>
              <a:rPr lang="ru-RU" sz="2600" b="1">
                <a:latin typeface="Times New Roman" pitchFamily="18"/>
              </a:rPr>
              <a:t>а</a:t>
            </a:r>
            <a:r>
              <a:rPr lang="ru-RU" sz="2600">
                <a:latin typeface="Times New Roman" pitchFamily="18"/>
              </a:rPr>
              <a:t>!</a:t>
            </a:r>
            <a:br>
              <a:rPr lang="ru-RU" sz="2600">
                <a:latin typeface="Times New Roman" pitchFamily="18"/>
              </a:rPr>
            </a:br>
            <a:r>
              <a:rPr lang="ru-RU" sz="2600">
                <a:latin typeface="Times New Roman" pitchFamily="18"/>
              </a:rPr>
              <a:t/>
            </a:r>
            <a:br>
              <a:rPr lang="ru-RU" sz="2600">
                <a:latin typeface="Times New Roman" pitchFamily="18"/>
              </a:rPr>
            </a:br>
            <a:r>
              <a:rPr lang="ru-RU" sz="2600">
                <a:latin typeface="Times New Roman" pitchFamily="18"/>
              </a:rPr>
              <a:t>Потом ребенок кладет эту маленькую карточку под соответствующую ей карточку, где изображены буквы. Задание выполняется до тех пор, пока все маленькие карточки с картинками не будут проанализированы.                  (видео 5)</a:t>
            </a:r>
            <a:br>
              <a:rPr lang="ru-RU" sz="2600">
                <a:latin typeface="Times New Roman" pitchFamily="18"/>
              </a:rPr>
            </a:br>
            <a:r>
              <a:rPr lang="ru-RU" sz="2600">
                <a:latin typeface="Times New Roman" pitchFamily="18"/>
              </a:rPr>
              <a:t/>
            </a:r>
            <a:br>
              <a:rPr lang="ru-RU" sz="2600">
                <a:latin typeface="Times New Roman" pitchFamily="18"/>
              </a:rPr>
            </a:br>
            <a:r>
              <a:rPr lang="ru-RU" sz="2600" b="1">
                <a:latin typeface="Times New Roman" pitchFamily="18"/>
              </a:rPr>
              <a:t>2 Этап.</a:t>
            </a:r>
            <a:r>
              <a:rPr lang="ru-RU" sz="2600">
                <a:latin typeface="Times New Roman" pitchFamily="18"/>
              </a:rPr>
              <a:t> Этот этап следует сразу после первого. Ведущий собирает все маленькие карточки с картинками, которые были проанализированы в первом этапе, тщательно их перемешивает.</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name="page22">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21280" y="240840"/>
            <a:ext cx="9288000" cy="759203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2800">
                <a:latin typeface="Times New Roman" pitchFamily="18"/>
              </a:rPr>
              <a:t>Карточки с буквами остаются лежать перед глазами ребенка, рядом с каждой кладется звоночек (всего 2 звоночка: один около а или и, другой около я или ы). Ведущий читает слово на маленькой карточке, а ребенок должен нажать на соответствующий звоночек. Если ребенок нажал на правильный звоночек, то маленькая карточка с картиной уходит к ребенку, если нет, то остается у взрослого. Карточки-ошибки еще раз анализируются, как в первом этапе и записываются в тетрадь. С этими словами  составляем предложения.</a:t>
            </a:r>
            <a:br>
              <a:rPr lang="ru-RU" sz="2800">
                <a:latin typeface="Times New Roman" pitchFamily="18"/>
              </a:rPr>
            </a:br>
            <a:r>
              <a:rPr lang="ru-RU" sz="2800">
                <a:latin typeface="Times New Roman" pitchFamily="18"/>
              </a:rPr>
              <a:t/>
            </a:r>
            <a:br>
              <a:rPr lang="ru-RU" sz="2800">
                <a:latin typeface="Times New Roman" pitchFamily="18"/>
              </a:rPr>
            </a:br>
            <a:r>
              <a:rPr lang="ru-RU" sz="2800" b="1">
                <a:latin typeface="Times New Roman" pitchFamily="18"/>
              </a:rPr>
              <a:t>Комментарий к уровню.</a:t>
            </a:r>
            <a:r>
              <a:rPr lang="ru-RU" sz="2400">
                <a:latin typeface="Times New Roman" pitchFamily="18"/>
              </a:rPr>
              <a:t> Длительность первого уровня индивидуальна и зависит от степени сформированности регулирующей функции речи, которая связана с деятельностью лобной доли. Практика показывает, что, если они сформированы слабо, ребенок задержится на этом уровне, т. к. слабость речевой регуляции будет снижать возможность быстрой автоматизации.    </a:t>
            </a:r>
            <a:br>
              <a:rPr lang="ru-RU" sz="2400">
                <a:latin typeface="Times New Roman" pitchFamily="18"/>
              </a:rPr>
            </a:br>
            <a:endParaRPr lang="ru-RU" sz="2400">
              <a:latin typeface="Times New Roman" pitchFamily="18"/>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name="page23">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432359" y="245160"/>
            <a:ext cx="9071640" cy="3004200"/>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2600">
                <a:latin typeface="Times New Roman" pitchFamily="18"/>
              </a:rPr>
              <a:t>Если на втором этапе возникает минимальное количество ошибок, то можно переходить на второй уровень.</a:t>
            </a:r>
            <a:br>
              <a:rPr lang="ru-RU" sz="2600">
                <a:latin typeface="Times New Roman" pitchFamily="18"/>
              </a:rPr>
            </a:br>
            <a:r>
              <a:rPr lang="ru-RU" sz="2600">
                <a:latin typeface="Times New Roman" pitchFamily="18"/>
              </a:rPr>
              <a:t/>
            </a:r>
            <a:br>
              <a:rPr lang="ru-RU" sz="2600">
                <a:latin typeface="Times New Roman" pitchFamily="18"/>
              </a:rPr>
            </a:br>
            <a:r>
              <a:rPr lang="ru-RU" sz="2600" b="1">
                <a:latin typeface="Times New Roman" pitchFamily="18"/>
              </a:rPr>
              <a:t>II.уровень.</a:t>
            </a:r>
            <a:br>
              <a:rPr lang="ru-RU" sz="2600" b="1">
                <a:latin typeface="Times New Roman" pitchFamily="18"/>
              </a:rPr>
            </a:br>
            <a:r>
              <a:rPr lang="ru-RU" sz="2600">
                <a:latin typeface="Times New Roman" pitchFamily="18"/>
              </a:rPr>
              <a:t>Задачей данного уровня является окончательная автоматизация правописания жи-ши, ча-ща без участия речевой регуляции и перевод этого навыка на внутренний план. </a:t>
            </a:r>
            <a:r>
              <a:rPr lang="ru-RU" sz="2800">
                <a:latin typeface="Times New Roman" pitchFamily="18"/>
              </a:rPr>
              <a:t/>
            </a:r>
            <a:br>
              <a:rPr lang="ru-RU" sz="2800">
                <a:latin typeface="Times New Roman" pitchFamily="18"/>
              </a:rPr>
            </a:br>
            <a:endParaRPr lang="ru-RU" sz="2800">
              <a:latin typeface="Times New Roman" pitchFamily="18"/>
            </a:endParaRPr>
          </a:p>
        </p:txBody>
      </p:sp>
      <p:sp>
        <p:nvSpPr>
          <p:cNvPr id="3" name="Подзаголовок 2"/>
          <p:cNvSpPr txBox="1">
            <a:spLocks noGrp="1"/>
          </p:cNvSpPr>
          <p:nvPr>
            <p:ph type="subTitle" idx="4294967295"/>
          </p:nvPr>
        </p:nvSpPr>
        <p:spPr>
          <a:xfrm>
            <a:off x="503999" y="2849040"/>
            <a:ext cx="9071640" cy="449208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a:buNone/>
            </a:pPr>
            <a:r>
              <a:rPr lang="ru-RU" sz="2800" b="1">
                <a:latin typeface="Times New Roman" pitchFamily="18"/>
              </a:rPr>
              <a:t>Задание 2 «Нажимайка»</a:t>
            </a:r>
          </a:p>
          <a:p>
            <a:pPr marL="0" lvl="0" indent="0" algn="just">
              <a:buNone/>
            </a:pPr>
            <a:r>
              <a:rPr lang="ru-RU" sz="2600">
                <a:latin typeface="Times New Roman" pitchFamily="18"/>
              </a:rPr>
              <a:t>Ведущий кладет на стол 1 карточку с правилом, карточки с буквами на и-ы или а-я. Далее ведущий отбирает 10-15 карточек с картинками на и-ы или а-я. Рядом с каждой картинкой буквой кладется звоночек (всего 2 звоночка). Ведущий читает слово на маленькой карточке, а ребенок должен нажать на соответствующий звоночек. Если ребенок нажал на правильный звоночек, то маленькая карточка с картинкой уходит к ребенку, если нет, то остается у взрослого. Карточки- ошибки еще раз анализируются, как в первом этапе 1-го уровня и записываются в тетрадь, составляются предложения.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name="page24">
    <p:spTree>
      <p:nvGrpSpPr>
        <p:cNvPr id="1" name=""/>
        <p:cNvGrpSpPr/>
        <p:nvPr/>
      </p:nvGrpSpPr>
      <p:grpSpPr>
        <a:xfrm>
          <a:off x="0" y="0"/>
          <a:ext cx="0" cy="0"/>
          <a:chOff x="0" y="0"/>
          <a:chExt cx="0" cy="0"/>
        </a:xfrm>
      </p:grpSpPr>
      <p:pic>
        <p:nvPicPr>
          <p:cNvPr id="2" name=""/>
          <p:cNvPicPr>
            <a:picLocks noChangeAspect="1"/>
          </p:cNvPicPr>
          <p:nvPr/>
        </p:nvPicPr>
        <p:blipFill>
          <a:blip r:embed="rId3">
            <a:lum/>
            <a:alphaModFix/>
          </a:blip>
          <a:srcRect/>
          <a:stretch>
            <a:fillRect/>
          </a:stretch>
        </p:blipFill>
        <p:spPr>
          <a:xfrm>
            <a:off x="864000" y="534240"/>
            <a:ext cx="8640360" cy="5873760"/>
          </a:xfrm>
          <a:prstGeom prst="rect">
            <a:avLst/>
          </a:prstGeom>
          <a:noFill/>
          <a:ln>
            <a:noFill/>
          </a:ln>
        </p:spPr>
      </p:pic>
      <p:sp>
        <p:nvSpPr>
          <p:cNvPr id="3" name="Заголовок 2"/>
          <p:cNvSpPr txBox="1">
            <a:spLocks noGrp="1"/>
          </p:cNvSpPr>
          <p:nvPr>
            <p:ph type="title" idx="4294967295"/>
          </p:nvPr>
        </p:nvSpPr>
        <p:spPr>
          <a:xfrm>
            <a:off x="576000" y="6120000"/>
            <a:ext cx="9071640" cy="141732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2600"/>
              <a:t>(видео 6)</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name="page25">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a:solidFill>
                  <a:srgbClr val="FF0000"/>
                </a:solidFill>
                <a:latin typeface="Times New Roman" pitchFamily="18"/>
              </a:rPr>
              <a:t>Игра «Сердечко слова»</a:t>
            </a:r>
          </a:p>
        </p:txBody>
      </p:sp>
      <p:sp>
        <p:nvSpPr>
          <p:cNvPr id="3" name="Подзаголовок 2"/>
          <p:cNvSpPr txBox="1">
            <a:spLocks noGrp="1"/>
          </p:cNvSpPr>
          <p:nvPr>
            <p:ph type="subTitle" idx="4294967295"/>
          </p:nvPr>
        </p:nvSpPr>
        <p:spPr>
          <a:xfrm>
            <a:off x="503999" y="1287000"/>
            <a:ext cx="9071640" cy="595476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buNone/>
            </a:pPr>
            <a:r>
              <a:rPr lang="ru-RU" sz="2600" b="1" dirty="0" smtClean="0">
                <a:latin typeface="Times New Roman" pitchFamily="18"/>
              </a:rPr>
              <a:t>Задача </a:t>
            </a:r>
            <a:r>
              <a:rPr lang="ru-RU" sz="2600" b="1" dirty="0">
                <a:latin typeface="Times New Roman" pitchFamily="18"/>
              </a:rPr>
              <a:t>игры </a:t>
            </a:r>
            <a:r>
              <a:rPr lang="ru-RU" sz="2600" dirty="0">
                <a:latin typeface="Times New Roman" pitchFamily="18"/>
              </a:rPr>
              <a:t>- </a:t>
            </a:r>
            <a:r>
              <a:rPr lang="ru-RU" sz="2000" dirty="0">
                <a:latin typeface="Times New Roman" pitchFamily="18"/>
              </a:rPr>
              <a:t>объяснить ребенку, что словарные слова можно проверить этимологически, т. е. дать общее представление о том, как появилось то или иное слово русского языка.</a:t>
            </a:r>
          </a:p>
          <a:p>
            <a:pPr marL="0" lvl="0" indent="0" algn="just"/>
            <a:r>
              <a:rPr lang="ru-RU" sz="2000" dirty="0">
                <a:latin typeface="Times New Roman" pitchFamily="18"/>
              </a:rPr>
              <a:t>Загадать загадку про сердце, показать трафарет «сердце», объяснить, что душа слова (его сердечко) — это и есть значение слова.</a:t>
            </a:r>
          </a:p>
          <a:p>
            <a:pPr marL="0" lvl="0" indent="0" algn="just"/>
            <a:r>
              <a:rPr lang="ru-RU" sz="2000" dirty="0">
                <a:latin typeface="Times New Roman" pitchFamily="18"/>
              </a:rPr>
              <a:t>Обвести контур по трафарету в тетрадь.</a:t>
            </a:r>
          </a:p>
          <a:p>
            <a:pPr marL="0" lvl="0" indent="0" algn="just"/>
            <a:r>
              <a:rPr lang="ru-RU" sz="2000" dirty="0">
                <a:latin typeface="Times New Roman" pitchFamily="18"/>
              </a:rPr>
              <a:t>Показать картинки и задать вопрос: «Давай узнаем, какое сердечко у этого слова. От какого слова произошло слово РЯБИНА?». От слова «рябь» и т. д.</a:t>
            </a:r>
          </a:p>
          <a:p>
            <a:pPr marL="0" lvl="0" indent="0" algn="just"/>
            <a:r>
              <a:rPr lang="ru-RU" sz="2000" dirty="0">
                <a:latin typeface="Times New Roman" pitchFamily="18"/>
              </a:rPr>
              <a:t>Это слово записывают внутрь контура сердца. Точно также записывают этимологические корни еще для 5-6 слов (ос(ось)-от этого слова произошла осина), </a:t>
            </a:r>
            <a:r>
              <a:rPr lang="ru-RU" sz="2000" dirty="0" err="1">
                <a:latin typeface="Times New Roman" pitchFamily="18"/>
              </a:rPr>
              <a:t>син</a:t>
            </a:r>
            <a:r>
              <a:rPr lang="ru-RU" sz="2000" dirty="0">
                <a:latin typeface="Times New Roman" pitchFamily="18"/>
              </a:rPr>
              <a:t> -для синицы, череп — для черепахи).</a:t>
            </a:r>
          </a:p>
          <a:p>
            <a:pPr marL="0" lvl="0" indent="0" algn="just"/>
            <a:r>
              <a:rPr lang="ru-RU" sz="2000" dirty="0">
                <a:latin typeface="Times New Roman" pitchFamily="18"/>
              </a:rPr>
              <a:t>Составить пару словарное слово-проверочное слово.</a:t>
            </a:r>
          </a:p>
          <a:p>
            <a:pPr marL="0" lvl="0" indent="0" algn="just"/>
            <a:r>
              <a:rPr lang="ru-RU" sz="2000" dirty="0">
                <a:latin typeface="Times New Roman" pitchFamily="18"/>
              </a:rPr>
              <a:t>Привести пример с этим словом и записать его.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name="page26">
    <p:spTree>
      <p:nvGrpSpPr>
        <p:cNvPr id="1" name=""/>
        <p:cNvGrpSpPr/>
        <p:nvPr/>
      </p:nvGrpSpPr>
      <p:grpSpPr>
        <a:xfrm>
          <a:off x="0" y="0"/>
          <a:ext cx="0" cy="0"/>
          <a:chOff x="0" y="0"/>
          <a:chExt cx="0" cy="0"/>
        </a:xfrm>
      </p:grpSpPr>
      <p:sp>
        <p:nvSpPr>
          <p:cNvPr id="2" name="Подзаголовок 1"/>
          <p:cNvSpPr txBox="1">
            <a:spLocks noGrp="1"/>
          </p:cNvSpPr>
          <p:nvPr>
            <p:ph type="subTitle" idx="4294967295"/>
          </p:nvPr>
        </p:nvSpPr>
        <p:spPr>
          <a:xfrm>
            <a:off x="503999" y="7039080"/>
            <a:ext cx="9071640" cy="456119"/>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a:buNone/>
            </a:pPr>
            <a:r>
              <a:rPr lang="ru-RU"/>
              <a:t>(видео 7)</a:t>
            </a:r>
          </a:p>
        </p:txBody>
      </p:sp>
      <p:pic>
        <p:nvPicPr>
          <p:cNvPr id="3" name=""/>
          <p:cNvPicPr>
            <a:picLocks noChangeAspect="1"/>
          </p:cNvPicPr>
          <p:nvPr/>
        </p:nvPicPr>
        <p:blipFill>
          <a:blip r:embed="rId3">
            <a:lum/>
            <a:alphaModFix/>
          </a:blip>
          <a:srcRect/>
          <a:stretch>
            <a:fillRect/>
          </a:stretch>
        </p:blipFill>
        <p:spPr>
          <a:xfrm rot="5400000">
            <a:off x="1764000" y="-396000"/>
            <a:ext cx="6696000" cy="82080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name="page27">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360000" y="177840"/>
            <a:ext cx="9071640" cy="68616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a:solidFill>
                  <a:srgbClr val="FF0000"/>
                </a:solidFill>
                <a:latin typeface="Times New Roman" pitchFamily="18"/>
              </a:rPr>
              <a:t>Игра «Волшебный молоточек»</a:t>
            </a:r>
          </a:p>
        </p:txBody>
      </p:sp>
      <p:sp>
        <p:nvSpPr>
          <p:cNvPr id="3" name="Текст 2"/>
          <p:cNvSpPr txBox="1">
            <a:spLocks noGrp="1"/>
          </p:cNvSpPr>
          <p:nvPr>
            <p:ph type="body" idx="4294967295"/>
          </p:nvPr>
        </p:nvSpPr>
        <p:spPr>
          <a:xfrm>
            <a:off x="503999" y="1007999"/>
            <a:ext cx="9071640" cy="6671160"/>
          </a:xfrm>
        </p:spPr>
        <p:txBody>
          <a:bodyPr/>
          <a:lstStyle>
            <a:defPPr marL="432000" marR="0" lvl="0" indent="-324000">
              <a:spcBef>
                <a:spcPts val="0"/>
              </a:spcBef>
              <a:spcAft>
                <a:spcPts val="1414"/>
              </a:spcAft>
              <a:buSzPct val="45000"/>
              <a:buFont typeface="StarSymbol"/>
              <a:buNone/>
              <a:defRPr lang="ru-RU" sz="3200" b="0" i="0" u="none" strike="noStrike" kern="1200">
                <a:ln>
                  <a:noFill/>
                </a:ln>
                <a:latin typeface="Arial" pitchFamily="18"/>
                <a:ea typeface="Microsoft YaHei" pitchFamily="2"/>
                <a:cs typeface="Arial" pitchFamily="2"/>
              </a:defRPr>
            </a:defPPr>
            <a:lvl1pPr marL="432000" marR="0" lvl="0" indent="-324000">
              <a:spcBef>
                <a:spcPts val="0"/>
              </a:spcBef>
              <a:spcAft>
                <a:spcPts val="1414"/>
              </a:spcAft>
              <a:buSzPct val="45000"/>
              <a:buFont typeface="StarSymbol"/>
              <a:buChar char="●"/>
              <a:defRPr lang="ru-RU" sz="3200" b="0" i="0" u="none" strike="noStrike" kern="1200">
                <a:ln>
                  <a:noFill/>
                </a:ln>
                <a:latin typeface="Arial" pitchFamily="18"/>
                <a:ea typeface="Microsoft YaHei" pitchFamily="2"/>
                <a:cs typeface="Arial" pitchFamily="2"/>
              </a:defRPr>
            </a:lvl1pPr>
            <a:lvl2pPr marL="864000" marR="0" lvl="1" indent="-324000">
              <a:spcBef>
                <a:spcPts val="0"/>
              </a:spcBef>
              <a:spcAft>
                <a:spcPts val="1134"/>
              </a:spcAft>
              <a:buSzPct val="75000"/>
              <a:buFont typeface="StarSymbol"/>
              <a:buChar char="–"/>
              <a:defRPr lang="ru-RU" sz="2800" b="0" i="0" u="none" strike="noStrike" kern="1200">
                <a:ln>
                  <a:noFill/>
                </a:ln>
                <a:latin typeface="Arial" pitchFamily="18"/>
                <a:ea typeface="Microsoft YaHei" pitchFamily="2"/>
                <a:cs typeface="Arial" pitchFamily="2"/>
              </a:defRPr>
            </a:lvl2pPr>
            <a:lvl3pPr marL="1295999" marR="0" lvl="2" indent="-288000">
              <a:spcBef>
                <a:spcPts val="0"/>
              </a:spcBef>
              <a:spcAft>
                <a:spcPts val="850"/>
              </a:spcAft>
              <a:buSzPct val="45000"/>
              <a:buFont typeface="StarSymbol"/>
              <a:buChar char="●"/>
              <a:defRPr lang="ru-RU" sz="2400" b="0" i="0" u="none" strike="noStrike" kern="1200">
                <a:ln>
                  <a:noFill/>
                </a:ln>
                <a:latin typeface="Arial" pitchFamily="18"/>
                <a:ea typeface="Microsoft YaHei" pitchFamily="2"/>
                <a:cs typeface="Arial" pitchFamily="2"/>
              </a:defRPr>
            </a:lvl3pPr>
            <a:lvl4pPr marL="1728000" marR="0" lvl="3" indent="-216000">
              <a:spcBef>
                <a:spcPts val="0"/>
              </a:spcBef>
              <a:spcAft>
                <a:spcPts val="567"/>
              </a:spcAft>
              <a:buSzPct val="75000"/>
              <a:buFont typeface="StarSymbol"/>
              <a:buChar char="–"/>
              <a:defRPr lang="ru-RU" sz="2000" b="0" i="0" u="none" strike="noStrike" kern="1200">
                <a:ln>
                  <a:noFill/>
                </a:ln>
                <a:latin typeface="Arial" pitchFamily="18"/>
                <a:ea typeface="Microsoft YaHei" pitchFamily="2"/>
                <a:cs typeface="Arial" pitchFamily="2"/>
              </a:defRPr>
            </a:lvl4pPr>
            <a:lvl5pPr marL="2160000" marR="0" lvl="4"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5pPr>
            <a:lvl6pPr marL="2592000" marR="0" lvl="5"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6pPr>
            <a:lvl7pPr marL="3024000" marR="0" lvl="6"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7pPr>
            <a:lvl8pPr marL="3456000" marR="0" lvl="7"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8pPr>
            <a:lvl9pPr marL="3887999" marR="0" lvl="8" indent="-216000">
              <a:spcBef>
                <a:spcPts val="0"/>
              </a:spcBef>
              <a:spcAft>
                <a:spcPts val="283"/>
              </a:spcAft>
              <a:buSzPct val="45000"/>
              <a:buFont typeface="StarSymbol"/>
              <a:buChar char="●"/>
              <a:defRPr lang="ru-RU" sz="2000" b="0" i="0" u="none" strike="noStrike" kern="1200">
                <a:ln>
                  <a:noFill/>
                </a:ln>
                <a:latin typeface="Arial" pitchFamily="18"/>
                <a:ea typeface="Microsoft YaHei" pitchFamily="2"/>
                <a:cs typeface="Arial" pitchFamily="2"/>
              </a:defRPr>
            </a:lvl9pPr>
          </a:lstStyle>
          <a:p>
            <a:pPr lvl="0" algn="just">
              <a:buNone/>
            </a:pPr>
            <a:r>
              <a:rPr lang="ru-RU" sz="2400" dirty="0">
                <a:latin typeface="Times New Roman" pitchFamily="18"/>
              </a:rPr>
              <a:t>Ох, уж это ударение! Никак не получается правильно определить его место в слове. Нам кажется, что это просто, но на деле оказывается далеко не так. Детям очень трудно научиться правильно ставить ударение. Поэтому сначала рассказываем о том, что Ударение - «волшебный Молоточек».</a:t>
            </a:r>
          </a:p>
          <a:p>
            <a:pPr lvl="0" algn="just">
              <a:buNone/>
            </a:pPr>
            <a:r>
              <a:rPr lang="ru-RU" sz="2400" dirty="0">
                <a:latin typeface="Times New Roman" pitchFamily="18"/>
              </a:rPr>
              <a:t>А потом можно предложить ребенку самому определить, по какому слогу стучит молоточек-Ударение. Для этого нужно "позвать" слово, протягивая ударный слог. А потом разделить слово на слоги и записать слоговую схему. Если ребенок затрудняется, то стоит ему помочь.</a:t>
            </a:r>
          </a:p>
          <a:p>
            <a:pPr lvl="0" algn="just">
              <a:buNone/>
            </a:pPr>
            <a:r>
              <a:rPr lang="ru-RU" sz="2400" dirty="0">
                <a:latin typeface="Times New Roman" pitchFamily="18"/>
              </a:rPr>
              <a:t>Главное, чтобы ребенок понял: чтобы определить ударный слог, не надо слово произносить по слогам. Надо "позвать" его,  произнося  нараспев. А уже потом делить слово на слоги и определять Ударный гласный звук, т.к. только гласный можно протянуть, пропеть.</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name="page28">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a:solidFill>
                  <a:srgbClr val="FF0000"/>
                </a:solidFill>
                <a:latin typeface="Times New Roman" pitchFamily="18"/>
              </a:rPr>
              <a:t>Игра «Волшебный молоточек»</a:t>
            </a:r>
            <a:br>
              <a:rPr lang="ru-RU" b="1">
                <a:solidFill>
                  <a:srgbClr val="FF0000"/>
                </a:solidFill>
                <a:latin typeface="Times New Roman" pitchFamily="18"/>
              </a:rPr>
            </a:br>
            <a:r>
              <a:rPr lang="ru-RU" b="1">
                <a:solidFill>
                  <a:srgbClr val="FF0000"/>
                </a:solidFill>
                <a:latin typeface="Times New Roman" pitchFamily="18"/>
              </a:rPr>
              <a:t>(видео 8)</a:t>
            </a:r>
          </a:p>
        </p:txBody>
      </p:sp>
      <p:pic>
        <p:nvPicPr>
          <p:cNvPr id="3" name=""/>
          <p:cNvPicPr>
            <a:picLocks noChangeAspect="1"/>
          </p:cNvPicPr>
          <p:nvPr/>
        </p:nvPicPr>
        <p:blipFill>
          <a:blip r:embed="rId3">
            <a:lum/>
            <a:alphaModFix/>
          </a:blip>
          <a:srcRect/>
          <a:stretch>
            <a:fillRect/>
          </a:stretch>
        </p:blipFill>
        <p:spPr>
          <a:xfrm rot="5416800">
            <a:off x="2078941" y="2386795"/>
            <a:ext cx="5706360" cy="40399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name="page29">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b="1">
                <a:solidFill>
                  <a:srgbClr val="FF0000"/>
                </a:solidFill>
                <a:latin typeface="Times New Roman" pitchFamily="18"/>
              </a:rPr>
              <a:t>Игра «Непроизносимые согласные»</a:t>
            </a:r>
          </a:p>
        </p:txBody>
      </p:sp>
      <p:sp>
        <p:nvSpPr>
          <p:cNvPr id="3" name="Подзаголовок 2"/>
          <p:cNvSpPr txBox="1">
            <a:spLocks noGrp="1"/>
          </p:cNvSpPr>
          <p:nvPr>
            <p:ph type="subTitle" idx="4294967295"/>
          </p:nvPr>
        </p:nvSpPr>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r>
              <a:rPr lang="ru-RU">
                <a:latin typeface="Times New Roman" pitchFamily="18"/>
              </a:rPr>
              <a:t>Задача - автоматизация правописания непроизносимых согласных;</a:t>
            </a:r>
          </a:p>
          <a:p>
            <a:pPr marL="0" lvl="0" indent="0" algn="just"/>
            <a:r>
              <a:rPr lang="ru-RU">
                <a:latin typeface="Times New Roman" pitchFamily="18"/>
              </a:rPr>
              <a:t>Анализируем слова, подбираем проверочное слово, записываем в тетрадь;</a:t>
            </a:r>
          </a:p>
          <a:p>
            <a:pPr marL="0" lvl="0" indent="0" algn="just"/>
            <a:r>
              <a:rPr lang="ru-RU">
                <a:latin typeface="Times New Roman" pitchFamily="18"/>
              </a:rPr>
              <a:t>Игра на подгрупповом занятии: взрослый читает орфографически (как пишутся) слова, дети, кто быстрее назовет проверочное слово забирает карточку себе и кладет ее на пол, цель — кто быстрее выложит дорожку до конфетки!</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page3">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568800"/>
            <a:ext cx="9216000" cy="642276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3600">
                <a:solidFill>
                  <a:srgbClr val="FF0000"/>
                </a:solidFill>
              </a:rPr>
              <a:t>-</a:t>
            </a:r>
            <a:r>
              <a:rPr lang="ru-RU" sz="3600" b="1">
                <a:solidFill>
                  <a:srgbClr val="FF0000"/>
                </a:solidFill>
                <a:latin typeface="Times New Roman" pitchFamily="18"/>
              </a:rPr>
              <a:t>Это зрительное восприятие, внимание, память,</a:t>
            </a:r>
            <a:r>
              <a:rPr lang="ru-RU" sz="2800"/>
              <a:t> </a:t>
            </a:r>
            <a:r>
              <a:rPr lang="ru-RU" sz="2800">
                <a:latin typeface="Times New Roman" pitchFamily="18"/>
              </a:rPr>
              <a:t>которые нужны для усвоения начертаний букв: печатных и рукописных. Читая, человек охватывает взглядом целиком слово. Недостаточность зрительного восприятия и внимания ограничивает ребенка в этом.</a:t>
            </a:r>
            <a:br>
              <a:rPr lang="ru-RU" sz="2800">
                <a:latin typeface="Times New Roman" pitchFamily="18"/>
              </a:rPr>
            </a:br>
            <a:r>
              <a:rPr lang="ru-RU" sz="2800">
                <a:latin typeface="Times New Roman" pitchFamily="18"/>
              </a:rPr>
              <a:t/>
            </a:r>
            <a:br>
              <a:rPr lang="ru-RU" sz="2800">
                <a:latin typeface="Times New Roman" pitchFamily="18"/>
              </a:rPr>
            </a:br>
            <a:r>
              <a:rPr lang="ru-RU" sz="3600">
                <a:solidFill>
                  <a:srgbClr val="FF0000"/>
                </a:solidFill>
                <a:latin typeface="Times New Roman" pitchFamily="18"/>
              </a:rPr>
              <a:t>-</a:t>
            </a:r>
            <a:r>
              <a:rPr lang="ru-RU" sz="3600" b="1">
                <a:solidFill>
                  <a:srgbClr val="FF0000"/>
                </a:solidFill>
                <a:latin typeface="Times New Roman" pitchFamily="18"/>
              </a:rPr>
              <a:t>Пространственное восприятие, внимание, память</a:t>
            </a:r>
            <a:r>
              <a:rPr lang="ru-RU" sz="3200" b="1">
                <a:latin typeface="Times New Roman" pitchFamily="18"/>
              </a:rPr>
              <a:t> —</a:t>
            </a:r>
            <a:r>
              <a:rPr lang="ru-RU" sz="2800">
                <a:latin typeface="Times New Roman" pitchFamily="18"/>
              </a:rPr>
              <a:t> необходимы для прочного усвоения букв, так как  многие  буквы  русского алфавита отличаются между собой расположением в пространстве одних и тех элементов. При недостаточности пространственных функций ребенок  плохо ориентируется  на листе  с  текстом (теряет строку; не определяет, какая буква следующая; в каком направлении вести взгляд).  </a:t>
            </a:r>
            <a:br>
              <a:rPr lang="ru-RU" sz="2800">
                <a:latin typeface="Times New Roman" pitchFamily="18"/>
              </a:rPr>
            </a:br>
            <a:endParaRPr lang="ru-RU" sz="2800">
              <a:latin typeface="Times New Roman" pitchFamily="18"/>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name="page30">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648000" y="1655999"/>
            <a:ext cx="9071640" cy="316800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6000" b="1">
                <a:solidFill>
                  <a:srgbClr val="FF0000"/>
                </a:solidFill>
              </a:rPr>
              <a:t>Благодарю за внимание!</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page4">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683492"/>
            <a:ext cx="9144825" cy="6048673"/>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2800" b="1" dirty="0">
                <a:solidFill>
                  <a:srgbClr val="FF0000"/>
                </a:solidFill>
                <a:latin typeface="Times New Roman" pitchFamily="18"/>
              </a:rPr>
              <a:t/>
            </a:r>
            <a:br>
              <a:rPr lang="ru-RU" sz="2800" b="1" dirty="0">
                <a:solidFill>
                  <a:srgbClr val="FF0000"/>
                </a:solidFill>
                <a:latin typeface="Times New Roman" pitchFamily="18"/>
              </a:rPr>
            </a:br>
            <a:r>
              <a:rPr lang="ru-RU" sz="2800" b="1" dirty="0" smtClean="0">
                <a:solidFill>
                  <a:srgbClr val="FF0000"/>
                </a:solidFill>
                <a:latin typeface="Times New Roman" pitchFamily="18"/>
              </a:rPr>
              <a:t>-</a:t>
            </a:r>
            <a:r>
              <a:rPr lang="ru-RU" sz="3200" b="1" dirty="0">
                <a:solidFill>
                  <a:srgbClr val="FF0000"/>
                </a:solidFill>
                <a:latin typeface="Times New Roman" pitchFamily="18"/>
              </a:rPr>
              <a:t>Слуховое восприятие, внимание, память.</a:t>
            </a:r>
            <a:r>
              <a:rPr lang="ru-RU" sz="2800" dirty="0">
                <a:latin typeface="Times New Roman" pitchFamily="18"/>
              </a:rPr>
              <a:t> Они необходимы для выделения из звучащей речи отдельных фрагментов: предложений, слов, звуков. Без этого ребенок не сможет грамотно писать</a:t>
            </a:r>
            <a:r>
              <a:rPr lang="ru-RU" sz="2800" dirty="0" smtClean="0">
                <a:latin typeface="Times New Roman" pitchFamily="18"/>
              </a:rPr>
              <a:t>.</a:t>
            </a:r>
            <a:r>
              <a:rPr lang="ru-RU" sz="2800" dirty="0">
                <a:latin typeface="Times New Roman" pitchFamily="18"/>
              </a:rPr>
              <a:t/>
            </a:r>
            <a:br>
              <a:rPr lang="ru-RU" sz="2800" dirty="0">
                <a:latin typeface="Times New Roman" pitchFamily="18"/>
              </a:rPr>
            </a:br>
            <a:r>
              <a:rPr lang="ru-RU" sz="3600" dirty="0">
                <a:solidFill>
                  <a:srgbClr val="FF0000"/>
                </a:solidFill>
                <a:latin typeface="Times New Roman" pitchFamily="18"/>
              </a:rPr>
              <a:t>-</a:t>
            </a:r>
            <a:r>
              <a:rPr lang="ru-RU" sz="3200" b="1" dirty="0">
                <a:solidFill>
                  <a:srgbClr val="FF0000"/>
                </a:solidFill>
                <a:latin typeface="Times New Roman" pitchFamily="18"/>
              </a:rPr>
              <a:t>Кинестетическое (мышечное, двигательное) восприятие, внимание, память.</a:t>
            </a:r>
            <a:r>
              <a:rPr lang="ru-RU" sz="2800" dirty="0">
                <a:latin typeface="Times New Roman" pitchFamily="18"/>
              </a:rPr>
              <a:t> При их недостаточности ребенок с трудом осваивает рукописные буквы (его рука не готова к письму). Эти функции также играют большую роль в освоении грамотного письма. С их помощью вырабатываются «моторные, двигательные образы» слов, что помогает ребенку писать без ошибок</a:t>
            </a:r>
            <a:r>
              <a:rPr lang="ru-RU" sz="2800" dirty="0" smtClean="0">
                <a:latin typeface="Times New Roman" pitchFamily="18"/>
              </a:rPr>
              <a:t>.</a:t>
            </a:r>
            <a:r>
              <a:rPr lang="ru-RU" sz="2800" dirty="0">
                <a:latin typeface="Times New Roman" pitchFamily="18"/>
              </a:rPr>
              <a:t/>
            </a:r>
            <a:br>
              <a:rPr lang="ru-RU" sz="2800" dirty="0">
                <a:latin typeface="Times New Roman" pitchFamily="18"/>
              </a:rPr>
            </a:br>
            <a:r>
              <a:rPr lang="ru-RU" sz="2800" dirty="0">
                <a:solidFill>
                  <a:srgbClr val="FF0000"/>
                </a:solidFill>
                <a:latin typeface="Times New Roman" pitchFamily="18"/>
              </a:rPr>
              <a:t>-</a:t>
            </a:r>
            <a:r>
              <a:rPr lang="ru-RU" sz="3200" b="1" dirty="0">
                <a:solidFill>
                  <a:srgbClr val="FF0000"/>
                </a:solidFill>
                <a:latin typeface="Times New Roman" pitchFamily="18"/>
              </a:rPr>
              <a:t>Умственные действия.</a:t>
            </a:r>
            <a:r>
              <a:rPr lang="ru-RU" sz="2800" dirty="0">
                <a:latin typeface="Times New Roman" pitchFamily="18"/>
              </a:rPr>
              <a:t> Из-за недоразвития психических функций у детей запаздывает формирование умственных навыков: сравнения, анализа, сопоставления, обобщения, проведения аналогии. Что также вызывает трудности в освоении чтения и письма.</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page5">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301319"/>
            <a:ext cx="9071640" cy="52619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2800" b="1" u="sng">
                <a:solidFill>
                  <a:srgbClr val="FF0000"/>
                </a:solidFill>
                <a:latin typeface="Times New Roman" pitchFamily="18"/>
              </a:rPr>
              <a:t>На основе этого можно выделить несколько основных, наиболее часто встречающихся проблем:</a:t>
            </a:r>
          </a:p>
        </p:txBody>
      </p:sp>
      <p:pic>
        <p:nvPicPr>
          <p:cNvPr id="3" name=""/>
          <p:cNvPicPr>
            <a:picLocks noChangeAspect="1"/>
          </p:cNvPicPr>
          <p:nvPr/>
        </p:nvPicPr>
        <p:blipFill>
          <a:blip r:embed="rId3">
            <a:lum/>
            <a:alphaModFix/>
          </a:blip>
          <a:srcRect/>
          <a:stretch>
            <a:fillRect/>
          </a:stretch>
        </p:blipFill>
        <p:spPr>
          <a:xfrm>
            <a:off x="5328000" y="4176000"/>
            <a:ext cx="4392000" cy="3188520"/>
          </a:xfrm>
          <a:prstGeom prst="rect">
            <a:avLst/>
          </a:prstGeom>
          <a:noFill/>
          <a:ln>
            <a:noFill/>
          </a:ln>
        </p:spPr>
      </p:pic>
      <p:sp>
        <p:nvSpPr>
          <p:cNvPr id="4" name="Подзаголовок 3"/>
          <p:cNvSpPr txBox="1">
            <a:spLocks noGrp="1"/>
          </p:cNvSpPr>
          <p:nvPr>
            <p:ph type="subTitle" idx="4294967295"/>
          </p:nvPr>
        </p:nvSpPr>
        <p:spPr>
          <a:xfrm>
            <a:off x="503999" y="1563480"/>
            <a:ext cx="9071640" cy="563652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endParaRPr lang="ru-RU" sz="2600" dirty="0" smtClean="0">
              <a:latin typeface="Times New Roman" pitchFamily="18"/>
            </a:endParaRPr>
          </a:p>
          <a:p>
            <a:pPr marL="0" lvl="0" indent="0" algn="just"/>
            <a:endParaRPr lang="ru-RU" sz="2600" dirty="0">
              <a:latin typeface="Times New Roman" pitchFamily="18"/>
            </a:endParaRPr>
          </a:p>
          <a:p>
            <a:pPr marL="0" lvl="0" indent="0" algn="just"/>
            <a:endParaRPr lang="ru-RU" sz="2600" dirty="0" smtClean="0">
              <a:latin typeface="Times New Roman" pitchFamily="18"/>
            </a:endParaRPr>
          </a:p>
          <a:p>
            <a:pPr marL="0" lvl="0" indent="0" algn="just"/>
            <a:endParaRPr lang="ru-RU" sz="2600" dirty="0">
              <a:latin typeface="Times New Roman" pitchFamily="18"/>
            </a:endParaRPr>
          </a:p>
          <a:p>
            <a:pPr marL="0" lvl="0" indent="0" algn="just"/>
            <a:r>
              <a:rPr lang="ru-RU" sz="2600" dirty="0" err="1" smtClean="0">
                <a:latin typeface="Times New Roman" pitchFamily="18"/>
              </a:rPr>
              <a:t>Несформированность</a:t>
            </a:r>
            <a:r>
              <a:rPr lang="ru-RU" sz="2600" dirty="0" smtClean="0">
                <a:latin typeface="Times New Roman" pitchFamily="18"/>
              </a:rPr>
              <a:t> </a:t>
            </a:r>
            <a:r>
              <a:rPr lang="ru-RU" sz="2600" dirty="0">
                <a:latin typeface="Times New Roman" pitchFamily="18"/>
              </a:rPr>
              <a:t>образа буквы и образа слова, пропуск и смешение букв и слогов;</a:t>
            </a:r>
          </a:p>
          <a:p>
            <a:pPr marL="0" lvl="0" indent="0" algn="just"/>
            <a:r>
              <a:rPr lang="ru-RU" sz="2600" dirty="0">
                <a:latin typeface="Times New Roman" pitchFamily="18"/>
              </a:rPr>
              <a:t>Нечитаемый почерк;</a:t>
            </a:r>
          </a:p>
          <a:p>
            <a:pPr marL="0" lvl="0" indent="0" algn="just"/>
            <a:r>
              <a:rPr lang="ru-RU" sz="2600" dirty="0">
                <a:latin typeface="Times New Roman" pitchFamily="18"/>
              </a:rPr>
              <a:t>Незнание основных орфографических правил и обилие ошибок «на правило»;</a:t>
            </a:r>
          </a:p>
          <a:p>
            <a:pPr marL="0" lvl="0" indent="0" algn="just"/>
            <a:r>
              <a:rPr lang="ru-RU" sz="2600" dirty="0">
                <a:latin typeface="Times New Roman" pitchFamily="18"/>
              </a:rPr>
              <a:t>Несоответствие между знаниями правил и письмом, то есть неумение применить правило в процессе письма;</a:t>
            </a:r>
          </a:p>
          <a:p>
            <a:pPr marL="0" lvl="0" indent="0" algn="just"/>
            <a:r>
              <a:rPr lang="ru-RU" sz="2600" dirty="0">
                <a:latin typeface="Times New Roman" pitchFamily="18"/>
              </a:rPr>
              <a:t>Неумение составлять связные, логичные тексты;</a:t>
            </a:r>
          </a:p>
          <a:p>
            <a:pPr marL="0" lvl="0" indent="0" algn="just"/>
            <a:r>
              <a:rPr lang="ru-RU" sz="2600" dirty="0">
                <a:latin typeface="Times New Roman" pitchFamily="18"/>
              </a:rPr>
              <a:t>Нелюбовь или даже ненависть к чтению;</a:t>
            </a:r>
          </a:p>
          <a:p>
            <a:pPr marL="0" lvl="0" indent="0" algn="just"/>
            <a:r>
              <a:rPr lang="ru-RU" sz="2600" dirty="0">
                <a:latin typeface="Times New Roman" pitchFamily="18"/>
              </a:rPr>
              <a:t>Слитное написание нескольких слов, слов с предлогами;</a:t>
            </a:r>
          </a:p>
          <a:p>
            <a:pPr marL="0" lvl="0" indent="0" algn="just"/>
            <a:r>
              <a:rPr lang="ru-RU" sz="2600" dirty="0">
                <a:latin typeface="Times New Roman" pitchFamily="18"/>
              </a:rPr>
              <a:t>Отсутствие точек и заглавных букв.</a:t>
            </a:r>
          </a:p>
          <a:p>
            <a:pPr marL="0" lvl="0" indent="0" algn="just"/>
            <a:endParaRPr lang="ru-RU" sz="2600" dirty="0">
              <a:latin typeface="Times New Roman" pitchFamily="18"/>
            </a:endParaRPr>
          </a:p>
          <a:p>
            <a:pPr marL="0" lvl="0" indent="0" algn="just"/>
            <a:endParaRPr lang="ru-RU" sz="2600" dirty="0">
              <a:latin typeface="Times New Roman" pitchFamily="18"/>
            </a:endParaRPr>
          </a:p>
          <a:p>
            <a:pPr marL="0" lvl="0" indent="0" algn="just"/>
            <a:endParaRPr lang="ru-RU" sz="2600" dirty="0">
              <a:latin typeface="Times New Roman" pitchFamily="18"/>
            </a:endParaRPr>
          </a:p>
          <a:p>
            <a:pPr marL="0" lvl="0" indent="0" algn="just"/>
            <a:r>
              <a:rPr lang="ru-RU" sz="2600" dirty="0">
                <a:latin typeface="Times New Roman" pitchFamily="18"/>
              </a:rPr>
              <a:t>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page6">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301320"/>
            <a:ext cx="9071640" cy="185867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2800" b="1" dirty="0">
                <a:solidFill>
                  <a:srgbClr val="FF0000"/>
                </a:solidFill>
                <a:latin typeface="Times New Roman" pitchFamily="18"/>
              </a:rPr>
              <a:t>А еще очень важно учесть, что важным аспектом в овладении чтением и письмом является психологическая готовность ребенка и мотивация к этой деятельности. Как указывал Л.С. Выготский</a:t>
            </a:r>
            <a:r>
              <a:rPr lang="ru-RU" sz="2800" b="1" dirty="0" smtClean="0">
                <a:solidFill>
                  <a:srgbClr val="FF0000"/>
                </a:solidFill>
                <a:latin typeface="Times New Roman" pitchFamily="18"/>
              </a:rPr>
              <a:t>:</a:t>
            </a:r>
            <a:br>
              <a:rPr lang="ru-RU" sz="2800" b="1" dirty="0" smtClean="0">
                <a:solidFill>
                  <a:srgbClr val="FF0000"/>
                </a:solidFill>
                <a:latin typeface="Times New Roman" pitchFamily="18"/>
              </a:rPr>
            </a:br>
            <a:endParaRPr lang="ru-RU" sz="2800" b="1" dirty="0">
              <a:solidFill>
                <a:srgbClr val="FF0000"/>
              </a:solidFill>
              <a:latin typeface="Times New Roman" pitchFamily="18"/>
            </a:endParaRPr>
          </a:p>
        </p:txBody>
      </p:sp>
      <p:sp>
        <p:nvSpPr>
          <p:cNvPr id="3" name="Подзаголовок 2"/>
          <p:cNvSpPr txBox="1">
            <a:spLocks noGrp="1"/>
          </p:cNvSpPr>
          <p:nvPr>
            <p:ph type="subTitle" idx="4294967295"/>
          </p:nvPr>
        </p:nvSpPr>
        <p:spPr>
          <a:xfrm>
            <a:off x="503999" y="2042280"/>
            <a:ext cx="9216000" cy="522972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l">
              <a:buNone/>
            </a:pPr>
            <a:r>
              <a:rPr lang="ru-RU" sz="2800">
                <a:latin typeface="Times New Roman" pitchFamily="18"/>
              </a:rPr>
              <a:t>«школьник, приступающий к письму, не только не ощущает потребности в этой речевой функции, но он еще в высшей степени смутно представляет себе, для чего эта функция нужна ему, ведь со сверстниками и родителями он может объясниться с помощью устной речи.  Формирование стойкой мотивации к получению знаний, убеждение ребенка в том, что трудности, стоящие на его пути овладения грамотностью, вполне преодолимы, являются первостепенной задачей как школьного, так и коррекционно-развивающего обучения».</a:t>
            </a:r>
          </a:p>
          <a:p>
            <a:pPr marL="0" lvl="0" indent="0" algn="l">
              <a:buNone/>
            </a:pPr>
            <a:endParaRPr lang="ru-RU" sz="2800">
              <a:latin typeface="Times New Roman" pitchFamily="18"/>
            </a:endParaRPr>
          </a:p>
          <a:p>
            <a:pPr marL="0" lvl="0" indent="0" algn="l">
              <a:buNone/>
            </a:pPr>
            <a:endParaRPr lang="ru-RU" sz="2800">
              <a:latin typeface="Times New Roman" pitchFamily="18"/>
            </a:endParaRPr>
          </a:p>
        </p:txBody>
      </p:sp>
      <p:pic>
        <p:nvPicPr>
          <p:cNvPr id="4" name=""/>
          <p:cNvPicPr>
            <a:picLocks noChangeAspect="1"/>
          </p:cNvPicPr>
          <p:nvPr/>
        </p:nvPicPr>
        <p:blipFill>
          <a:blip r:embed="rId3">
            <a:lum/>
            <a:alphaModFix/>
          </a:blip>
          <a:srcRect/>
          <a:stretch>
            <a:fillRect/>
          </a:stretch>
        </p:blipFill>
        <p:spPr>
          <a:xfrm>
            <a:off x="7662599" y="5040000"/>
            <a:ext cx="2057400" cy="22878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page7">
    <p:spTree>
      <p:nvGrpSpPr>
        <p:cNvPr id="1" name=""/>
        <p:cNvGrpSpPr/>
        <p:nvPr/>
      </p:nvGrpSpPr>
      <p:grpSpPr>
        <a:xfrm>
          <a:off x="0" y="0"/>
          <a:ext cx="0" cy="0"/>
          <a:chOff x="0" y="0"/>
          <a:chExt cx="0" cy="0"/>
        </a:xfrm>
      </p:grpSpPr>
      <p:pic>
        <p:nvPicPr>
          <p:cNvPr id="2" name=""/>
          <p:cNvPicPr>
            <a:picLocks noChangeAspect="1"/>
          </p:cNvPicPr>
          <p:nvPr/>
        </p:nvPicPr>
        <p:blipFill>
          <a:blip r:embed="rId3">
            <a:lum/>
            <a:alphaModFix/>
          </a:blip>
          <a:srcRect l="11991" t="9653" r="10344" b="10697"/>
          <a:stretch>
            <a:fillRect/>
          </a:stretch>
        </p:blipFill>
        <p:spPr>
          <a:xfrm>
            <a:off x="5040000" y="2951999"/>
            <a:ext cx="4437720" cy="4392000"/>
          </a:xfrm>
          <a:prstGeom prst="rect">
            <a:avLst/>
          </a:prstGeom>
          <a:noFill/>
          <a:ln>
            <a:noFill/>
          </a:ln>
        </p:spPr>
      </p:pic>
      <p:sp>
        <p:nvSpPr>
          <p:cNvPr id="3" name="Заголовок 2"/>
          <p:cNvSpPr txBox="1">
            <a:spLocks noGrp="1"/>
          </p:cNvSpPr>
          <p:nvPr>
            <p:ph type="title" idx="4294967295"/>
          </p:nvPr>
        </p:nvSpPr>
        <p:spPr>
          <a:xfrm>
            <a:off x="503999" y="47160"/>
            <a:ext cx="9071640" cy="401327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just">
              <a:buNone/>
            </a:pPr>
            <a:r>
              <a:rPr lang="ru-RU" sz="2800">
                <a:latin typeface="Times New Roman" pitchFamily="18"/>
              </a:rPr>
              <a:t>	</a:t>
            </a:r>
            <a:br>
              <a:rPr lang="ru-RU" sz="2800">
                <a:latin typeface="Times New Roman" pitchFamily="18"/>
              </a:rPr>
            </a:br>
            <a:r>
              <a:rPr lang="ru-RU" sz="2800">
                <a:latin typeface="Times New Roman" pitchFamily="18"/>
              </a:rPr>
              <a:t>	</a:t>
            </a:r>
            <a:r>
              <a:rPr lang="ru-RU" sz="2800" b="1">
                <a:latin typeface="Times New Roman" pitchFamily="18"/>
              </a:rPr>
              <a:t>Я считаю, что проблемы обучения в школе связаны с психологической неготовностью. Дети еще недостаточно прожили игровой этап в своем развитии.  Именно поэтому, в основе коррекции дисграфии должен лежать игровой подход. Ведь  именно в игровом развитии, формируются все механизмы, необходимые для успешной учебы, в частности, для грамотного письма.  </a:t>
            </a:r>
            <a:br>
              <a:rPr lang="ru-RU" sz="2800" b="1">
                <a:latin typeface="Times New Roman" pitchFamily="18"/>
              </a:rPr>
            </a:br>
            <a:endParaRPr lang="ru-RU" sz="2800" b="1">
              <a:latin typeface="Times New Roman" pitchFamily="18"/>
            </a:endParaRPr>
          </a:p>
        </p:txBody>
      </p:sp>
      <p:sp>
        <p:nvSpPr>
          <p:cNvPr id="4" name="Подзаголовок 3"/>
          <p:cNvSpPr txBox="1">
            <a:spLocks noGrp="1"/>
          </p:cNvSpPr>
          <p:nvPr>
            <p:ph type="subTitle" idx="4294967295"/>
          </p:nvPr>
        </p:nvSpPr>
        <p:spPr>
          <a:xfrm>
            <a:off x="503999" y="3653279"/>
            <a:ext cx="9071640" cy="253872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l">
              <a:buNone/>
            </a:pPr>
            <a:r>
              <a:rPr lang="ru-RU">
                <a:latin typeface="Times New Roman" pitchFamily="18"/>
              </a:rPr>
              <a:t>	Игровые методы благоприятно воздействуют на личность ребенка, способствуют преодолению агрессии, повышенной застенчивости, страхов, неуверенности в себе, а также помогают развитию коммуникативности.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page8">
    <p:spTree>
      <p:nvGrpSpPr>
        <p:cNvPr id="1" name=""/>
        <p:cNvGrpSpPr/>
        <p:nvPr/>
      </p:nvGrpSpPr>
      <p:grpSpPr>
        <a:xfrm>
          <a:off x="0" y="0"/>
          <a:ext cx="0" cy="0"/>
          <a:chOff x="0" y="0"/>
          <a:chExt cx="0" cy="0"/>
        </a:xfrm>
      </p:grpSpPr>
      <p:sp>
        <p:nvSpPr>
          <p:cNvPr id="2" name="Заголовок 1"/>
          <p:cNvSpPr txBox="1">
            <a:spLocks noGrp="1"/>
          </p:cNvSpPr>
          <p:nvPr>
            <p:ph type="title" idx="4294967295"/>
          </p:nvPr>
        </p:nvSpPr>
        <p:spPr>
          <a:xfrm>
            <a:off x="503999" y="445319"/>
            <a:ext cx="5256000" cy="6826679"/>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ru-RU" sz="3200">
                <a:latin typeface="Times New Roman" pitchFamily="18"/>
              </a:rPr>
              <a:t>	Игры, которые я хочу вам продемонстрировать, на практике доказали, что они способны оказать действенную помощь ребенку в овладении грамотным письмом, а также сформировать позитивное отношение к занятиям русским языком и в целом к школьному обучению. Игры разработаны нейропсихологом Т.Ю. Поневежской.</a:t>
            </a:r>
          </a:p>
        </p:txBody>
      </p:sp>
      <p:pic>
        <p:nvPicPr>
          <p:cNvPr id="3" name=""/>
          <p:cNvPicPr>
            <a:picLocks noChangeAspect="1"/>
          </p:cNvPicPr>
          <p:nvPr/>
        </p:nvPicPr>
        <p:blipFill>
          <a:blip r:embed="rId3">
            <a:lum/>
            <a:alphaModFix/>
          </a:blip>
          <a:srcRect/>
          <a:stretch>
            <a:fillRect/>
          </a:stretch>
        </p:blipFill>
        <p:spPr>
          <a:xfrm>
            <a:off x="5903999" y="1224000"/>
            <a:ext cx="3987360" cy="57600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name="page9">
    <p:spTree>
      <p:nvGrpSpPr>
        <p:cNvPr id="1" name=""/>
        <p:cNvGrpSpPr/>
        <p:nvPr/>
      </p:nvGrpSpPr>
      <p:grpSpPr>
        <a:xfrm>
          <a:off x="0" y="0"/>
          <a:ext cx="0" cy="0"/>
          <a:chOff x="0" y="0"/>
          <a:chExt cx="0" cy="0"/>
        </a:xfrm>
      </p:grpSpPr>
      <p:pic>
        <p:nvPicPr>
          <p:cNvPr id="2" name=""/>
          <p:cNvPicPr>
            <a:picLocks noChangeAspect="1"/>
          </p:cNvPicPr>
          <p:nvPr/>
        </p:nvPicPr>
        <p:blipFill>
          <a:blip r:embed="rId3">
            <a:lum/>
            <a:alphaModFix/>
          </a:blip>
          <a:srcRect/>
          <a:stretch>
            <a:fillRect/>
          </a:stretch>
        </p:blipFill>
        <p:spPr>
          <a:xfrm>
            <a:off x="7343999" y="432000"/>
            <a:ext cx="2376000" cy="2904840"/>
          </a:xfrm>
          <a:prstGeom prst="rect">
            <a:avLst/>
          </a:prstGeom>
          <a:noFill/>
          <a:ln>
            <a:noFill/>
          </a:ln>
        </p:spPr>
      </p:pic>
      <p:sp>
        <p:nvSpPr>
          <p:cNvPr id="3" name="Заголовок 2"/>
          <p:cNvSpPr txBox="1">
            <a:spLocks noGrp="1"/>
          </p:cNvSpPr>
          <p:nvPr>
            <p:ph type="title" idx="4294967295"/>
          </p:nvPr>
        </p:nvSpPr>
        <p:spPr>
          <a:xfrm>
            <a:off x="503999" y="301320"/>
            <a:ext cx="6983999" cy="2938680"/>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ru-RU" sz="2600" b="1">
                <a:latin typeface="Times New Roman" pitchFamily="18"/>
              </a:rPr>
              <a:t>	</a:t>
            </a:r>
            <a:r>
              <a:rPr lang="ru-RU" sz="2800" b="1">
                <a:latin typeface="Times New Roman" pitchFamily="18"/>
              </a:rPr>
              <a:t>В основе этих игр лежит структурно-функциональная модель работы мозга как субстрата психической деятельности А.Р. Лурия. Согласно данной модели, весь мозг может быть подразделен на три основных структурно-функциональных блока:</a:t>
            </a:r>
          </a:p>
        </p:txBody>
      </p:sp>
      <p:sp>
        <p:nvSpPr>
          <p:cNvPr id="4" name="Подзаголовок 3"/>
          <p:cNvSpPr txBox="1">
            <a:spLocks noGrp="1"/>
          </p:cNvSpPr>
          <p:nvPr>
            <p:ph type="subTitle" idx="4294967295"/>
          </p:nvPr>
        </p:nvSpPr>
        <p:spPr>
          <a:xfrm>
            <a:off x="504359" y="3311999"/>
            <a:ext cx="9071640" cy="3950280"/>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just">
              <a:buSzPct val="100000"/>
              <a:buAutoNum type="romanUcPeriod"/>
            </a:pPr>
            <a:r>
              <a:rPr lang="ru-RU" b="1">
                <a:solidFill>
                  <a:srgbClr val="FF0000"/>
                </a:solidFill>
                <a:latin typeface="Times New Roman" pitchFamily="18"/>
              </a:rPr>
              <a:t>- энергетический блок, </a:t>
            </a:r>
            <a:r>
              <a:rPr lang="ru-RU" b="1">
                <a:solidFill>
                  <a:srgbClr val="000000"/>
                </a:solidFill>
                <a:latin typeface="Times New Roman" pitchFamily="18"/>
              </a:rPr>
              <a:t>или блок регуляции уровня активности мозга;</a:t>
            </a:r>
          </a:p>
          <a:p>
            <a:pPr marL="0" lvl="0" indent="0" algn="just">
              <a:buSzPct val="100000"/>
              <a:buAutoNum type="romanUcPeriod"/>
            </a:pPr>
            <a:r>
              <a:rPr lang="ru-RU" b="1">
                <a:solidFill>
                  <a:srgbClr val="FF0000"/>
                </a:solidFill>
                <a:latin typeface="Times New Roman" pitchFamily="18"/>
              </a:rPr>
              <a:t>- блок приема, переработки и хранения экстероцептивной </a:t>
            </a:r>
            <a:r>
              <a:rPr lang="ru-RU" b="1">
                <a:solidFill>
                  <a:srgbClr val="000000"/>
                </a:solidFill>
                <a:latin typeface="Times New Roman" pitchFamily="18"/>
              </a:rPr>
              <a:t>(т. е. исходящей извне)</a:t>
            </a:r>
            <a:r>
              <a:rPr lang="ru-RU" b="1">
                <a:solidFill>
                  <a:srgbClr val="FF0000"/>
                </a:solidFill>
                <a:latin typeface="Times New Roman" pitchFamily="18"/>
              </a:rPr>
              <a:t> информации;</a:t>
            </a:r>
          </a:p>
          <a:p>
            <a:pPr marL="0" lvl="0" indent="0" algn="just">
              <a:buSzPct val="100000"/>
              <a:buAutoNum type="romanUcPeriod"/>
            </a:pPr>
            <a:r>
              <a:rPr lang="ru-RU" b="1">
                <a:solidFill>
                  <a:srgbClr val="FF0000"/>
                </a:solidFill>
                <a:latin typeface="Times New Roman" pitchFamily="18"/>
              </a:rPr>
              <a:t>- блок программирования, регуляции и контроля за протеканием психической деятельности.</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Обычный">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636</TotalTime>
  <Words>1513</Words>
  <Application>Microsoft Office PowerPoint</Application>
  <PresentationFormat>Экран (4:3)</PresentationFormat>
  <Paragraphs>92</Paragraphs>
  <Slides>30</Slides>
  <Notes>30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Обычный</vt:lpstr>
      <vt:lpstr>Мастер - класс: «Игровой подход в коррекции дисграфии».</vt:lpstr>
      <vt:lpstr> Все мы знаем, что число детей с трудностями овладения письмом и чтением увеличивается с каждым годом. Иногда нарушения письменной речи являются продолжением не до конца преодолённых патологий устной речи: алалии, ОНР, дизартрии. Но дислексии и дисграфии формируются и у детей с полноценной устной речью, и таких детей все больше. Почему? Потому что неравномерно развиты психические функции, на основе которых осваивается письменная речь.</vt:lpstr>
      <vt:lpstr>-Это зрительное восприятие, внимание, память, которые нужны для усвоения начертаний букв: печатных и рукописных. Читая, человек охватывает взглядом целиком слово. Недостаточность зрительного восприятия и внимания ограничивает ребенка в этом.  -Пространственное восприятие, внимание, память — необходимы для прочного усвоения букв, так как  многие  буквы  русского алфавита отличаются между собой расположением в пространстве одних и тех элементов. При недостаточности пространственных функций ребенок  плохо ориентируется  на листе  с  текстом (теряет строку; не определяет, какая буква следующая; в каком направлении вести взгляд).   </vt:lpstr>
      <vt:lpstr> -Слуховое восприятие, внимание, память. Они необходимы для выделения из звучащей речи отдельных фрагментов: предложений, слов, звуков. Без этого ребенок не сможет грамотно писать. -Кинестетическое (мышечное, двигательное) восприятие, внимание, память. При их недостаточности ребенок с трудом осваивает рукописные буквы (его рука не готова к письму). Эти функции также играют большую роль в освоении грамотного письма. С их помощью вырабатываются «моторные, двигательные образы» слов, что помогает ребенку писать без ошибок. -Умственные действия. Из-за недоразвития психических функций у детей запаздывает формирование умственных навыков: сравнения, анализа, сопоставления, обобщения, проведения аналогии. Что также вызывает трудности в освоении чтения и письма.</vt:lpstr>
      <vt:lpstr>На основе этого можно выделить несколько основных, наиболее часто встречающихся проблем:</vt:lpstr>
      <vt:lpstr>А еще очень важно учесть, что важным аспектом в овладении чтением и письмом является психологическая готовность ребенка и мотивация к этой деятельности. Как указывал Л.С. Выготский: </vt:lpstr>
      <vt:lpstr>   Я считаю, что проблемы обучения в школе связаны с психологической неготовностью. Дети еще недостаточно прожили игровой этап в своем развитии.  Именно поэтому, в основе коррекции дисграфии должен лежать игровой подход. Ведь  именно в игровом развитии, формируются все механизмы, необходимые для успешной учебы, в частности, для грамотного письма.   </vt:lpstr>
      <vt:lpstr> Игры, которые я хочу вам продемонстрировать, на практике доказали, что они способны оказать действенную помощь ребенку в овладении грамотным письмом, а также сформировать позитивное отношение к занятиям русским языком и в целом к школьному обучению. Игры разработаны нейропсихологом Т.Ю. Поневежской.</vt:lpstr>
      <vt:lpstr> В основе этих игр лежит структурно-функциональная модель работы мозга как субстрата психической деятельности А.Р. Лурия. Согласно данной модели, весь мозг может быть подразделен на три основных структурно-функциональных блока:</vt:lpstr>
      <vt:lpstr> Если недостаточно развит первый блок мозга, отвечающий за активизацию мозга, то ребенок быстро утомляется. Это, как ни печально, часто расценивается учителем как интеллектуальная несостоятельность. На самом деле такой ребенок может быть очень смышленым и сообразительным, просто его энергетического ресурса хватает ненадолго. На уроках такие дети зевают, быстро перестают воспринимать информацию, начинают вертеться и мешать другим. Поэтому используется игровой подход, где присутствует переключение внимания, двигательная активность, эмоциональный настрой.</vt:lpstr>
      <vt:lpstr>Второй блок-это ВПФ, эти игры дают возможность развивать (тренировать) разные когнитивные функции и способности: вербальную и зрительную память, зрительные образы, представления, словарь, общие знания. Некоторые игры способствуют развитию координации и ловкости движений.</vt:lpstr>
      <vt:lpstr>Игры включают:</vt:lpstr>
      <vt:lpstr>Игра «От мала до велика»</vt:lpstr>
      <vt:lpstr>I уровень.   Задача данного уровня- начать первый этап автоматизации правописания строчных и прописных букв с помощью речевой регуляции.</vt:lpstr>
      <vt:lpstr>I уровень.  Задание 1 «Рассуждалочка» (видео 1)</vt:lpstr>
      <vt:lpstr>2 Этап. Этот этап следует сразу после первого. Ведущий собирает все маленькие карточки с картинками, которые были проанализированы в первом этапе, тщательно их перемешивает. Большие карточки остаются лежать перед глазами ребенка, а в руки даются карточки с прописной и строчной буквами. Ведущий читает слово на маленькой карточке, а ребенок должен поднять соответствующую карточку с прописной или строчной буквой. Если ребенок поднял правильную карточку с буквой, то маленькая карточка с картинкой уходит ребенку, если нет, то остается у взрослого. Карточки-ошибки еще раз анализируются, как в первом этапе и записываются в тетрадь. С этими словами составляются предложения.</vt:lpstr>
      <vt:lpstr>II уровень. Задача данного уровня — окончательная автоматизация правописания прописных и строчных букв без участия речевой регуляции.</vt:lpstr>
      <vt:lpstr>2 Этап. На этом этапе участвуют с буквами, цифрами и ладошками. Около каждого ряда карточек со стрелками кладётся карточка с буквой, цифрой и ладошками (цифры указывают, сколько надо сделать хлопков). Ребенок перед прыжком на следующий ряд должен посмотреть на карточку с буквой и карточку с цифрой и ладошками, прыгнуть на соответствующую карточку со стрелкой и, приземлившись, хлопнуть нужное количество раз.</vt:lpstr>
      <vt:lpstr>Презентация PowerPoint</vt:lpstr>
      <vt:lpstr>Игра «Жи-ши, Ча-ща»</vt:lpstr>
      <vt:lpstr>-В слове лужи видим и пишем и, потому что жи пиши с и! -В слове кувшин видим и пишем и, потому что ши пиши с и! -В слове улыбка пишем ы, потому что слышим и пишем ы! -В слове крик пишем и, потому что слышим и пишем и! -В слове дача видим и пишем а, потому что ча пиши с а! -В слове площадь видим и пишем а, потому что ща пиши с а! -В слове яблоко, увял видим и пишем я! -В слове радуга пишем а, потому что слышим и пишем а!  Потом ребенок кладет эту маленькую карточку под соответствующую ей карточку, где изображены буквы. Задание выполняется до тех пор, пока все маленькие карточки с картинками не будут проанализированы.                  (видео 5)  2 Этап. Этот этап следует сразу после первого. Ведущий собирает все маленькие карточки с картинками, которые были проанализированы в первом этапе, тщательно их перемешивает.</vt:lpstr>
      <vt:lpstr>Карточки с буквами остаются лежать перед глазами ребенка, рядом с каждой кладется звоночек (всего 2 звоночка: один около а или и, другой около я или ы). Ведущий читает слово на маленькой карточке, а ребенок должен нажать на соответствующий звоночек. Если ребенок нажал на правильный звоночек, то маленькая карточка с картиной уходит к ребенку, если нет, то остается у взрослого. Карточки-ошибки еще раз анализируются, как в первом этапе и записываются в тетрадь. С этими словами  составляем предложения.  Комментарий к уровню. Длительность первого уровня индивидуальна и зависит от степени сформированности регулирующей функции речи, которая связана с деятельностью лобной доли. Практика показывает, что, если они сформированы слабо, ребенок задержится на этом уровне, т. к. слабость речевой регуляции будет снижать возможность быстрой автоматизации.     </vt:lpstr>
      <vt:lpstr>Если на втором этапе возникает минимальное количество ошибок, то можно переходить на второй уровень.  II.уровень. Задачей данного уровня является окончательная автоматизация правописания жи-ши, ча-ща без участия речевой регуляции и перевод этого навыка на внутренний план.  </vt:lpstr>
      <vt:lpstr>(видео 6)</vt:lpstr>
      <vt:lpstr>Игра «Сердечко слова»</vt:lpstr>
      <vt:lpstr>Презентация PowerPoint</vt:lpstr>
      <vt:lpstr>Игра «Волшебный молоточек»</vt:lpstr>
      <vt:lpstr>Игра «Волшебный молоточек» (видео 8)</vt:lpstr>
      <vt:lpstr>Игра «Непроизносимые согласные»</vt:lpstr>
      <vt:lpstr>Благодарю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Мастер - класс: «Игровой подход в коррекции дисграфии».</dc:title>
  <dc:creator>User</dc:creator>
  <cp:lastModifiedBy>User</cp:lastModifiedBy>
  <cp:revision>14</cp:revision>
  <dcterms:created xsi:type="dcterms:W3CDTF">2019-12-09T17:40:21Z</dcterms:created>
  <dcterms:modified xsi:type="dcterms:W3CDTF">2019-12-12T08:26:23Z</dcterms:modified>
</cp:coreProperties>
</file>