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8" r:id="rId5"/>
    <p:sldId id="292" r:id="rId6"/>
    <p:sldId id="294" r:id="rId7"/>
    <p:sldId id="295" r:id="rId8"/>
    <p:sldId id="296" r:id="rId9"/>
    <p:sldId id="270" r:id="rId10"/>
    <p:sldId id="274" r:id="rId11"/>
    <p:sldId id="273" r:id="rId12"/>
    <p:sldId id="263" r:id="rId13"/>
    <p:sldId id="29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0000"/>
    <a:srgbClr val="F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4" autoAdjust="0"/>
    <p:restoredTop sz="94660"/>
  </p:normalViewPr>
  <p:slideViewPr>
    <p:cSldViewPr>
      <p:cViewPr varScale="1">
        <p:scale>
          <a:sx n="48" d="100"/>
          <a:sy n="48" d="100"/>
        </p:scale>
        <p:origin x="1364" y="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260648"/>
            <a:ext cx="8640960" cy="62646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  <p:pic>
        <p:nvPicPr>
          <p:cNvPr id="1030" name="Picture 6" descr="C:\Users\132\Desktop\День открытых дверей ЧТЕНИЕ\1012191835.jpg"/>
          <p:cNvPicPr>
            <a:picLocks noChangeAspect="1" noChangeArrowheads="1"/>
          </p:cNvPicPr>
          <p:nvPr/>
        </p:nvPicPr>
        <p:blipFill>
          <a:blip r:embed="rId2" cstate="print"/>
          <a:srcRect l="5560" t="54200"/>
          <a:stretch>
            <a:fillRect/>
          </a:stretch>
        </p:blipFill>
        <p:spPr bwMode="auto">
          <a:xfrm>
            <a:off x="1651602" y="2335721"/>
            <a:ext cx="4892433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Горизонтальный свиток 13"/>
          <p:cNvSpPr/>
          <p:nvPr/>
        </p:nvSpPr>
        <p:spPr>
          <a:xfrm>
            <a:off x="2461979" y="4729411"/>
            <a:ext cx="4391943" cy="1008112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i="1" dirty="0">
                <a:latin typeface="Georgia" pitchFamily="18" charset="0"/>
              </a:rPr>
              <a:t>Учитель-логопед: Нургалеева Вера Сергеевна «МБОУС(К)ОШ №11 </a:t>
            </a:r>
            <a:r>
              <a:rPr lang="ru-RU" sz="1400" b="1" i="1" dirty="0" err="1">
                <a:latin typeface="Georgia" pitchFamily="18" charset="0"/>
              </a:rPr>
              <a:t>г.Челябинска</a:t>
            </a:r>
            <a:r>
              <a:rPr lang="ru-RU" sz="1400" b="1" i="1" dirty="0">
                <a:latin typeface="Georgia" pitchFamily="18" charset="0"/>
              </a:rPr>
              <a:t>»</a:t>
            </a:r>
            <a:endParaRPr lang="ru-RU" sz="1400" b="1" dirty="0">
              <a:latin typeface="Georgia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 rot="20977994">
            <a:off x="6994806" y="3626624"/>
            <a:ext cx="648072" cy="57606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А</a:t>
            </a:r>
          </a:p>
        </p:txBody>
      </p:sp>
      <p:sp>
        <p:nvSpPr>
          <p:cNvPr id="15" name="Овал 14"/>
          <p:cNvSpPr/>
          <p:nvPr/>
        </p:nvSpPr>
        <p:spPr>
          <a:xfrm rot="1114218">
            <a:off x="6647135" y="3274954"/>
            <a:ext cx="462064" cy="44550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Georgia" pitchFamily="18" charset="0"/>
              </a:rPr>
              <a:t>Л</a:t>
            </a:r>
          </a:p>
        </p:txBody>
      </p:sp>
      <p:sp>
        <p:nvSpPr>
          <p:cNvPr id="13" name="Овал 12"/>
          <p:cNvSpPr/>
          <p:nvPr/>
        </p:nvSpPr>
        <p:spPr>
          <a:xfrm rot="20249108">
            <a:off x="3217436" y="2306991"/>
            <a:ext cx="648072" cy="57606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Georgia" pitchFamily="18" charset="0"/>
              </a:rPr>
              <a:t>Р</a:t>
            </a:r>
          </a:p>
        </p:txBody>
      </p:sp>
      <p:sp>
        <p:nvSpPr>
          <p:cNvPr id="16" name="Овал 15"/>
          <p:cNvSpPr/>
          <p:nvPr/>
        </p:nvSpPr>
        <p:spPr>
          <a:xfrm rot="856340">
            <a:off x="1030250" y="5290131"/>
            <a:ext cx="562702" cy="54624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Georgia" pitchFamily="18" charset="0"/>
              </a:rPr>
              <a:t>Ш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47864" y="1628800"/>
            <a:ext cx="2972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Название темы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03648" y="332655"/>
            <a:ext cx="6912768" cy="175780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КОРРЕКЦИИ ЗВУКОПРОИЗНОШЕНИЯ С ИСПОЛЬЗОВАНИЕМ КВАЗИОМОНИМОВ  и ЯЗЫКОЛОМОК.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404664"/>
            <a:ext cx="8784976" cy="6264696"/>
          </a:xfrm>
          <a:prstGeom prst="roundRect">
            <a:avLst/>
          </a:prstGeom>
          <a:ln w="19050"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899592" y="2852936"/>
            <a:ext cx="7560840" cy="37457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6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20" name="Picture 9" descr="ff962c65118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476672"/>
            <a:ext cx="1512168" cy="188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" descr="C:\Users\132\Desktop\День открытых дверей ЧТЕНИЕ\1012191835.jpg"/>
          <p:cNvPicPr>
            <a:picLocks noChangeAspect="1" noChangeArrowheads="1"/>
          </p:cNvPicPr>
          <p:nvPr/>
        </p:nvPicPr>
        <p:blipFill>
          <a:blip r:embed="rId3" cstate="print"/>
          <a:srcRect l="25822" b="75850"/>
          <a:stretch>
            <a:fillRect/>
          </a:stretch>
        </p:blipFill>
        <p:spPr bwMode="auto">
          <a:xfrm>
            <a:off x="2555776" y="4797152"/>
            <a:ext cx="4344010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74D95E-0CAE-49C1-8BD6-1D65005D53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7521"/>
            <a:ext cx="9129861" cy="4934673"/>
          </a:xfrm>
          <a:prstGeom prst="rect">
            <a:avLst/>
          </a:prstGeom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2686214A-EC9C-4596-AE7F-B0707B26CC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61724" y="3736845"/>
            <a:ext cx="2978826" cy="281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78138" y="18116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166" y="764704"/>
            <a:ext cx="8915322" cy="6093296"/>
          </a:xfrm>
          <a:prstGeom prst="roundRect">
            <a:avLst/>
          </a:prstGeom>
          <a:ln w="19050"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вариант: Миска мишки, миска мышки... ...»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вариант (сложнее): "Мишкина миска,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мышкина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миска... ...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вариант (еще сложнее): "Сушку в миску мишке, сушку в миску мышке ... ..."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вариант: (сверх сложно) "В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мишкину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миску - сосиску, в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мышкину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миску </a:t>
            </a:r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- сушку...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…» " </a:t>
            </a:r>
          </a:p>
        </p:txBody>
      </p:sp>
      <p:pic>
        <p:nvPicPr>
          <p:cNvPr id="22" name="Picture 5" descr="C:\Users\132\Desktop\День открытых дверей ЧТЕНИЕ\1012191835.jpg"/>
          <p:cNvPicPr>
            <a:picLocks noChangeAspect="1" noChangeArrowheads="1"/>
          </p:cNvPicPr>
          <p:nvPr/>
        </p:nvPicPr>
        <p:blipFill>
          <a:blip r:embed="rId2" cstate="print"/>
          <a:srcRect r="73590" b="75850"/>
          <a:stretch>
            <a:fillRect/>
          </a:stretch>
        </p:blipFill>
        <p:spPr bwMode="auto">
          <a:xfrm>
            <a:off x="3718175" y="1070306"/>
            <a:ext cx="1656184" cy="2004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2" name="TextBox 51"/>
          <p:cNvSpPr txBox="1"/>
          <p:nvPr/>
        </p:nvSpPr>
        <p:spPr>
          <a:xfrm>
            <a:off x="6588224" y="2492896"/>
            <a:ext cx="2160240" cy="340519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72200" y="2636912"/>
            <a:ext cx="2228977" cy="34051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400" b="1" dirty="0">
              <a:solidFill>
                <a:srgbClr val="960000"/>
              </a:solidFill>
              <a:latin typeface="Georgia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83568" y="2492896"/>
            <a:ext cx="2232248" cy="340519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872079" y="3522116"/>
            <a:ext cx="2160240" cy="340519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ru-RU" sz="1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72079" y="3269641"/>
            <a:ext cx="2222691" cy="34051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400" b="1" dirty="0">
              <a:solidFill>
                <a:srgbClr val="960000"/>
              </a:solidFill>
              <a:latin typeface="Georgia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7544" y="2636912"/>
            <a:ext cx="2314195" cy="340519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400" b="1" dirty="0">
              <a:solidFill>
                <a:srgbClr val="960000"/>
              </a:solidFill>
              <a:latin typeface="Georgia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 rot="21074942">
            <a:off x="61754" y="1212622"/>
            <a:ext cx="266429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02591" y="2554206"/>
            <a:ext cx="6284456" cy="2887861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267744" y="1628800"/>
            <a:ext cx="6624736" cy="146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1600" dirty="0">
                <a:solidFill>
                  <a:srgbClr val="FF0000"/>
                </a:solidFill>
                <a:latin typeface="Georgia" pitchFamily="18" charset="0"/>
              </a:rPr>
              <a:t>    </a:t>
            </a:r>
          </a:p>
          <a:p>
            <a:r>
              <a:rPr lang="ru-RU" sz="1600" dirty="0">
                <a:solidFill>
                  <a:srgbClr val="FF0000"/>
                </a:solidFill>
                <a:latin typeface="Georgia" pitchFamily="18" charset="0"/>
              </a:rPr>
              <a:t>     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  <a:p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  <a:p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4" name="Picture 3" descr="D:\РАБОЧИЙ стол -2013\КЛЁВЫЕ картинки\professo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64" y="57052"/>
            <a:ext cx="1698650" cy="2304256"/>
          </a:xfrm>
          <a:prstGeom prst="rect">
            <a:avLst/>
          </a:prstGeom>
          <a:noFill/>
        </p:spPr>
      </p:pic>
      <p:sp>
        <p:nvSpPr>
          <p:cNvPr id="20" name="Овал 19"/>
          <p:cNvSpPr/>
          <p:nvPr/>
        </p:nvSpPr>
        <p:spPr>
          <a:xfrm rot="20882413">
            <a:off x="4692126" y="815940"/>
            <a:ext cx="549171" cy="52192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itchFamily="18" charset="0"/>
              </a:rPr>
              <a:t>С</a:t>
            </a:r>
          </a:p>
        </p:txBody>
      </p:sp>
      <p:sp>
        <p:nvSpPr>
          <p:cNvPr id="21" name="Овал 20"/>
          <p:cNvSpPr/>
          <p:nvPr/>
        </p:nvSpPr>
        <p:spPr>
          <a:xfrm rot="291953">
            <a:off x="4667952" y="5615352"/>
            <a:ext cx="640808" cy="591792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itchFamily="18" charset="0"/>
              </a:rPr>
              <a:t>А</a:t>
            </a:r>
          </a:p>
        </p:txBody>
      </p:sp>
      <p:sp>
        <p:nvSpPr>
          <p:cNvPr id="22" name="Овал 21"/>
          <p:cNvSpPr/>
          <p:nvPr/>
        </p:nvSpPr>
        <p:spPr>
          <a:xfrm rot="20732323">
            <a:off x="7145878" y="4209813"/>
            <a:ext cx="549709" cy="498988"/>
          </a:xfrm>
          <a:prstGeom prst="ellipse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Georgia" pitchFamily="18" charset="0"/>
              </a:rPr>
              <a:t>М</a:t>
            </a:r>
          </a:p>
        </p:txBody>
      </p:sp>
      <p:pic>
        <p:nvPicPr>
          <p:cNvPr id="1026" name="Picture 2" descr="https://fs-th02.getcourse.ru/fileservice/file/thumbnail/h/03130e213c9ebefbddeb7891d01ba570.jpg/s/f1200x/a/27502/sc/270">
            <a:extLst>
              <a:ext uri="{FF2B5EF4-FFF2-40B4-BE49-F238E27FC236}">
                <a16:creationId xmlns:a16="http://schemas.microsoft.com/office/drawing/2014/main" id="{67BB548B-33DE-4197-9397-CB6E8EEFF3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378" y="519686"/>
            <a:ext cx="7400961" cy="6149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0"/>
            <a:ext cx="2978826" cy="281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кругленный прямоугольник 3"/>
          <p:cNvSpPr/>
          <p:nvPr/>
        </p:nvSpPr>
        <p:spPr>
          <a:xfrm>
            <a:off x="215516" y="764703"/>
            <a:ext cx="8712968" cy="568863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</p:txBody>
      </p:sp>
      <p:pic>
        <p:nvPicPr>
          <p:cNvPr id="14" name="Picture 3" descr="D:\РАБОЧИЙ стол -2013\КЛЁВЫЕ картинки\professor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20272" y="3789040"/>
            <a:ext cx="1626494" cy="2376264"/>
          </a:xfrm>
          <a:prstGeom prst="rect">
            <a:avLst/>
          </a:prstGeom>
          <a:noFill/>
        </p:spPr>
      </p:pic>
      <p:sp>
        <p:nvSpPr>
          <p:cNvPr id="19" name="Овал 18"/>
          <p:cNvSpPr/>
          <p:nvPr/>
        </p:nvSpPr>
        <p:spPr>
          <a:xfrm rot="1114218">
            <a:off x="7040071" y="5218413"/>
            <a:ext cx="462064" cy="44550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Georgia" pitchFamily="18" charset="0"/>
              </a:rPr>
              <a:t>Л</a:t>
            </a:r>
          </a:p>
        </p:txBody>
      </p:sp>
      <p:sp>
        <p:nvSpPr>
          <p:cNvPr id="20" name="Овал 19"/>
          <p:cNvSpPr/>
          <p:nvPr/>
        </p:nvSpPr>
        <p:spPr>
          <a:xfrm rot="20882413">
            <a:off x="2243853" y="1612405"/>
            <a:ext cx="549171" cy="52192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itchFamily="18" charset="0"/>
              </a:rPr>
              <a:t>С</a:t>
            </a:r>
          </a:p>
        </p:txBody>
      </p:sp>
      <p:sp>
        <p:nvSpPr>
          <p:cNvPr id="21" name="Овал 20"/>
          <p:cNvSpPr/>
          <p:nvPr/>
        </p:nvSpPr>
        <p:spPr>
          <a:xfrm rot="291953">
            <a:off x="3947873" y="4823263"/>
            <a:ext cx="640808" cy="591792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itchFamily="18" charset="0"/>
              </a:rPr>
              <a:t>А</a:t>
            </a:r>
          </a:p>
        </p:txBody>
      </p:sp>
      <p:sp>
        <p:nvSpPr>
          <p:cNvPr id="22" name="Овал 21"/>
          <p:cNvSpPr/>
          <p:nvPr/>
        </p:nvSpPr>
        <p:spPr>
          <a:xfrm rot="20732323">
            <a:off x="7895874" y="1905557"/>
            <a:ext cx="549709" cy="498988"/>
          </a:xfrm>
          <a:prstGeom prst="ellipse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Georgia" pitchFamily="18" charset="0"/>
              </a:rPr>
              <a:t>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3" y="-1058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0"/>
            <a:ext cx="2978826" cy="281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кругленный прямоугольник 3"/>
          <p:cNvSpPr/>
          <p:nvPr/>
        </p:nvSpPr>
        <p:spPr>
          <a:xfrm>
            <a:off x="107504" y="836712"/>
            <a:ext cx="8739466" cy="367240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Квазиомонимы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похожие по звучанию слова или в этих словах разный лишь один звук.</a:t>
            </a:r>
          </a:p>
        </p:txBody>
      </p:sp>
      <p:pic>
        <p:nvPicPr>
          <p:cNvPr id="16" name="Picture 5" descr="C:\Users\132\Desktop\День открытых дверей ЧТЕНИЕ\1012191835.jpg"/>
          <p:cNvPicPr>
            <a:picLocks noChangeAspect="1" noChangeArrowheads="1"/>
          </p:cNvPicPr>
          <p:nvPr/>
        </p:nvPicPr>
        <p:blipFill>
          <a:blip r:embed="rId3" cstate="print"/>
          <a:srcRect b="75850"/>
          <a:stretch>
            <a:fillRect/>
          </a:stretch>
        </p:blipFill>
        <p:spPr bwMode="auto">
          <a:xfrm>
            <a:off x="1643911" y="4420308"/>
            <a:ext cx="5856178" cy="1872208"/>
          </a:xfrm>
          <a:prstGeom prst="rect">
            <a:avLst/>
          </a:prstGeom>
          <a:noFill/>
        </p:spPr>
      </p:pic>
      <p:sp>
        <p:nvSpPr>
          <p:cNvPr id="17" name="Овал 16"/>
          <p:cNvSpPr/>
          <p:nvPr/>
        </p:nvSpPr>
        <p:spPr>
          <a:xfrm>
            <a:off x="4982423" y="1620667"/>
            <a:ext cx="583408" cy="576064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eorgia" pitchFamily="18" charset="0"/>
              </a:rPr>
              <a:t>О</a:t>
            </a:r>
          </a:p>
        </p:txBody>
      </p:sp>
      <p:sp>
        <p:nvSpPr>
          <p:cNvPr id="15" name="Овал 14"/>
          <p:cNvSpPr/>
          <p:nvPr/>
        </p:nvSpPr>
        <p:spPr>
          <a:xfrm rot="1114218">
            <a:off x="6359103" y="4427082"/>
            <a:ext cx="462064" cy="44550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Georgia" pitchFamily="18" charset="0"/>
              </a:rPr>
              <a:t>Л</a:t>
            </a:r>
          </a:p>
        </p:txBody>
      </p:sp>
      <p:sp>
        <p:nvSpPr>
          <p:cNvPr id="10" name="Овал 9"/>
          <p:cNvSpPr/>
          <p:nvPr/>
        </p:nvSpPr>
        <p:spPr>
          <a:xfrm>
            <a:off x="467544" y="692696"/>
            <a:ext cx="583408" cy="576064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Georgia" pitchFamily="18" charset="0"/>
              </a:rPr>
              <a:t>О</a:t>
            </a:r>
          </a:p>
        </p:txBody>
      </p:sp>
      <p:pic>
        <p:nvPicPr>
          <p:cNvPr id="28" name="Picture 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0914" y="1268760"/>
            <a:ext cx="79208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79512" y="692696"/>
            <a:ext cx="8784976" cy="51125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Коррекция дефектов звукопроизношения у детей с тяжелыми речевыми патологиями – процесс сложный и трудоемкий. Как в оптимальные сроки добиться стабильных, качественных результатов? 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9326" y="0"/>
            <a:ext cx="1907497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 descr="C:\Users\132\Desktop\День открытых дверей ЧТЕНИЕ\1012191835.jpg"/>
          <p:cNvPicPr>
            <a:picLocks noChangeAspect="1" noChangeArrowheads="1"/>
          </p:cNvPicPr>
          <p:nvPr/>
        </p:nvPicPr>
        <p:blipFill>
          <a:blip r:embed="rId3" cstate="print"/>
          <a:srcRect r="70810" b="75850"/>
          <a:stretch>
            <a:fillRect/>
          </a:stretch>
        </p:blipFill>
        <p:spPr bwMode="auto">
          <a:xfrm>
            <a:off x="0" y="0"/>
            <a:ext cx="1440160" cy="1577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7818" y="1268759"/>
            <a:ext cx="8784976" cy="54006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188641"/>
            <a:ext cx="5225662" cy="51077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4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D:\РАБОЧИЙ стол -2013\КЛЁВЫЕ картинки\professor2.jpg">
            <a:extLst>
              <a:ext uri="{FF2B5EF4-FFF2-40B4-BE49-F238E27FC236}">
                <a16:creationId xmlns:a16="http://schemas.microsoft.com/office/drawing/2014/main" id="{A36CC950-BA1D-4602-BBAD-F32043443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884368" y="91275"/>
            <a:ext cx="1229506" cy="1796275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7636192-A501-4053-9340-6EEFA6BB51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39" y="1412776"/>
            <a:ext cx="8408934" cy="496855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7818" y="1268759"/>
            <a:ext cx="8784976" cy="54006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188641"/>
            <a:ext cx="5225662" cy="51077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4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D:\РАБОЧИЙ стол -2013\КЛЁВЫЕ картинки\professor2.jpg">
            <a:extLst>
              <a:ext uri="{FF2B5EF4-FFF2-40B4-BE49-F238E27FC236}">
                <a16:creationId xmlns:a16="http://schemas.microsoft.com/office/drawing/2014/main" id="{A36CC950-BA1D-4602-BBAD-F32043443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884368" y="91275"/>
            <a:ext cx="1229506" cy="1796275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B863E3A-6D49-4D4C-AE38-3505A7FCEA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74" y="1646763"/>
            <a:ext cx="8585180" cy="464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9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7818" y="1268759"/>
            <a:ext cx="8784976" cy="54006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188641"/>
            <a:ext cx="5225662" cy="51077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4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D:\РАБОЧИЙ стол -2013\КЛЁВЫЕ картинки\professor2.jpg">
            <a:extLst>
              <a:ext uri="{FF2B5EF4-FFF2-40B4-BE49-F238E27FC236}">
                <a16:creationId xmlns:a16="http://schemas.microsoft.com/office/drawing/2014/main" id="{A36CC950-BA1D-4602-BBAD-F32043443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884368" y="91275"/>
            <a:ext cx="1229506" cy="1796275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522169B-83B1-44EB-ABD9-80A8761422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49" y="1687305"/>
            <a:ext cx="8112901" cy="4563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119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7818" y="1268759"/>
            <a:ext cx="8784976" cy="54006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188641"/>
            <a:ext cx="5225662" cy="51077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4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D:\РАБОЧИЙ стол -2013\КЛЁВЫЕ картинки\professor2.jpg">
            <a:extLst>
              <a:ext uri="{FF2B5EF4-FFF2-40B4-BE49-F238E27FC236}">
                <a16:creationId xmlns:a16="http://schemas.microsoft.com/office/drawing/2014/main" id="{A36CC950-BA1D-4602-BBAD-F32043443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884368" y="91275"/>
            <a:ext cx="1229506" cy="1796275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8EA668-5956-45D7-BB24-1A612E44E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40" y="1700808"/>
            <a:ext cx="8280920" cy="465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468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7818" y="1268759"/>
            <a:ext cx="8784976" cy="54006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188641"/>
            <a:ext cx="5225662" cy="51077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4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D:\РАБОЧИЙ стол -2013\КЛЁВЫЕ картинки\professor2.jpg">
            <a:extLst>
              <a:ext uri="{FF2B5EF4-FFF2-40B4-BE49-F238E27FC236}">
                <a16:creationId xmlns:a16="http://schemas.microsoft.com/office/drawing/2014/main" id="{A36CC950-BA1D-4602-BBAD-F32043443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884368" y="91275"/>
            <a:ext cx="1229506" cy="1796275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5A8A0C-F199-4CD8-9B26-F224B94F3F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94" y="1876903"/>
            <a:ext cx="8275170" cy="4335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371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0" y="620688"/>
            <a:ext cx="8964488" cy="60486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- ЯЗЫКОЛОМКИ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983360" y="764704"/>
            <a:ext cx="4968552" cy="511256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наиболее эффективным средством автоматизации корригируемых звуков. Ведь </a:t>
            </a:r>
            <a:r>
              <a:rPr lang="ru-RU" sz="2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языколомка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сути та же самая скороговорка, но адаптированная, во-первых, к потребностям детей (игровая мотивация) и, во-вторых, к их возможностям (короткие понятные и проиллюстрированные фразы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 </a:t>
            </a:r>
            <a:b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3" descr="D:\РАБОЧИЙ стол -2013\КЛЁВЫЕ картинки\professor2.jpg">
            <a:extLst>
              <a:ext uri="{FF2B5EF4-FFF2-40B4-BE49-F238E27FC236}">
                <a16:creationId xmlns:a16="http://schemas.microsoft.com/office/drawing/2014/main" id="{F4081AC2-C366-4C3E-AA2D-06CF60E3A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4020505"/>
            <a:ext cx="1698650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</TotalTime>
  <Words>142</Words>
  <Application>Microsoft Office PowerPoint</Application>
  <PresentationFormat>Экран (4:3)</PresentationFormat>
  <Paragraphs>38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Calibri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132</dc:creator>
  <cp:lastModifiedBy>Вера Нургалеева</cp:lastModifiedBy>
  <cp:revision>188</cp:revision>
  <dcterms:created xsi:type="dcterms:W3CDTF">2017-04-21T22:11:46Z</dcterms:created>
  <dcterms:modified xsi:type="dcterms:W3CDTF">2019-12-11T15:15:05Z</dcterms:modified>
</cp:coreProperties>
</file>