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8" r:id="rId2"/>
    <p:sldId id="310" r:id="rId3"/>
    <p:sldId id="308" r:id="rId4"/>
    <p:sldId id="258" r:id="rId5"/>
    <p:sldId id="259" r:id="rId6"/>
    <p:sldId id="314" r:id="rId7"/>
    <p:sldId id="311" r:id="rId8"/>
    <p:sldId id="317" r:id="rId9"/>
    <p:sldId id="284" r:id="rId10"/>
    <p:sldId id="291" r:id="rId11"/>
    <p:sldId id="290" r:id="rId12"/>
    <p:sldId id="292" r:id="rId13"/>
    <p:sldId id="285" r:id="rId14"/>
    <p:sldId id="318" r:id="rId15"/>
    <p:sldId id="293" r:id="rId16"/>
    <p:sldId id="312" r:id="rId17"/>
    <p:sldId id="294" r:id="rId18"/>
    <p:sldId id="295" r:id="rId19"/>
    <p:sldId id="319" r:id="rId20"/>
    <p:sldId id="315" r:id="rId21"/>
    <p:sldId id="32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'стаж работы'!$B$17:$B$20</c:f>
              <c:strCache>
                <c:ptCount val="4"/>
                <c:pt idx="0">
                  <c:v>«ДОШКОЛЬНИК» </c:v>
                </c:pt>
                <c:pt idx="1">
                  <c:v>«ШКОЛЬНИК»</c:v>
                </c:pt>
                <c:pt idx="2">
                  <c:v>«СТАРШЕКЛАССНИК»</c:v>
                </c:pt>
                <c:pt idx="3">
                  <c:v>«ТРУДНЫЙ ПОДРОСТОК»</c:v>
                </c:pt>
              </c:strCache>
            </c:strRef>
          </c:cat>
          <c:val>
            <c:numRef>
              <c:f>'стаж работы'!$C$17:$C$20</c:f>
              <c:numCache>
                <c:formatCode>General</c:formatCode>
                <c:ptCount val="4"/>
                <c:pt idx="0">
                  <c:v>14.629999999999999</c:v>
                </c:pt>
                <c:pt idx="1">
                  <c:v>8.5300000000000011</c:v>
                </c:pt>
                <c:pt idx="2">
                  <c:v>1.9800000000000066</c:v>
                </c:pt>
                <c:pt idx="3">
                  <c:v>-1.24</c:v>
                </c:pt>
              </c:numCache>
            </c:numRef>
          </c:val>
        </c:ser>
        <c:ser>
          <c:idx val="1"/>
          <c:order val="1"/>
          <c:invertIfNegative val="0"/>
          <c:cat>
            <c:strRef>
              <c:f>'стаж работы'!$B$17:$B$20</c:f>
              <c:strCache>
                <c:ptCount val="4"/>
                <c:pt idx="0">
                  <c:v>«ДОШКОЛЬНИК» </c:v>
                </c:pt>
                <c:pt idx="1">
                  <c:v>«ШКОЛЬНИК»</c:v>
                </c:pt>
                <c:pt idx="2">
                  <c:v>«СТАРШЕКЛАССНИК»</c:v>
                </c:pt>
                <c:pt idx="3">
                  <c:v>«ТРУДНЫЙ ПОДРОСТОК»</c:v>
                </c:pt>
              </c:strCache>
            </c:strRef>
          </c:cat>
          <c:val>
            <c:numRef>
              <c:f>'стаж работы'!$D$17:$D$20</c:f>
              <c:numCache>
                <c:formatCode>General</c:formatCode>
                <c:ptCount val="4"/>
                <c:pt idx="0">
                  <c:v>14.89</c:v>
                </c:pt>
                <c:pt idx="1">
                  <c:v>9.39</c:v>
                </c:pt>
                <c:pt idx="2">
                  <c:v>3.36</c:v>
                </c:pt>
                <c:pt idx="3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8391808"/>
        <c:axId val="168393344"/>
        <c:axId val="0"/>
      </c:bar3DChart>
      <c:catAx>
        <c:axId val="1683918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68393344"/>
        <c:crosses val="autoZero"/>
        <c:auto val="1"/>
        <c:lblAlgn val="ctr"/>
        <c:lblOffset val="100"/>
        <c:noMultiLvlLbl val="0"/>
      </c:catAx>
      <c:valAx>
        <c:axId val="16839334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среднее</a:t>
                </a:r>
                <a:r>
                  <a:rPr lang="ru-RU" baseline="0"/>
                  <a:t> значение</a:t>
                </a:r>
                <a:endParaRPr lang="ru-RU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683918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619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48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4726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28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5009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63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13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25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72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69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66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0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297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2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78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8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2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416824" cy="3024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«Школа-интернат №4 г. Челябинска»</a:t>
            </a:r>
            <a:b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kern="1800" dirty="0">
                <a:solidFill>
                  <a:srgbClr val="000000"/>
                </a:solidFill>
                <a:latin typeface="Segoe UI Semibold" panose="020B0702040204020203" pitchFamily="34" charset="0"/>
                <a:ea typeface="Times New Roman"/>
                <a:cs typeface="Segoe UI Semibold" panose="020B0702040204020203" pitchFamily="34" charset="0"/>
              </a:rPr>
              <a:t>Исследование взаимосвязи </a:t>
            </a:r>
            <a:r>
              <a:rPr lang="ru-RU" sz="2700" b="1" kern="1800" dirty="0" err="1">
                <a:solidFill>
                  <a:srgbClr val="000000"/>
                </a:solidFill>
                <a:latin typeface="Segoe UI Semibold" panose="020B0702040204020203" pitchFamily="34" charset="0"/>
                <a:ea typeface="Times New Roman"/>
                <a:cs typeface="Segoe UI Semibold" panose="020B0702040204020203" pitchFamily="34" charset="0"/>
              </a:rPr>
              <a:t>сформированности</a:t>
            </a:r>
            <a:r>
              <a:rPr lang="ru-RU" sz="2700" b="1" kern="1800" dirty="0">
                <a:solidFill>
                  <a:srgbClr val="000000"/>
                </a:solidFill>
                <a:latin typeface="Segoe UI Semibold" panose="020B0702040204020203" pitchFamily="34" charset="0"/>
                <a:ea typeface="Times New Roman"/>
                <a:cs typeface="Segoe UI Semibold" panose="020B0702040204020203" pitchFamily="34" charset="0"/>
              </a:rPr>
              <a:t> уровня коммуникативной компетентности педагогических работников с проявлениями поведенческих девиаций у обучающихся с нарушениями опорно-двигательного аппарата с сохранным интеллектом: промежуточные результаты</a:t>
            </a:r>
            <a:r>
              <a:rPr lang="ru-RU" sz="2700" b="1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/>
            </a:r>
            <a:br>
              <a:rPr lang="ru-RU" sz="2700" b="1" dirty="0">
                <a:solidFill>
                  <a:schemeClr val="tx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lang="ru-RU" sz="2700" b="1" dirty="0">
              <a:solidFill>
                <a:schemeClr val="tx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077072"/>
            <a:ext cx="6120680" cy="266429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Скрипкина Надежда Витальевна </a:t>
            </a:r>
            <a:endParaRPr lang="ru-RU" sz="2400" dirty="0">
              <a:solidFill>
                <a:schemeClr val="tx1"/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заместитель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директора по учебной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работе,</a:t>
            </a:r>
          </a:p>
          <a:p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уководитель инновационного проекта</a:t>
            </a:r>
          </a:p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6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80920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Изучение системы ценностей педагогов</a:t>
            </a:r>
            <a:endParaRPr lang="ru-RU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640960" cy="590465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Педагогам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с положительным отношением к детям достижению целей помогают такие качества личности, как ответственность (чувство долга, умение держать своё слово), жизнерадостность (чувство юмора) и независимость (способность действовать самостоятельно, решительно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). Мотивирующим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фактором в достижении поставленных целей являются такие качества, как чуткость (заботливость) и честность (правдивость, искренность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).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У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педагогов с негативным отношением к детям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- приоритет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таких качеств, как жизнерадостность (чувство юмора),  аккуратность (чистоплотность), умение содержать в порядке вещи, порядок в делах.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Достигать целей педагогам помогают такие качества,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как независимость (способность действовать самостоятельно, решительно) и твёрдую волю (умение настоять на своём, не отступать перед трудностями). </a:t>
            </a:r>
            <a:endParaRPr lang="ru-RU" sz="2400" dirty="0" smtClean="0">
              <a:solidFill>
                <a:schemeClr val="tx1"/>
              </a:solidFill>
              <a:latin typeface="Garamond" panose="02020404030301010803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206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Исследование доминирующей направленности педагогов 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680655"/>
              </p:ext>
            </p:extLst>
          </p:nvPr>
        </p:nvGraphicFramePr>
        <p:xfrm>
          <a:off x="689134" y="1772816"/>
          <a:ext cx="6835194" cy="3765252"/>
        </p:xfrm>
        <a:graphic>
          <a:graphicData uri="http://schemas.openxmlformats.org/drawingml/2006/table">
            <a:tbl>
              <a:tblPr firstRow="1" firstCol="1" bandRow="1"/>
              <a:tblGrid>
                <a:gridCol w="416549"/>
                <a:gridCol w="1536464"/>
                <a:gridCol w="1497805"/>
                <a:gridCol w="1403313"/>
                <a:gridCol w="931976"/>
                <a:gridCol w="1049087"/>
              </a:tblGrid>
              <a:tr h="14025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п/п</a:t>
                      </a:r>
                      <a:endParaRPr lang="ru-RU" sz="11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Направленность личности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 с положительным отношением к детям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 с негативным отношением к детям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t-критерий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Значение 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Направленность на себя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2,536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&lt;0,05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Направленность на взаимодействие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2,874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&lt;0,01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Направленность на задачу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2,953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&lt;0,01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2794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88640"/>
            <a:ext cx="8352928" cy="6480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Направленность личности педагогов</a:t>
            </a:r>
            <a:endParaRPr lang="ru-RU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47260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У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педагогов с положительным отношением к детям доминирующей направленностью личности является коллективистская направленность - направленность на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взаимодействие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(31.6), которая имеет место тогда, когда поступки человека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определяются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его потребностью в общении, стремлением поддерживать хорошие отношения с коллегами по работе. Такой педагог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проявляет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интерес к совместной деятельности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;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У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педагогов с негативным отношением к детям доминирующей направленностью личности является   деловая направленность - направленность на задачу (34.9), которая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отражает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преобладание мотивов, порождаемых самой деятельностью, увлечение процессом деятельности, бескорыстное стремление к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познанию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, овладению новыми умениями и навыками. Обычно такой педагог стремится сотрудничать с коллективом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лишь для </a:t>
            </a:r>
            <a:r>
              <a:rPr lang="ru-RU" sz="2000" dirty="0">
                <a:solidFill>
                  <a:schemeClr val="tx1"/>
                </a:solidFill>
                <a:latin typeface="Garamond" panose="02020404030301010803" pitchFamily="18" charset="0"/>
              </a:rPr>
              <a:t>выполнения поставленной </a:t>
            </a:r>
            <a:r>
              <a:rPr lang="ru-RU" sz="20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задачи, после чего интерес утрачивается. </a:t>
            </a:r>
            <a:endParaRPr lang="ru-RU" sz="20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088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404664"/>
            <a:ext cx="7274769" cy="152573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Разработка </a:t>
            </a:r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и 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проведение </a:t>
            </a:r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программы, направленной на преодоление искажений 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 </a:t>
            </a:r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системе отношений «педагог – дети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»</a:t>
            </a:r>
            <a:endParaRPr lang="ru-RU" sz="2800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712968" cy="46805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Garamond" panose="02020404030301010803" pitchFamily="18" charset="0"/>
              </a:rPr>
              <a:t>Для поддержки педагогам, в качестве основного организационного условия нами была предложена программа, направленная на </a:t>
            </a:r>
            <a:r>
              <a:rPr lang="ru-RU" sz="2400" dirty="0" smtClean="0">
                <a:latin typeface="Garamond" panose="02020404030301010803" pitchFamily="18" charset="0"/>
              </a:rPr>
              <a:t>преодоление искажений  в системе отношений «педагог-дети».</a:t>
            </a:r>
          </a:p>
          <a:p>
            <a:pPr algn="just"/>
            <a:r>
              <a:rPr lang="ru-RU" sz="2400" dirty="0">
                <a:latin typeface="Garamond" panose="02020404030301010803" pitchFamily="18" charset="0"/>
              </a:rPr>
              <a:t>Программа состоит из трех основных блоков, каждый из которых имеет свое специфичное </a:t>
            </a:r>
            <a:r>
              <a:rPr lang="ru-RU" sz="2400" dirty="0" smtClean="0">
                <a:latin typeface="Garamond" panose="02020404030301010803" pitchFamily="18" charset="0"/>
              </a:rPr>
              <a:t>содержание.</a:t>
            </a:r>
          </a:p>
          <a:p>
            <a:pPr algn="just"/>
            <a:r>
              <a:rPr lang="ru-RU" sz="2400" dirty="0" smtClean="0">
                <a:latin typeface="Garamond" panose="02020404030301010803" pitchFamily="18" charset="0"/>
              </a:rPr>
              <a:t>Программа </a:t>
            </a:r>
            <a:r>
              <a:rPr lang="ru-RU" sz="2400" dirty="0">
                <a:latin typeface="Garamond" panose="02020404030301010803" pitchFamily="18" charset="0"/>
              </a:rPr>
              <a:t>раскрывает  природу и механизм возникновения и проявления отношения к детям (установки на </a:t>
            </a:r>
            <a:r>
              <a:rPr lang="ru-RU" sz="2400" dirty="0" smtClean="0">
                <a:latin typeface="Garamond" panose="02020404030301010803" pitchFamily="18" charset="0"/>
              </a:rPr>
              <a:t>детей) и может </a:t>
            </a:r>
            <a:r>
              <a:rPr lang="ru-RU" sz="2400" dirty="0">
                <a:latin typeface="Garamond" panose="02020404030301010803" pitchFamily="18" charset="0"/>
              </a:rPr>
              <a:t>стать основой для построения различного рода прикладных программ (тренингов социального </a:t>
            </a:r>
            <a:r>
              <a:rPr lang="ru-RU" sz="2400" dirty="0" smtClean="0">
                <a:latin typeface="Garamond" panose="02020404030301010803" pitchFamily="18" charset="0"/>
              </a:rPr>
              <a:t>обучения педагогов, </a:t>
            </a:r>
            <a:r>
              <a:rPr lang="ru-RU" sz="2400" dirty="0">
                <a:latin typeface="Garamond" panose="02020404030301010803" pitchFamily="18" charset="0"/>
              </a:rPr>
              <a:t>семинаров, дискуссий) и, следовательно, будет полезна для практического применения </a:t>
            </a:r>
            <a:r>
              <a:rPr lang="ru-RU" sz="2400" dirty="0" smtClean="0">
                <a:latin typeface="Garamond" panose="02020404030301010803" pitchFamily="18" charset="0"/>
              </a:rPr>
              <a:t>в организации работы с педагогами</a:t>
            </a:r>
            <a:r>
              <a:rPr lang="ru-RU" sz="2400" dirty="0">
                <a:latin typeface="Garamond" panose="02020404030301010803" pitchFamily="18" charset="0"/>
              </a:rPr>
              <a:t>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38548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Формы проведения Программы: </a:t>
            </a:r>
            <a:r>
              <a:rPr lang="ru-RU" sz="1800" dirty="0">
                <a:solidFill>
                  <a:schemeClr val="tx1"/>
                </a:solidFill>
              </a:rPr>
              <a:t>лекции, семинары-тренинги, «круглые столы»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108599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Garamond" panose="02020404030301010803" pitchFamily="18" charset="0"/>
              </a:rPr>
              <a:t>Мы полагаем, что негативное отношение к детям искажает процесс взаимодействия в системе «учитель – ученик» и, в целом, приводит к неуспеху при решении профессиональных педагогических задач воспитания и обучения детей. </a:t>
            </a:r>
          </a:p>
        </p:txBody>
      </p:sp>
      <p:pic>
        <p:nvPicPr>
          <p:cNvPr id="4098" name="Picture 2" descr="C:\Users\Надежда\Downloads\20191005_100435-COLLAG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7" b="19717"/>
          <a:stretch>
            <a:fillRect/>
          </a:stretch>
        </p:blipFill>
        <p:spPr bwMode="auto">
          <a:xfrm>
            <a:off x="683568" y="548680"/>
            <a:ext cx="655272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448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56084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Структура программы</a:t>
            </a:r>
            <a:endParaRPr lang="ru-RU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6724773"/>
              </p:ext>
            </p:extLst>
          </p:nvPr>
        </p:nvGraphicFramePr>
        <p:xfrm>
          <a:off x="395536" y="1196752"/>
          <a:ext cx="7632848" cy="5328591"/>
        </p:xfrm>
        <a:graphic>
          <a:graphicData uri="http://schemas.openxmlformats.org/drawingml/2006/table">
            <a:tbl>
              <a:tblPr firstRow="1" firstCol="1" bandRow="1"/>
              <a:tblGrid>
                <a:gridCol w="990493"/>
                <a:gridCol w="2374149"/>
                <a:gridCol w="4268206"/>
              </a:tblGrid>
              <a:tr h="687287"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Название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Содержание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08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</a:pPr>
                      <a:r>
                        <a:rPr lang="ru-RU" sz="14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I-БЛОК</a:t>
                      </a:r>
                      <a:endParaRPr lang="ru-RU" sz="14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Природа установки.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Природа установки и механизм ее функционирования. Двойственность природы установки: сознательные и бессознательные (подсознательные) установки.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609"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II-БЛОК</a:t>
                      </a:r>
                      <a:endParaRPr lang="ru-RU" sz="14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Личностное отношение к детям.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Личностное отношение к детям. Установки на детей: положительные и негативные. Социальный характер установки на детей. Профессиональная и онтогенетическая составляющая установки на детей. 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609"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III-БЛОК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Процесс формирования положительной установки на детей.</a:t>
                      </a:r>
                      <a:endParaRPr lang="ru-RU" sz="1400" b="1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50000"/>
                        </a:lnSpc>
                      </a:pPr>
                      <a:r>
                        <a:rPr lang="ru-RU" sz="1400" b="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Инактивация</a:t>
                      </a:r>
                      <a:r>
                        <a:rPr lang="ru-RU" sz="1400" b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негативной установки на детей. Фиксация положительной установки на детей и перевод ее в адекватное состояние. Составление с педагогами рассказа «История взросления одного ребенка»</a:t>
                      </a:r>
                      <a:endParaRPr lang="ru-RU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647" marR="60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221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609600"/>
            <a:ext cx="8424936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Сравнительный анализ результатов констатирующего и контрольного этапа исследования в экспериментальной 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группе (пилотажное исследование)</a:t>
            </a:r>
            <a:endParaRPr lang="ru-RU" sz="2800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058" y="2160588"/>
            <a:ext cx="5963238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868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404664"/>
            <a:ext cx="7058745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Констатирующий этап исследования - (I</a:t>
            </a: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)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контрольный этап исследования  – (II)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9045670"/>
              </p:ext>
            </p:extLst>
          </p:nvPr>
        </p:nvGraphicFramePr>
        <p:xfrm>
          <a:off x="609600" y="1628775"/>
          <a:ext cx="7418784" cy="441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8289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404664"/>
            <a:ext cx="8208912" cy="12241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Влияние отношения педагогов к детям на проявление у них таких качеств, как воспитанность и социализированность</a:t>
            </a:r>
            <a:endParaRPr lang="ru-RU" sz="24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655272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5581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Значимость программы</a:t>
            </a:r>
            <a:endParaRPr lang="ru-RU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700808"/>
            <a:ext cx="7490793" cy="434055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Разработанная нами программа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обозначает и объясняет основные направления на пути  достижения положительного личностного отношения </a:t>
            </a: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педагогов к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детям. </a:t>
            </a:r>
            <a:endParaRPr lang="ru-RU" sz="2800" dirty="0" smtClean="0">
              <a:solidFill>
                <a:schemeClr val="tx1"/>
              </a:solidFill>
              <a:latin typeface="Garamond" panose="02020404030301010803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Для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фиксации положительной установки потребуется  большое количество экспозиций (повторений). На начальных стадиях зарождения новой </a:t>
            </a: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(положительной) установки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на детей, она определяется как индивидуально очерченный факт, не сразу. Становится необходимым более или менее длительный процесс (длительность процесса определяется сугубо индивидуально) для того, чтобы положительная установка на детей определилась как таковая.</a:t>
            </a:r>
          </a:p>
        </p:txBody>
      </p:sp>
    </p:spTree>
    <p:extLst>
      <p:ext uri="{BB962C8B-B14F-4D97-AF65-F5344CB8AC3E}">
        <p14:creationId xmlns:p14="http://schemas.microsoft.com/office/powerpoint/2010/main" val="2865232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620688"/>
            <a:ext cx="2932236" cy="21563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275" y="514925"/>
            <a:ext cx="4745141" cy="6082427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Демонстрация поведенческих девиаций обучающимися (в том числе с ограниченными возможностями здоровья с сохранным интеллектом), которые классифицируются как </a:t>
            </a:r>
            <a:r>
              <a:rPr lang="ru-RU" sz="2400" dirty="0" err="1">
                <a:solidFill>
                  <a:schemeClr val="tx1"/>
                </a:solidFill>
                <a:latin typeface="Garamond" panose="02020404030301010803" pitchFamily="18" charset="0"/>
              </a:rPr>
              <a:t>делинквентное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 (отклоняющееся) поведение, приводит к отклонению от наиболее важных социальных норм, причинению реального ущерба обществу или самому обучающемуся, его социальной </a:t>
            </a:r>
            <a:r>
              <a:rPr lang="ru-RU" sz="2400" dirty="0" err="1">
                <a:solidFill>
                  <a:schemeClr val="tx1"/>
                </a:solidFill>
                <a:latin typeface="Garamond" panose="02020404030301010803" pitchFamily="18" charset="0"/>
              </a:rPr>
              <a:t>дезадаптации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3140968"/>
            <a:ext cx="2860229" cy="26642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548680"/>
            <a:ext cx="302433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140968"/>
            <a:ext cx="302433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676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5832648" cy="21713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7032"/>
            <a:ext cx="541371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583264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981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587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Выводы</a:t>
            </a:r>
            <a:endParaRPr lang="ru-RU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064896" cy="4556579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Обобщение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промежуточных результатов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исследования позволяет нам говорить о важности такой характеристики, как личностное отношение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педагогов к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детям, в анализе ценностных аспектов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коммуникативной компетентности и  направленности взаимодействия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педагогов с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обучающимися.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 ходе исследования выявлена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некоторая закономерность, указывающая на существование определённой взаимосвязи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специфики отношения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педагога к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детям, которое реализуется в коммуникативной компетентности педагога, и проявлений поведенческих девиаций у обучающихся. </a:t>
            </a:r>
            <a:endParaRPr lang="ru-RU" sz="24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36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202762" cy="577172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       Воспитывающее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воздействие на формирование мотивов нравственного поведения у обучающихся оказывают отношения людей друг к другу.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Важная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роль в этом воздействии отводится педагогическим работникам в ходе осуществляемой ими образовательной деятельности.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Ф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ормирование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у обучающихся нравственных форм поведения происходит не только в результате целенаправленного воздействия педагогических работников, но и в результате наблюдения за поведением самих педагогов, в процессе которого дети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впитывают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неосознаваемые педагогами формы их поведения, отношения к другим, к себе.</a:t>
            </a:r>
          </a:p>
        </p:txBody>
      </p:sp>
    </p:spTree>
    <p:extLst>
      <p:ext uri="{BB962C8B-B14F-4D97-AF65-F5344CB8AC3E}">
        <p14:creationId xmlns:p14="http://schemas.microsoft.com/office/powerpoint/2010/main" val="260767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Формировании нравственных </a:t>
            </a:r>
            <a:r>
              <a:rPr lang="ru-RU" b="1" dirty="0">
                <a:solidFill>
                  <a:schemeClr val="tx1"/>
                </a:solidFill>
                <a:latin typeface="Garamond" panose="02020404030301010803" pitchFamily="18" charset="0"/>
              </a:rPr>
              <a:t>форм поведения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929222"/>
          </a:xfrm>
        </p:spPr>
        <p:txBody>
          <a:bodyPr>
            <a:noAutofit/>
          </a:bodyPr>
          <a:lstStyle/>
          <a:p>
            <a:pPr marL="0" lvl="0" indent="447675" algn="just">
              <a:lnSpc>
                <a:spcPct val="170000"/>
              </a:lnSpc>
              <a:spcBef>
                <a:spcPts val="0"/>
              </a:spcBef>
              <a:buClrTx/>
              <a:buNone/>
            </a:pP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Для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осуществления целенаправленного воздействия на обучающихся при формировании у них нравственных форм поведения, педагогическим работникам необходимо обладать высоким уровнем коммуникативной компетентности, которая выражается в их культурных нормах и ограничениях в общении, знании традиций, этикета в сфере общения, соблюдении приличий и воспитанности педагога.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609600"/>
            <a:ext cx="7056784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Федеральная инновационная площадка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04864"/>
            <a:ext cx="6984775" cy="3836499"/>
          </a:xfrm>
        </p:spPr>
        <p:txBody>
          <a:bodyPr>
            <a:noAutofit/>
          </a:bodyPr>
          <a:lstStyle/>
          <a:p>
            <a:pPr marL="0" indent="447675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Исследование взаимосвязи </a:t>
            </a:r>
            <a:r>
              <a:rPr lang="ru-RU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сформированности</a:t>
            </a:r>
            <a:r>
              <a:rPr lang="ru-RU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уровня коммуникативной компетентности педагогических работников с проявлениями поведенческих девиаций у обучающихся с нарушениями опорно-двигательного аппарата с сохранным интеллектом»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адежда\Downloads\20191003_173837-COLLA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64807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473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24935" cy="187220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Организация и проведение исследования актуального 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уровня </a:t>
            </a:r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взаимодействия в системе отношений 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«</a:t>
            </a:r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педагог - дети</a:t>
            </a: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» </a:t>
            </a:r>
            <a:endParaRPr lang="ru-RU" sz="2800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6626697" cy="3880773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тест СОУЛ (система оценочных установок личности), разработанного на базе семантического дифференциала </a:t>
            </a: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(</a:t>
            </a:r>
            <a:r>
              <a:rPr lang="ru-RU" sz="19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Петренко</a:t>
            </a:r>
            <a:r>
              <a:rPr lang="ru-RU" sz="1900" dirty="0">
                <a:solidFill>
                  <a:schemeClr val="tx1"/>
                </a:solidFill>
                <a:latin typeface="Garamond" panose="02020404030301010803" pitchFamily="18" charset="0"/>
              </a:rPr>
              <a:t>, В.Ф. </a:t>
            </a:r>
            <a:r>
              <a:rPr lang="ru-RU" sz="1900" dirty="0" err="1">
                <a:solidFill>
                  <a:schemeClr val="tx1"/>
                </a:solidFill>
                <a:latin typeface="Garamond" panose="02020404030301010803" pitchFamily="18" charset="0"/>
              </a:rPr>
              <a:t>Психосемантика</a:t>
            </a:r>
            <a:r>
              <a:rPr lang="ru-RU" sz="1900" dirty="0">
                <a:solidFill>
                  <a:schemeClr val="tx1"/>
                </a:solidFill>
                <a:latin typeface="Garamond" panose="02020404030301010803" pitchFamily="18" charset="0"/>
              </a:rPr>
              <a:t> сознания / В.Ф. </a:t>
            </a:r>
            <a:r>
              <a:rPr lang="ru-RU" sz="19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Петренко. </a:t>
            </a:r>
            <a:r>
              <a:rPr lang="ru-RU" sz="1900" dirty="0">
                <a:solidFill>
                  <a:schemeClr val="tx1"/>
                </a:solidFill>
                <a:latin typeface="Garamond" panose="02020404030301010803" pitchFamily="18" charset="0"/>
              </a:rPr>
              <a:t>- М.: Изд-во МГУ, 1988. - 207 с</a:t>
            </a:r>
            <a:r>
              <a:rPr lang="ru-RU" sz="19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.)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методика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«Ценностные ориентации» М. </a:t>
            </a:r>
            <a:r>
              <a:rPr lang="ru-RU" sz="2800" dirty="0" err="1" smtClean="0">
                <a:solidFill>
                  <a:schemeClr val="tx1"/>
                </a:solidFill>
                <a:latin typeface="Garamond" panose="02020404030301010803" pitchFamily="18" charset="0"/>
              </a:rPr>
              <a:t>Рокич</a:t>
            </a: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методика </a:t>
            </a:r>
            <a:r>
              <a:rPr lang="ru-RU" sz="2800" dirty="0">
                <a:solidFill>
                  <a:schemeClr val="tx1"/>
                </a:solidFill>
                <a:latin typeface="Garamond" panose="02020404030301010803" pitchFamily="18" charset="0"/>
              </a:rPr>
              <a:t>«Изучение направленности личности» В. Смекал и М. </a:t>
            </a:r>
            <a:r>
              <a:rPr lang="ru-RU" sz="28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Кучер</a:t>
            </a:r>
            <a:endParaRPr lang="ru-RU" sz="28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725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Тест СОУЛ </a:t>
            </a:r>
            <a:b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(система оценочных установок личности)</a:t>
            </a:r>
            <a:endParaRPr lang="ru-RU" sz="2800" b="1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6" y="2564904"/>
            <a:ext cx="6314781" cy="2792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963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Тест </a:t>
            </a:r>
            <a: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  <a:t>СОУЛ </a:t>
            </a:r>
            <a:br>
              <a:rPr lang="ru-RU" sz="2800" b="1" dirty="0">
                <a:solidFill>
                  <a:schemeClr val="tx1"/>
                </a:solidFill>
                <a:latin typeface="Garamond" panose="02020404030301010803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Garamond" panose="02020404030301010803" pitchFamily="18" charset="0"/>
              </a:rPr>
              <a:t>Популярность метода можно объяснить тем, что исследователи получили возможность определять </a:t>
            </a:r>
            <a:r>
              <a:rPr lang="ru-RU" sz="22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такие </a:t>
            </a:r>
            <a:r>
              <a:rPr lang="ru-RU" sz="2200" b="1" dirty="0">
                <a:solidFill>
                  <a:schemeClr val="tx1"/>
                </a:solidFill>
                <a:latin typeface="Garamond" panose="02020404030301010803" pitchFamily="18" charset="0"/>
              </a:rPr>
              <a:t>процессы, </a:t>
            </a:r>
            <a:r>
              <a:rPr lang="ru-RU" sz="2200" b="1" dirty="0" smtClean="0">
                <a:solidFill>
                  <a:schemeClr val="tx1"/>
                </a:solidFill>
                <a:latin typeface="Garamond" panose="02020404030301010803" pitchFamily="18" charset="0"/>
              </a:rPr>
              <a:t>в том числе на подсознательном уровне, как </a:t>
            </a:r>
            <a:r>
              <a:rPr lang="ru-RU" sz="2200" b="1" dirty="0">
                <a:solidFill>
                  <a:schemeClr val="tx1"/>
                </a:solidFill>
                <a:latin typeface="Garamond" panose="02020404030301010803" pitchFamily="18" charset="0"/>
              </a:rPr>
              <a:t>отношение субъекта к миру вещей, социальному окружению и самому себе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2276872"/>
            <a:ext cx="8064896" cy="376449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Негативное отношение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педагогов на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школьника регистрируется в 8,5 % (от слабо негативного отношения до негативного отношения). </a:t>
            </a:r>
            <a:endParaRPr lang="ru-RU" sz="2400" dirty="0" smtClean="0">
              <a:solidFill>
                <a:schemeClr val="tx1"/>
              </a:solidFill>
              <a:latin typeface="Garamond" panose="02020404030301010803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Негативное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отношение на старшеклассника у  учителей составляет 28,1 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%,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егативное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отношение на трудного подростка - 48,37 %.  </a:t>
            </a:r>
            <a:endParaRPr lang="ru-RU" sz="2400" dirty="0" smtClean="0">
              <a:solidFill>
                <a:schemeClr val="tx1"/>
              </a:solidFill>
              <a:latin typeface="Garamond" panose="02020404030301010803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Результаты </a:t>
            </a:r>
            <a:r>
              <a:rPr lang="ru-RU" sz="2400" dirty="0">
                <a:solidFill>
                  <a:schemeClr val="tx1"/>
                </a:solidFill>
                <a:latin typeface="Garamond" panose="02020404030301010803" pitchFamily="18" charset="0"/>
              </a:rPr>
              <a:t>исследования приводят нас к выводу, что отношение к детям у педагогов образовательной организации дифференцировано</a:t>
            </a:r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Garamond" panose="02020404030301010803" pitchFamily="18" charset="0"/>
              </a:rPr>
              <a:t>Необходимо проведение программы, направленной на преодоление искажений в системе отношений «педагог-дети».  </a:t>
            </a:r>
            <a:endParaRPr lang="ru-RU" sz="24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10005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817</TotalTime>
  <Words>1028</Words>
  <Application>Microsoft Office PowerPoint</Application>
  <PresentationFormat>Экран (4:3)</PresentationFormat>
  <Paragraphs>82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МБОУ «Школа-интернат №4 г. Челябинска»  Исследование взаимосвязи сформированности уровня коммуникативной компетентности педагогических работников с проявлениями поведенческих девиаций у обучающихся с нарушениями опорно-двигательного аппарата с сохранным интеллектом: промежуточные результаты </vt:lpstr>
      <vt:lpstr>Презентация PowerPoint</vt:lpstr>
      <vt:lpstr>       Воспитывающее воздействие на формирование мотивов нравственного поведения у обучающихся оказывают отношения людей друг к другу.  Важная роль в этом воздействии отводится педагогическим работникам в ходе осуществляемой ими образовательной деятельности.  Формирование у обучающихся нравственных форм поведения происходит не только в результате целенаправленного воздействия педагогических работников, но и в результате наблюдения за поведением самих педагогов, в процессе которого дети впитывают неосознаваемые педагогами формы их поведения, отношения к другим, к себе.</vt:lpstr>
      <vt:lpstr>Формировании нравственных форм поведения</vt:lpstr>
      <vt:lpstr>Федеральная инновационная площадка</vt:lpstr>
      <vt:lpstr>Презентация PowerPoint</vt:lpstr>
      <vt:lpstr>Организация и проведение исследования актуального уровня взаимодействия в системе отношений  «педагог - дети» </vt:lpstr>
      <vt:lpstr>Тест СОУЛ  (система оценочных установок личности)</vt:lpstr>
      <vt:lpstr>Тест СОУЛ  Популярность метода можно объяснить тем, что исследователи получили возможность определять такие процессы, в том числе на подсознательном уровне, как отношение субъекта к миру вещей, социальному окружению и самому себе </vt:lpstr>
      <vt:lpstr>Изучение системы ценностей педагогов</vt:lpstr>
      <vt:lpstr>Исследование доминирующей направленности педагогов  </vt:lpstr>
      <vt:lpstr>Направленность личности педагогов</vt:lpstr>
      <vt:lpstr>Разработка и проведение программы, направленной на преодоление искажений  в системе отношений «педагог – дети»</vt:lpstr>
      <vt:lpstr>Формы проведения Программы: лекции, семинары-тренинги, «круглые столы»</vt:lpstr>
      <vt:lpstr>Структура программы</vt:lpstr>
      <vt:lpstr>Сравнительный анализ результатов констатирующего и контрольного этапа исследования в экспериментальной группе (пилотажное исследование)</vt:lpstr>
      <vt:lpstr>Констатирующий этап исследования - (I) контрольный этап исследования  – (II)</vt:lpstr>
      <vt:lpstr>Влияние отношения педагогов к детям на проявление у них таких качеств, как воспитанность и социализированность</vt:lpstr>
      <vt:lpstr>Значимость программы</vt:lpstr>
      <vt:lpstr>Презентация PowerPoint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бюджетное образовательное учреждение высшего профессионального образования «Челябинский государственный университет» (ФГОУ ВПО «ЧелГУ») Факультет психологии и педагогики Кафедра специальной и клинической психологии     ВЫПУСКНАЯ КВАЛИФИКАЦИОННАЯ РАБОТА    Формирование готовности к школе детей с задержкой психического развития в условиях детского сада комбинированного вида </dc:title>
  <dc:creator>Michel</dc:creator>
  <cp:lastModifiedBy>Надежда</cp:lastModifiedBy>
  <cp:revision>148</cp:revision>
  <dcterms:created xsi:type="dcterms:W3CDTF">2015-05-23T15:26:02Z</dcterms:created>
  <dcterms:modified xsi:type="dcterms:W3CDTF">2019-10-16T18:46:00Z</dcterms:modified>
</cp:coreProperties>
</file>