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80" r:id="rId3"/>
    <p:sldId id="283" r:id="rId4"/>
    <p:sldId id="281" r:id="rId5"/>
    <p:sldId id="286" r:id="rId6"/>
    <p:sldId id="285" r:id="rId7"/>
    <p:sldId id="256" r:id="rId8"/>
    <p:sldId id="257" r:id="rId9"/>
    <p:sldId id="258" r:id="rId10"/>
    <p:sldId id="259" r:id="rId11"/>
    <p:sldId id="260" r:id="rId12"/>
    <p:sldId id="267" r:id="rId13"/>
    <p:sldId id="278" r:id="rId14"/>
    <p:sldId id="269" r:id="rId15"/>
    <p:sldId id="270" r:id="rId16"/>
    <p:sldId id="271" r:id="rId17"/>
    <p:sldId id="272" r:id="rId18"/>
    <p:sldId id="275" r:id="rId19"/>
    <p:sldId id="287" r:id="rId20"/>
    <p:sldId id="28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6" autoAdjust="0"/>
    <p:restoredTop sz="86510" autoAdjust="0"/>
  </p:normalViewPr>
  <p:slideViewPr>
    <p:cSldViewPr>
      <p:cViewPr varScale="1">
        <p:scale>
          <a:sx n="79" d="100"/>
          <a:sy n="79" d="100"/>
        </p:scale>
        <p:origin x="175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355C-3994-4F54-92CF-DEA4CCB3F730}" type="datetimeFigureOut">
              <a:rPr lang="ru-RU" smtClean="0"/>
              <a:t>17.10.2019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7746A-3657-4FB1-A00A-A318209A7F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355C-3994-4F54-92CF-DEA4CCB3F730}" type="datetimeFigureOut">
              <a:rPr lang="ru-RU" smtClean="0"/>
              <a:t>17.10.2019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7746A-3657-4FB1-A00A-A318209A7F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355C-3994-4F54-92CF-DEA4CCB3F730}" type="datetimeFigureOut">
              <a:rPr lang="ru-RU" smtClean="0"/>
              <a:t>17.10.2019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7746A-3657-4FB1-A00A-A318209A7FA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355C-3994-4F54-92CF-DEA4CCB3F730}" type="datetimeFigureOut">
              <a:rPr lang="ru-RU" smtClean="0"/>
              <a:t>17.10.2019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7746A-3657-4FB1-A00A-A318209A7FA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355C-3994-4F54-92CF-DEA4CCB3F730}" type="datetimeFigureOut">
              <a:rPr lang="ru-RU" smtClean="0"/>
              <a:t>17.10.2019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7746A-3657-4FB1-A00A-A318209A7F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355C-3994-4F54-92CF-DEA4CCB3F730}" type="datetimeFigureOut">
              <a:rPr lang="ru-RU" smtClean="0"/>
              <a:t>17.10.2019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7746A-3657-4FB1-A00A-A318209A7FA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355C-3994-4F54-92CF-DEA4CCB3F730}" type="datetimeFigureOut">
              <a:rPr lang="ru-RU" smtClean="0"/>
              <a:t>17.10.2019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7746A-3657-4FB1-A00A-A318209A7F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355C-3994-4F54-92CF-DEA4CCB3F730}" type="datetimeFigureOut">
              <a:rPr lang="ru-RU" smtClean="0"/>
              <a:t>17.10.2019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7746A-3657-4FB1-A00A-A318209A7F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355C-3994-4F54-92CF-DEA4CCB3F730}" type="datetimeFigureOut">
              <a:rPr lang="ru-RU" smtClean="0"/>
              <a:t>17.10.2019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7746A-3657-4FB1-A00A-A318209A7F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355C-3994-4F54-92CF-DEA4CCB3F730}" type="datetimeFigureOut">
              <a:rPr lang="ru-RU" smtClean="0"/>
              <a:t>17.10.2019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7746A-3657-4FB1-A00A-A318209A7FA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355C-3994-4F54-92CF-DEA4CCB3F730}" type="datetimeFigureOut">
              <a:rPr lang="ru-RU" smtClean="0"/>
              <a:t>17.10.2019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7746A-3657-4FB1-A00A-A318209A7FA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94A355C-3994-4F54-92CF-DEA4CCB3F730}" type="datetimeFigureOut">
              <a:rPr lang="ru-RU" smtClean="0"/>
              <a:t>17.10.2019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D887746A-3657-4FB1-A00A-A318209A7FA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764704"/>
            <a:ext cx="7774632" cy="2615604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Инновационная деятельность образовательной организации как ресурс развития в условиях реализации Национальных проектов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pPr>
              <a:lnSpc>
                <a:spcPct val="115000"/>
              </a:lnSpc>
            </a:pPr>
            <a:r>
              <a:rPr lang="ru-RU" sz="1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Потапчук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Светлана Валентиновна,</a:t>
            </a:r>
          </a:p>
          <a:p>
            <a:pPr>
              <a:lnSpc>
                <a:spcPct val="115000"/>
              </a:lnSpc>
            </a:pP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директор</a:t>
            </a:r>
          </a:p>
          <a:p>
            <a:pPr>
              <a:lnSpc>
                <a:spcPct val="115000"/>
              </a:lnSpc>
            </a:pP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«Школа-интернат №4 г. Челябинска», </a:t>
            </a:r>
            <a:endPara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Почетный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 общего образования Российской 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</a:t>
            </a:r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882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1" y="1916832"/>
            <a:ext cx="8136904" cy="4209331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1.	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Разработка, апробация и внедрение эффективной системы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психолого-педагогических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инструментов, ориентированных на активизацию процессов усвоения обучающимися с ООП социального опыта и его преобразования в собственные ценности, установки, ориентации в условиях инклюзии. 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	Подготовка нормативных, информационных, методических и диагностических материалов, обеспечивающих внедрение и тиражирование системы психолого-педагогических инструментов, ориентированных на активизацию процессов усвоения обучающимися с ООП социального опыта и его преобразования в собственные ценности, установки, ориентации в условиях инклюзии.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	Обобщение и распространение эффективного опыта работы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полученного в ходе реализации инновационного проекта.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858424"/>
          </a:xfrm>
        </p:spPr>
        <p:txBody>
          <a:bodyPr>
            <a:normAutofit fontScale="90000"/>
          </a:bodyPr>
          <a:lstStyle/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</a:br>
            <a:r>
              <a:rPr lang="ru-RU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Задачи </a:t>
            </a:r>
            <a:r>
              <a:rPr lang="ru-RU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РИП</a:t>
            </a:r>
            <a:r>
              <a:rPr lang="ru-RU" sz="3600" dirty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3600" dirty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</a:b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8715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3" y="2204864"/>
            <a:ext cx="8208912" cy="3921299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Важным компонентом определения эффективности функционирования на территории Челябинской области модели психологического сопровождения реализации ФГОС общего образования выступает процесс социализации обучающихся. Важность этого компонента в достижении планируемых результатов освоения обучающимися основных общеобразовательных программ, в том числе адаптированных, определяется тем, что достижение учащимся целей обучения возможно если он способен полноценно функционировать в реальных условиях жизни, преобразовывать их на основе созидательной деятельности, не причиняя ущерба ни себе, ни окружающим людям.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положения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РИП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91802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316897"/>
            <a:ext cx="8280920" cy="3128327"/>
          </a:xfrm>
        </p:spPr>
        <p:txBody>
          <a:bodyPr>
            <a:noAutofit/>
          </a:bodyPr>
          <a:lstStyle/>
          <a:p>
            <a:r>
              <a:rPr lang="ru-RU" sz="24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ФЕДЕРАЛЬНАЯ ИННОВАЦИОННАЯ ПЛОЩАДКА</a:t>
            </a:r>
            <a:br>
              <a:rPr lang="ru-RU" sz="24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Исследование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взаимосвязи уровня </a:t>
            </a:r>
            <a:r>
              <a:rPr lang="ru-RU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сформированности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коммуникативной компетентности педагогических работников с проявлениями поведенческих девиаций у обучающихся с нарушениями опорно-двигательного аппарата с сохранным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интеллектом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908720"/>
            <a:ext cx="6382512" cy="1408177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</a:pP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МБОУ «Специальная (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коррекционная) общеобразовательная школа-интернат для обучающихся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 воспитанников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 ограниченными возможностями здоровья (нарушение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опорно-двигательного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аппарата) № 4 г. Челябинска»</a:t>
            </a:r>
            <a:endParaRPr lang="ru-RU" sz="1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6401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620688"/>
            <a:ext cx="8280920" cy="504056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Проект, связанный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инновациями в образовании ведомственной целевой программы «Развитие современных механизмов</a:t>
            </a:r>
            <a:b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технологий дошкольного и общего образования» подпрограммы</a:t>
            </a:r>
            <a:b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«Развитие дошкольного и общего образования» государственной программы</a:t>
            </a:r>
            <a:b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Федерации  «Развитие образования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1"/>
                </a:solidFill>
              </a:rPr>
              <a:t/>
            </a:r>
            <a:br>
              <a:rPr lang="ru-RU" sz="2000" b="1" dirty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/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/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/>
            </a:r>
            <a:br>
              <a:rPr lang="ru-RU" sz="2000" b="1" dirty="0" smtClean="0">
                <a:solidFill>
                  <a:schemeClr val="tx1"/>
                </a:solidFill>
              </a:rPr>
            </a:br>
            <a:endParaRPr lang="ru-RU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4202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9" y="2492896"/>
            <a:ext cx="8496944" cy="3888432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Состоит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минимизации негативных проявлений поведенческих девиаций у обучающихся с особыми образовательными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потребностями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через создание в школе такой событийно-насыщенной образовательной среды, которая будет включать в себя совокупность общих и специальных мероприятий, способствующих развитию у всех участников образовательных отношений коммуникативных компетенций и, следовательно, формированию у обучающихся нравственных форм поведения.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идея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ФИП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92719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Событийно-насыщенная образовательная среда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6656" y="2420888"/>
            <a:ext cx="3822192" cy="64807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Общие мероприятия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77332" y="3140968"/>
            <a:ext cx="3820055" cy="2985195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мероприятия, содержание которых напрямую не указывает на принадлежность рассматриваемых нами понятий: поведенческие девиации обучающихся и коммуникативная компетентность педагога, но опосредованно влияют на их формирование.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8200" y="2348881"/>
            <a:ext cx="3822192" cy="792088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Специальные мероприятия 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3284984"/>
            <a:ext cx="3822192" cy="2841179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Эти мероприятия напрямую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направлены</a:t>
            </a:r>
            <a:r>
              <a:rPr lang="ru-RU" dirty="0">
                <a:solidFill>
                  <a:schemeClr val="tx1"/>
                </a:solidFill>
              </a:rPr>
              <a:t> на формирование коммуникативной компетентности у педагогических работников и нравственных форм поведения у обучающихся. </a:t>
            </a:r>
          </a:p>
        </p:txBody>
      </p:sp>
    </p:spTree>
    <p:extLst>
      <p:ext uri="{BB962C8B-B14F-4D97-AF65-F5344CB8AC3E}">
        <p14:creationId xmlns:p14="http://schemas.microsoft.com/office/powerpoint/2010/main" val="39161223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3" y="2675467"/>
            <a:ext cx="8136904" cy="3450696"/>
          </a:xfrm>
        </p:spPr>
        <p:txBody>
          <a:bodyPr/>
          <a:lstStyle/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событийно-насыщенной образовательной среды, включающей в себя совокупность общих и специальных мероприятий, способствующих развитию у всех участников образовательных отношений коммуникативных компетенций и, следовательно, формированию у обучающихся нравственных форм поведения.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ФИП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3000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9" y="1484784"/>
            <a:ext cx="8496944" cy="4896544"/>
          </a:xfrm>
        </p:spPr>
        <p:txBody>
          <a:bodyPr>
            <a:normAutofit fontScale="55000" lnSpcReduction="20000"/>
          </a:bodyPr>
          <a:lstStyle/>
          <a:p>
            <a:pPr algn="just"/>
            <a:r>
              <a:rPr lang="ru-RU" sz="2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</a:t>
            </a:r>
            <a:r>
              <a:rPr lang="ru-RU" sz="2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отбор психодиагностического инструментария</a:t>
            </a:r>
            <a: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позволяющего определить у педагогических работников уровень </a:t>
            </a:r>
            <a:r>
              <a:rPr lang="ru-RU" sz="29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сформированности</a:t>
            </a:r>
            <a: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коммуникативной компетентности. </a:t>
            </a:r>
          </a:p>
          <a:p>
            <a:pPr algn="just"/>
            <a:r>
              <a:rPr lang="ru-RU" sz="2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</a:t>
            </a:r>
            <a:r>
              <a:rPr lang="ru-RU" sz="2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отбор психодиагностического инструментария</a:t>
            </a:r>
            <a: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позволяющего выявить различные проявления поведенческих девиаций у обучающихся.</a:t>
            </a:r>
          </a:p>
          <a:p>
            <a:pPr algn="just"/>
            <a:r>
              <a:rPr lang="ru-RU" sz="2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</a:t>
            </a:r>
            <a:r>
              <a:rPr lang="ru-RU" sz="2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эмпирическое исследование</a:t>
            </a:r>
            <a: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взаимосвязи уровня </a:t>
            </a:r>
            <a:r>
              <a:rPr lang="ru-RU" sz="29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сформированности</a:t>
            </a:r>
            <a: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коммуникативной компетентности педагогических работников с проявлениями поведенческих девиаций у обучающихся с нарушениями опорно-двигательного аппарата с сохранным интеллектом.</a:t>
            </a:r>
          </a:p>
          <a:p>
            <a:pPr algn="just"/>
            <a:r>
              <a:rPr lang="ru-RU" sz="2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Разработать</a:t>
            </a:r>
            <a:r>
              <a:rPr lang="ru-RU" sz="2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апробировать и внедрить модель событийно-насыщенной образовательной среды</a:t>
            </a:r>
            <a: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включающей в себя совокупность общих и специальных мероприятий, способствующей минимизации проявлений поведенческих девиаций у обучающихся. </a:t>
            </a:r>
          </a:p>
          <a:p>
            <a:pPr algn="just"/>
            <a:r>
              <a:rPr lang="ru-RU" sz="2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Разработать </a:t>
            </a:r>
            <a:r>
              <a:rPr lang="ru-RU" sz="2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нормативные, информационные, методические и диагностические материалы</a:t>
            </a:r>
            <a: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обеспечивающие внедрение, распространение и тиражирование модели событийно-насыщенной образовательной среды, включающей в себя совокупность общих и специальных мероприятий, способствующей минимизации проявлений поведенческих девиаций у обучающихся. </a:t>
            </a:r>
          </a:p>
          <a:p>
            <a:pPr algn="just"/>
            <a:r>
              <a:rPr lang="ru-RU" sz="2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Обобщить </a:t>
            </a:r>
            <a:r>
              <a:rPr lang="ru-RU" sz="2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распространить эффективный опыт работы школы</a:t>
            </a:r>
            <a: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минимизации негативных последствий </a:t>
            </a:r>
            <a:r>
              <a:rPr lang="ru-RU" sz="29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делинквентого</a:t>
            </a:r>
            <a: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поведения обучающихся, полученный в ходе реализации инновационного проекта.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858424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chemeClr val="tx1"/>
                </a:solidFill>
              </a:rPr>
              <a:t>Задачи </a:t>
            </a:r>
            <a:r>
              <a:rPr lang="ru-RU" sz="3600" dirty="0" smtClean="0">
                <a:solidFill>
                  <a:schemeClr val="tx1"/>
                </a:solidFill>
              </a:rPr>
              <a:t>ФИП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8073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539552" y="2852936"/>
            <a:ext cx="3727648" cy="3096344"/>
          </a:xfrm>
        </p:spPr>
        <p:txBody>
          <a:bodyPr>
            <a:noAutofit/>
          </a:bodyPr>
          <a:lstStyle/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	педагогические работники: учителя начальных классов, учителя-предметники, воспитатели дошкольных и школьных групп, педагоги дополнительного образования, учителя-логопеды, учителя-дефектологи;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836712"/>
            <a:ext cx="3871664" cy="1584176"/>
          </a:xfrm>
        </p:spPr>
        <p:txBody>
          <a:bodyPr/>
          <a:lstStyle/>
          <a:p>
            <a:pPr algn="just"/>
            <a:r>
              <a:rPr lang="ru-RU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Целевые группы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на которые ориентированы продукты инновационной деятельности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427984" y="692696"/>
            <a:ext cx="4392488" cy="5256584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	обучающиеся с нарушениями опорно-двигательного аппарата (НОДА) с сохранным интеллектом: воспитанники старшей и подготовительной групп дошкольных отделений; учащиеся, осваивавшие содержание адаптированных образовательных программ на уровнях начального общего и основного общего образования;</a:t>
            </a:r>
          </a:p>
          <a:p>
            <a:pPr algn="just"/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	родители обучающихся: родители детей старшего дошкольного возраста; родители детей, обучающихся на уровнях начального общего и основного общего образования.</a:t>
            </a:r>
          </a:p>
          <a:p>
            <a:pPr algn="just"/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8865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3" y="692696"/>
            <a:ext cx="8136904" cy="5433467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Чёткое представление о содержании и параметрах педагогических инноваций, владение методикой их применения позволяют как отдельным учителям, так и руководителям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 объективно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оценивать и прогнозировать их внедрение. 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Торопливость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внедрении инноваций не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должно приводить школу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тому, что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рекомендованное нововведение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прошествии некоторого (непродолжительного) времени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забудется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отменится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приказом или распоряжением.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Причиной подобной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ситуации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может быть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в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инновационной среды – определённой морально-психологической обстановки, подкреплённой комплексом мер организационного, методического, психологического характера, обеспечивающих введение инноваций в образовательный процесс школы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такой инновационной среды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может проявляться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методической неподготовленности учителей, в их слабой информированности по существу педагогических нововведений. 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благоприятной инновационной среды в педагогическом коллективе снижает коэффициент «сопротивления» учителей нововведениям, помогает преодолеть стереотипы профессиональной деятельности. Инновационная среда находит реальное отражение в отношении учителей к педагогическим инновациям.</a:t>
            </a:r>
          </a:p>
        </p:txBody>
      </p:sp>
    </p:spTree>
    <p:extLst>
      <p:ext uri="{BB962C8B-B14F-4D97-AF65-F5344CB8AC3E}">
        <p14:creationId xmlns:p14="http://schemas.microsoft.com/office/powerpoint/2010/main" val="861622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548680"/>
            <a:ext cx="7774632" cy="5760640"/>
          </a:xfrm>
        </p:spPr>
        <p:txBody>
          <a:bodyPr>
            <a:no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Национального проекта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«Образование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»:</a:t>
            </a:r>
            <a:b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Обеспечение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глобальной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конкурентноспособности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российского образования, вхождение РФ в число 10 ведущих стран мира по качеству общего образования</a:t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Воспитание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гармонично развитой и социально ответственной личности на основе духовно-нравственных ценностей народов РФ,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исторических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национально-культурных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традиций.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предполагает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обновление деятельности руководителей образовательных учреждений, что, в свою очередь, должно привести к выстраиванию индивидуализированной, конкурентоспособной, эффективной образовательной политики, связанной с развитием инновационной деятельности, направленной на повышение качества образовательных услуг, и повышением ответственности за сделанный выбор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75961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7" y="836712"/>
            <a:ext cx="8424936" cy="5289451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ПРИГЛАШАЕМ </a:t>
            </a:r>
          </a:p>
          <a:p>
            <a:pPr marL="0" indent="0" algn="ctr">
              <a:buNone/>
            </a:pP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СОТРУДНИЧЕСТВУ!</a:t>
            </a:r>
          </a:p>
          <a:p>
            <a:pPr algn="ctr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4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4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Челябинск, </a:t>
            </a:r>
            <a:r>
              <a:rPr lang="ru-RU" sz="4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Худякова ул., д.22, </a:t>
            </a:r>
            <a:endParaRPr lang="ru-RU" sz="43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</a:t>
            </a:r>
            <a:r>
              <a:rPr lang="ru-RU" sz="4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.(факс)(351)261-09-35</a:t>
            </a:r>
            <a:r>
              <a:rPr lang="ru-RU" sz="4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en-US" sz="4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ru-RU" sz="4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4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mail</a:t>
            </a:r>
            <a:r>
              <a:rPr lang="ru-RU" sz="4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43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shkola</a:t>
            </a:r>
            <a:r>
              <a:rPr lang="ru-RU" sz="4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43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4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4@</a:t>
            </a:r>
            <a:r>
              <a:rPr lang="en-US" sz="43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ya</a:t>
            </a:r>
            <a:r>
              <a:rPr lang="ru-RU" sz="4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43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</a:t>
            </a:r>
            <a:endParaRPr lang="ru-RU" sz="43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4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http://shkola-i4.ru</a:t>
            </a:r>
            <a:r>
              <a:rPr lang="en-US" sz="4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ru-RU" sz="43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Разделы сайта: </a:t>
            </a:r>
          </a:p>
          <a:p>
            <a:pPr marL="0" indent="0" algn="ctr">
              <a:buNone/>
            </a:pPr>
            <a:r>
              <a:rPr lang="ru-RU" sz="4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ГРЦ Росток, РИП,ФИП</a:t>
            </a:r>
            <a:endParaRPr lang="ru-RU" sz="4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5400" b="1" dirty="0" smtClean="0">
              <a:solidFill>
                <a:schemeClr val="tx1"/>
              </a:solidFill>
            </a:endParaRPr>
          </a:p>
          <a:p>
            <a:pPr algn="just"/>
            <a:endParaRPr lang="ru-RU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14131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980728"/>
            <a:ext cx="7795177" cy="3888432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Инновационный процесс заключается в формировании и развитии содержания и организации нового. </a:t>
            </a:r>
            <a:b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под инновационным процессом понимается комплексная деятельность по созданию (рождению, разработке), освоению, использованию и распространению новшеств.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chemeClr val="tx1"/>
                </a:solidFill>
              </a:rPr>
              <a:t> </a:t>
            </a:r>
            <a:br>
              <a:rPr lang="ru-RU" sz="1400" dirty="0">
                <a:solidFill>
                  <a:schemeClr val="tx1"/>
                </a:solidFill>
              </a:rPr>
            </a:br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6750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620688"/>
            <a:ext cx="7774632" cy="4824536"/>
          </a:xfrm>
        </p:spPr>
        <p:txBody>
          <a:bodyPr>
            <a:noAutofit/>
          </a:bodyPr>
          <a:lstStyle/>
          <a:p>
            <a:r>
              <a:rPr lang="ru-RU" dirty="0"/>
              <a:t> </a:t>
            </a:r>
            <a:r>
              <a:rPr lang="ru-RU" sz="1400" dirty="0">
                <a:solidFill>
                  <a:schemeClr val="tx1"/>
                </a:solidFill>
              </a:rPr>
              <a:t/>
            </a:r>
            <a:br>
              <a:rPr lang="ru-RU" sz="1400" dirty="0">
                <a:solidFill>
                  <a:schemeClr val="tx1"/>
                </a:solidFill>
              </a:rPr>
            </a:b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повышение качества предоставляемых образовательных услуг;</a:t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  создание условий для поиска эффективных решений актуальных проблем образования;</a:t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привлечение педагогов к инновационной и экспериментальной деятельности по приоритетным направлениям современной системы образования;</a:t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обеспечение взаимодействия науки и практики образования;</a:t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  содействие распространению инновационного педагогического опыта;</a:t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создание мониторинга инновационной и экспериментальной деятельности</a:t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 инновационной деятельности: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  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признается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безусловная ценность физического, психологического, духовного и нравственного благополучия детей.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Инновационная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экспериментальная деятельность осуществляется с позиции единства традиций и инноваций в развитии образования, направленных на повышение качества предоставляемых</a:t>
            </a:r>
          </a:p>
        </p:txBody>
      </p:sp>
    </p:spTree>
    <p:extLst>
      <p:ext uri="{BB962C8B-B14F-4D97-AF65-F5344CB8AC3E}">
        <p14:creationId xmlns:p14="http://schemas.microsoft.com/office/powerpoint/2010/main" val="16203378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764704"/>
            <a:ext cx="7630616" cy="4608512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инновационной деятельности 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«Школа-интернат №4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Челябинска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активное включение в процесс реализации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Национальных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проектов;</a:t>
            </a:r>
            <a:b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активное реагирование на многообразие интересов и потребности детей и их родителей, а также достижение высокого уровня качества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развитие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</a:t>
            </a:r>
            <a:b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chemeClr val="tx1"/>
                </a:solidFill>
              </a:rPr>
              <a:t> </a:t>
            </a:r>
            <a:br>
              <a:rPr lang="ru-RU" sz="1400" dirty="0">
                <a:solidFill>
                  <a:schemeClr val="tx1"/>
                </a:solidFill>
              </a:rPr>
            </a:br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0061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32656"/>
            <a:ext cx="7774632" cy="6120680"/>
          </a:xfrm>
        </p:spPr>
        <p:txBody>
          <a:bodyPr>
            <a:noAutofit/>
          </a:bodyPr>
          <a:lstStyle/>
          <a:p>
            <a:r>
              <a:rPr lang="ru-RU" sz="1800" b="1" dirty="0"/>
              <a:t> </a:t>
            </a: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Инновационная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в 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«Школа-интернат №4 </a:t>
            </a:r>
            <a:r>
              <a:rPr lang="ru-RU" sz="1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г.Челябинска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Субъектами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инновационного процесса являются дети, родители и педагоги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это не учитывать, то из педагогической инновации выпадет собственно образовательное, вся гуманистическая составляющая  инновационной 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2. Педагогической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инновации является необходимость системного охвата возможно большего числа педагогических проблем. 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Условием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определяющим эффективность педагогической инновации, является исследовательская деятельность педагогов, которые, решая проблемы частной методики, задаются общими вопросами и начинают по-новому переосмысливать существующие дидактические принципы. 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Успешная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и реализация инновационной деятельности зависит от педагогического коллектива, от осознания ими инновационной идеи, так как в условиях инновационного режима идет активный процесс личностного самоопределения педагога, происходят изменения в характере взаимоотношений между педагогами.</a:t>
            </a:r>
            <a:b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>
                <a:solidFill>
                  <a:schemeClr val="tx1"/>
                </a:solidFill>
              </a:rPr>
              <a:t> </a:t>
            </a:r>
            <a:br>
              <a:rPr lang="ru-RU" sz="1400" b="1" dirty="0">
                <a:solidFill>
                  <a:schemeClr val="tx1"/>
                </a:solidFill>
              </a:rPr>
            </a:br>
            <a:r>
              <a:rPr lang="ru-RU" sz="1400" dirty="0">
                <a:solidFill>
                  <a:schemeClr val="tx1"/>
                </a:solidFill>
              </a:rPr>
              <a:t/>
            </a:r>
            <a:br>
              <a:rPr lang="ru-RU" sz="1400" dirty="0">
                <a:solidFill>
                  <a:schemeClr val="tx1"/>
                </a:solidFill>
              </a:rPr>
            </a:br>
            <a:r>
              <a:rPr lang="ru-RU" sz="1400" dirty="0">
                <a:solidFill>
                  <a:schemeClr val="tx1"/>
                </a:solidFill>
              </a:rPr>
              <a:t> </a:t>
            </a:r>
            <a:br>
              <a:rPr lang="ru-RU" sz="1400" dirty="0">
                <a:solidFill>
                  <a:schemeClr val="tx1"/>
                </a:solidFill>
              </a:rPr>
            </a:br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4065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996952"/>
            <a:ext cx="7774632" cy="2160240"/>
          </a:xfrm>
        </p:spPr>
        <p:txBody>
          <a:bodyPr>
            <a:noAutofit/>
          </a:bodyPr>
          <a:lstStyle/>
          <a:p>
            <a:r>
              <a:rPr lang="ru-RU" sz="2400" b="1" u="sng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Региональная инновационная площадка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«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Психолого-педагогические инструменты формирования жизненных компетенций у обучающихся в едином событийно-насыщенном образовательном пространстве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школы»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908720"/>
            <a:ext cx="6382512" cy="1408177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</a:pP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МБОУ «Специальная (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коррекционная) общеобразовательная школа-интернат для обучающихся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 воспитанников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 ограниченными возможностями здоровья (нарушение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опорно-двигательного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аппарата) № 4 г. Челябинска»</a:t>
            </a:r>
            <a:endParaRPr lang="ru-RU" sz="1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87716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Состоит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выстраивании для детей с особыми образовательными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потребностями в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школе на основе применения психолого-педагогических закономерностей единого инклюзивного образовательного пространства, которое отличает насыщенность событиями, позволяющими формировать у них жизненные компетенции, необходимые для их успешной социализации. </a:t>
            </a:r>
            <a:endParaRPr lang="ru-RU" sz="1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/>
                <a:ea typeface="Calibri"/>
              </a:rPr>
              <a:t>Основная идея </a:t>
            </a:r>
            <a:r>
              <a:rPr lang="ru-RU" dirty="0" smtClean="0">
                <a:solidFill>
                  <a:schemeClr val="tx1"/>
                </a:solidFill>
                <a:latin typeface="Times New Roman"/>
                <a:ea typeface="Calibri"/>
              </a:rPr>
              <a:t>РИП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72057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Состоит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создании условий для формирования жизненных компетенций у обучающихся с ООП в едином событийно-насыщенном образовательном пространстве школы путем разработки и последующего тиражирования системы психолого-педагогических инструментов, ориентированных на активизацию процессов усвоения обучающимися с ООП социального опыта и его преобразования в собственные ценности, установки, ориентации в условиях инклюзии.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/>
                <a:ea typeface="Calibri"/>
              </a:rPr>
              <a:t>Цель </a:t>
            </a:r>
            <a:r>
              <a:rPr lang="ru-RU" dirty="0" smtClean="0">
                <a:solidFill>
                  <a:schemeClr val="tx1"/>
                </a:solidFill>
                <a:latin typeface="Times New Roman"/>
                <a:ea typeface="Calibri"/>
              </a:rPr>
              <a:t>РИП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6015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310</TotalTime>
  <Words>697</Words>
  <Application>Microsoft Office PowerPoint</Application>
  <PresentationFormat>Экран (4:3)</PresentationFormat>
  <Paragraphs>60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Calibri</vt:lpstr>
      <vt:lpstr>Candara</vt:lpstr>
      <vt:lpstr>Symbol</vt:lpstr>
      <vt:lpstr>Times New Roman</vt:lpstr>
      <vt:lpstr>Волна</vt:lpstr>
      <vt:lpstr>Инновационная деятельность образовательной организации как ресурс развития в условиях реализации Национальных проектов </vt:lpstr>
      <vt:lpstr>          Цели Национального проекта «Образование»:  1. Обеспечение глобальной конкурентноспособности российского образования, вхождение РФ в число 10 ведущих стран мира по качеству общего образования 2. Воспитание гармонично развитой и социально ответственной личности на основе духовно-нравственных ценностей народов РФ, исторических и национально-культурных традиций. Это предполагает обновление деятельности руководителей образовательных учреждений, что, в свою очередь, должно привести к выстраиванию индивидуализированной, конкурентоспособной, эффективной образовательной политики, связанной с развитием инновационной деятельности, направленной на повышение качества образовательных услуг, и повышением ответственности за сделанный выбор.      </vt:lpstr>
      <vt:lpstr>      Инновационный процесс заключается в формировании и развитии содержания и организации нового.  В целом под инновационным процессом понимается комплексная деятельность по созданию (рождению, разработке), освоению, использованию и распространению новшеств.   </vt:lpstr>
      <vt:lpstr>    Задачи: - повышение качества предоставляемых образовательных услуг; -  создание условий для поиска эффективных решений актуальных проблем образования; - привлечение педагогов к инновационной и экспериментальной деятельности по приоритетным направлениям современной системы образования; - обеспечение взаимодействия науки и практики образования; -  содействие распространению инновационного педагогического опыта; - создание мониторинга инновационной и экспериментальной деятельности   Принципы инновационной деятельности:      признается безусловная ценность физического, психологического, духовного и нравственного благополучия детей.  Инновационная и экспериментальная деятельность осуществляется с позиции единства традиций и инноваций в развитии образования, направленных на повышение качества предоставляемых</vt:lpstr>
      <vt:lpstr>   Цель инновационной деятельности   МБОУ «Школа-интернат №4 г. Челябинска:  - активное включение в процесс реализации Национальных проектов; – активное реагирование на многообразие интересов и потребности детей и их родителей, а также достижение высокого уровня качества образования и развитие обучающихся    </vt:lpstr>
      <vt:lpstr>  Инновационная деятельность в  МБОУ «Школа-интернат №4 г.Челябинска:  1. Субъектами инновационного процесса являются дети, родители и педагоги.  Если это не учитывать, то из педагогической инновации выпадет собственно образовательное, вся гуманистическая составляющая  инновационной деятельности;  2. Педагогической инновации является необходимость системного охвата возможно большего числа педагогических проблем.  Условием, определяющим эффективность педагогической инновации, является исследовательская деятельность педагогов, которые, решая проблемы частной методики, задаются общими вопросами и начинают по-новому переосмысливать существующие дидактические принципы.  Успешная организация и реализация инновационной деятельности зависит от педагогического коллектива, от осознания ими инновационной идеи, так как в условиях инновационного режима идет активный процесс личностного самоопределения педагога, происходят изменения в характере взаимоотношений между педагогами.      </vt:lpstr>
      <vt:lpstr>Региональная инновационная площадка  «Психолого-педагогические инструменты формирования жизненных компетенций у обучающихся в едином событийно-насыщенном образовательном пространстве школы» </vt:lpstr>
      <vt:lpstr>Основная идея РИП</vt:lpstr>
      <vt:lpstr>Цель РИП</vt:lpstr>
      <vt:lpstr> Задачи РИП </vt:lpstr>
      <vt:lpstr>Основные положения РИП</vt:lpstr>
      <vt:lpstr>ФЕДЕРАЛЬНАЯ ИННОВАЦИОННАЯ ПЛОЩАДКА  Исследование взаимосвязи уровня сформированности коммуникативной компетентности педагогических работников с проявлениями поведенческих девиаций у обучающихся с нарушениями опорно-двигательного аппарата с сохранным интеллектом</vt:lpstr>
      <vt:lpstr>Проект, связанный с инновациями в образовании ведомственной целевой программы «Развитие современных механизмов и технологий дошкольного и общего образования» подпрограммы «Развитие дошкольного и общего образования» государственной программы Российской Федерации  «Развитие образования»     </vt:lpstr>
      <vt:lpstr>Основная идея ФИП</vt:lpstr>
      <vt:lpstr>Событийно-насыщенная образовательная среда</vt:lpstr>
      <vt:lpstr>Цель ФИП</vt:lpstr>
      <vt:lpstr>Задачи ФИП</vt:lpstr>
      <vt:lpstr>Целевые группы, на которые ориентированы продукты инновационной деятельности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Региональная инновационная площадка по направлению «Психологическое сопровождение достижения обучающимися планируемых результатов освоения основных образовательных программ»</dc:title>
  <dc:creator>www.PHILka.RU</dc:creator>
  <cp:lastModifiedBy>Директор</cp:lastModifiedBy>
  <cp:revision>92</cp:revision>
  <dcterms:created xsi:type="dcterms:W3CDTF">2019-01-09T19:19:59Z</dcterms:created>
  <dcterms:modified xsi:type="dcterms:W3CDTF">2019-10-17T07:30:26Z</dcterms:modified>
</cp:coreProperties>
</file>