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38" r:id="rId1"/>
  </p:sldMasterIdLst>
  <p:sldIdLst>
    <p:sldId id="256" r:id="rId2"/>
    <p:sldId id="257" r:id="rId3"/>
    <p:sldId id="259" r:id="rId4"/>
    <p:sldId id="258" r:id="rId5"/>
    <p:sldId id="262" r:id="rId6"/>
    <p:sldId id="268" r:id="rId7"/>
    <p:sldId id="264" r:id="rId8"/>
    <p:sldId id="26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10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308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5405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69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753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558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94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3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475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6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747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65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51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8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74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9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3D6AA-DE53-4555-827B-16B7FD139D92}" type="datetimeFigureOut">
              <a:rPr lang="ru-RU" smtClean="0"/>
              <a:pPr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DEE4C5F-A0A3-41BC-815C-6F7ADA0D2D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20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  <p:sldLayoutId id="2147484051" r:id="rId13"/>
    <p:sldLayoutId id="2147484052" r:id="rId14"/>
    <p:sldLayoutId id="2147484053" r:id="rId15"/>
    <p:sldLayoutId id="214748405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5963" y="431118"/>
            <a:ext cx="9485496" cy="31588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результатов исследования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организации образовательной деятельности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обучающимися с ОВЗ с сохранным интеллектом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28951" y="4287794"/>
            <a:ext cx="3941806" cy="1594021"/>
          </a:xfrm>
        </p:spPr>
        <p:txBody>
          <a:bodyPr>
            <a:normAutofit/>
          </a:bodyPr>
          <a:lstStyle/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Чепышко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Ольга Викторовна,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учитель-логопед,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 №4 г.Челябинска»</a:t>
            </a:r>
          </a:p>
        </p:txBody>
      </p:sp>
    </p:spTree>
    <p:extLst>
      <p:ext uri="{BB962C8B-B14F-4D97-AF65-F5344CB8AC3E}">
        <p14:creationId xmlns:p14="http://schemas.microsoft.com/office/powerpoint/2010/main" val="254967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562" y="0"/>
            <a:ext cx="8995719" cy="59513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Комплекс мероприятий инновационного проекта решает следующие задачи:     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     1. Создать условия для преодоления трудностей педагогов в общении и взаимодействии с детьми, а также с коллегами;</a:t>
            </a:r>
            <a:endParaRPr lang="en-US" sz="2800" dirty="0" smtClean="0">
              <a:solidFill>
                <a:schemeClr val="tx1"/>
              </a:solidFill>
              <a:latin typeface="Garamond" panose="02020404030301010803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     2. Оказать практическую помощь в построении эффективного управленческого взаимодействия в организации воспитания и социализации обучающихся.</a:t>
            </a:r>
            <a:endParaRPr lang="en-US" sz="2800" dirty="0" smtClean="0">
              <a:solidFill>
                <a:schemeClr val="tx1"/>
              </a:solidFill>
              <a:latin typeface="Garamond" panose="02020404030301010803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403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90" y="0"/>
            <a:ext cx="9736002" cy="6697362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Направления при организации образовательной деятельности обучающимися с ОВЗ с сохранным интеллектом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Оказывать своевременную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–педагогическую поддержку обучающимся с различными проявлениями поведенческих девиаций;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Провести комплексный анализ личностного развития ребёнка на основе диагностического исследования, что позволяет не только выявить отдельные проявления нарушений в поведении обучающегося, но и определить их причины, проследить их взаимосвязь и взаимовлияние друг на друга;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 обучающихся позитивного поведенческого репертуара;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повышению психолого-педагогической компетентности всех участников образовательных отношений  (родителей, педагогов и всех работников школы).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97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0546" y="277091"/>
            <a:ext cx="8787152" cy="55279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Коррекционный этап работы по минимизации </a:t>
            </a:r>
          </a:p>
          <a:p>
            <a:pPr marL="0" indent="0"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проявлений поведенческих девиаций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обучение конструктивным формам поведения и основам коммуникации через развитие способности адекватного восприятия себя и других людей; 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формирование навыков позитивного влияния на других, снятие чрезмерного напряжения и тревожности, а также барьеров, которые мешают продуктивным конструктивным действиям;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развитие навыков самоконтроля в различных жизненных ситуациях; 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игровая коррекция поведения обучающихся и социально-психологический тренинг.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algn="just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14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2616" y="138553"/>
            <a:ext cx="9136512" cy="7633853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buNone/>
            </a:pPr>
            <a:endParaRPr lang="ru-RU" sz="2800" dirty="0" smtClean="0"/>
          </a:p>
          <a:p>
            <a:pPr marL="0" indent="0">
              <a:lnSpc>
                <a:spcPct val="107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Методы формирования нравственных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норм поведения</a:t>
            </a:r>
            <a:endPara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Стимулирование позитивной мотивации; 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Методы коррекции эмоциональных состояний; 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Методы </a:t>
            </a:r>
            <a:r>
              <a:rPr lang="ru-RU" sz="2800" dirty="0" err="1" smtClean="0">
                <a:latin typeface="Garamond" panose="02020404030301010803" pitchFamily="18" charset="0"/>
                <a:cs typeface="Times New Roman" pitchFamily="18" charset="0"/>
              </a:rPr>
              <a:t>саморегуляции</a:t>
            </a:r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; 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Когнитивное </a:t>
            </a:r>
            <a:r>
              <a:rPr lang="ru-RU" sz="2800" dirty="0" err="1" smtClean="0">
                <a:latin typeface="Garamond" panose="02020404030301010803" pitchFamily="18" charset="0"/>
                <a:cs typeface="Times New Roman" pitchFamily="18" charset="0"/>
              </a:rPr>
              <a:t>переструктурирование</a:t>
            </a:r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; 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Методы </a:t>
            </a:r>
            <a:r>
              <a:rPr lang="ru-RU" sz="2800" dirty="0" err="1" smtClean="0">
                <a:latin typeface="Garamond" panose="02020404030301010803" pitchFamily="18" charset="0"/>
                <a:cs typeface="Times New Roman" pitchFamily="18" charset="0"/>
              </a:rPr>
              <a:t>угашения</a:t>
            </a:r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 нежелательного поведения; 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Garamond" panose="02020404030301010803" pitchFamily="18" charset="0"/>
                <a:cs typeface="Times New Roman" pitchFamily="18" charset="0"/>
              </a:rPr>
              <a:t>Методы формирования позитивного поведения.</a:t>
            </a:r>
            <a:endParaRPr lang="en-US" sz="28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>
              <a:lnSpc>
                <a:spcPct val="107000"/>
              </a:lnSpc>
            </a:pPr>
            <a:endParaRPr lang="ru-RU" sz="2800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sz="2800" dirty="0" smtClean="0"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99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комплекта продуктов инновационной деятельности в рамках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779373"/>
            <a:ext cx="9133931" cy="42619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Комплект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психодиагностического инструментария, позволяющего определить у педагогических работников уровень </a:t>
            </a:r>
            <a:r>
              <a:rPr lang="ru-RU" sz="2000" dirty="0" err="1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сформированности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 коммуникативной компетентности;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Комплект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психодиагностического инструментария, позволяющего выявить различные проявления поведенческих девиаций у обучающихся;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Модель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событийно-насыщенной образовательной среды, включающей в себя совокупность общих и специальных мероприятий, способствующей минимизации проявлений поведенческих девиаций у обучающихся;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Методические рекомендации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itchFamily="18" charset="0"/>
              </a:rPr>
              <a:t>по организации работы в образовательной организации, направленной на минимизации проявлений поведенческих девиаций у обучающихся</a:t>
            </a:r>
            <a:endParaRPr lang="ru-RU" sz="2000" dirty="0">
              <a:latin typeface="Garamond" panose="020204040303010108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0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0218"/>
            <a:ext cx="9010135" cy="5789036"/>
          </a:xfrm>
        </p:spPr>
        <p:txBody>
          <a:bodyPr>
            <a:normAutofit/>
          </a:bodyPr>
          <a:lstStyle/>
          <a:p>
            <a:pPr algn="just" fontAlgn="base">
              <a:buNone/>
            </a:pPr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В целях реализации  мероприятий в формировании доминирующей направленности личности педагогов на взаимодействие, в качестве основного организационного условия предлагаем: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algn="just" fontAlgn="base"/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консультации по проблеме эффективного взаимодействия с обучающимися, проявляющим  различные поведенческие девиации.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algn="just" fontAlgn="base"/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проведение семинаров, дискуссий  для педагогов по доминирующей направленности на взаимодействие всех участников образовательных отношений.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тренинги и практикумы для обучающихся подросткового возраста, а также педагогов, работающих с детьми старшего школьного возраста. 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разработка алгоритма работы с обучающимися, склонных к </a:t>
            </a:r>
            <a:r>
              <a:rPr lang="ru-RU" sz="2400" dirty="0" err="1" smtClean="0">
                <a:latin typeface="Garamond" panose="02020404030301010803" pitchFamily="18" charset="0"/>
                <a:cs typeface="Times New Roman" pitchFamily="18" charset="0"/>
              </a:rPr>
              <a:t>девиантному</a:t>
            </a:r>
            <a:r>
              <a:rPr lang="ru-RU" sz="2400" dirty="0" smtClean="0">
                <a:latin typeface="Garamond" panose="02020404030301010803" pitchFamily="18" charset="0"/>
                <a:cs typeface="Times New Roman" pitchFamily="18" charset="0"/>
              </a:rPr>
              <a:t> поведению.</a:t>
            </a:r>
            <a:endParaRPr lang="en-US" sz="2400" dirty="0" smtClean="0">
              <a:latin typeface="Garamond" panose="02020404030301010803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349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3125" y="266596"/>
            <a:ext cx="899571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Garamond" panose="02020404030301010803" pitchFamily="18" charset="0"/>
                <a:cs typeface="Times New Roman" pitchFamily="18" charset="0"/>
              </a:rPr>
              <a:t>Своеобразие коммуникативной компетентности педагога состоит в том, что она выступает как регулирующая мотивационная система, напрямую влияющая на механизмы формирования поведения обучающегося. </a:t>
            </a:r>
          </a:p>
          <a:p>
            <a:pPr indent="4476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Garamond" panose="02020404030301010803" pitchFamily="18" charset="0"/>
                <a:cs typeface="Times New Roman" pitchFamily="18" charset="0"/>
              </a:rPr>
              <a:t>Коммуникативная компетентность педагога позволяет реализовать в образовательной деятельности формы позитивного взаимодействия с обучающимися, что положительно сказывается, как на эффективности работы самого педагога, так и на эффективности образования обучающихся и уровне их взаимоотношений. </a:t>
            </a:r>
          </a:p>
          <a:p>
            <a:pPr indent="447675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Garamond" panose="02020404030301010803" pitchFamily="18" charset="0"/>
                <a:cs typeface="Times New Roman" pitchFamily="18" charset="0"/>
              </a:rPr>
              <a:t>Коммуникативная компетентность педагога снижает влияние когнитивных искажений и негативного жизненного опыта обучающегося, что способствует минимизации проявлений у него </a:t>
            </a:r>
            <a:r>
              <a:rPr lang="ru-RU" sz="2000" dirty="0" err="1" smtClean="0">
                <a:latin typeface="Garamond" panose="02020404030301010803" pitchFamily="18" charset="0"/>
                <a:cs typeface="Times New Roman" pitchFamily="18" charset="0"/>
              </a:rPr>
              <a:t>делинквентного</a:t>
            </a:r>
            <a:r>
              <a:rPr lang="ru-RU" sz="2000" dirty="0" smtClean="0">
                <a:latin typeface="Garamond" panose="02020404030301010803" pitchFamily="18" charset="0"/>
                <a:cs typeface="Times New Roman" pitchFamily="18" charset="0"/>
              </a:rPr>
              <a:t> поведения.</a:t>
            </a:r>
            <a:endParaRPr lang="ru-RU" sz="2000" dirty="0">
              <a:latin typeface="Garamond" panose="02020404030301010803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</TotalTime>
  <Words>475</Words>
  <Application>Microsoft Office PowerPoint</Application>
  <PresentationFormat>Широкоэкранный</PresentationFormat>
  <Paragraphs>43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Garamond</vt:lpstr>
      <vt:lpstr>Times New Roman</vt:lpstr>
      <vt:lpstr>Trebuchet MS</vt:lpstr>
      <vt:lpstr>Wingdings</vt:lpstr>
      <vt:lpstr>Wingdings 3</vt:lpstr>
      <vt:lpstr>Аспект</vt:lpstr>
      <vt:lpstr>  Использование результатов исследования  при организации образовательной деятельности  с обучающимися с ОВЗ с сохранным интеллектом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комплекта продуктов инновационной деятельности в рамках проекта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составления индивидуальной программы профилактики или преодоления отклоняющего поведения у обучающихся с НОДА.</dc:title>
  <dc:creator>Педагог</dc:creator>
  <cp:lastModifiedBy>Педагог</cp:lastModifiedBy>
  <cp:revision>39</cp:revision>
  <dcterms:created xsi:type="dcterms:W3CDTF">2019-03-27T10:50:03Z</dcterms:created>
  <dcterms:modified xsi:type="dcterms:W3CDTF">2019-10-17T04:39:37Z</dcterms:modified>
</cp:coreProperties>
</file>