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A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ОВЗ</c:v>
                </c:pt>
                <c:pt idx="1">
                  <c:v>Дети-инвалиды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6.3000000000000014E-2</c:v>
                </c:pt>
                <c:pt idx="1">
                  <c:v>1.7000000000000008E-2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C4-4966-BE8D-5E757DE80CB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ОВЗ</c:v>
                </c:pt>
                <c:pt idx="1">
                  <c:v>Дети-инвалиды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 formatCode="0.00%">
                  <c:v>6.500000000000003E-2</c:v>
                </c:pt>
                <c:pt idx="1">
                  <c:v>2.0000000000000007E-2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C4-4966-BE8D-5E757DE80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380544"/>
        <c:axId val="70980352"/>
      </c:barChart>
      <c:catAx>
        <c:axId val="70380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0980352"/>
        <c:crosses val="autoZero"/>
        <c:auto val="1"/>
        <c:lblAlgn val="ctr"/>
        <c:lblOffset val="100"/>
        <c:noMultiLvlLbl val="0"/>
      </c:catAx>
      <c:valAx>
        <c:axId val="7098035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03805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896275501296892"/>
          <c:y val="3.4503306734560812E-2"/>
          <c:w val="0.63773441137104303"/>
          <c:h val="0.684143695469928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задержка психического развития</c:v>
                </c:pt>
                <c:pt idx="1">
                  <c:v>нарушение речи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3"/>
                <c:pt idx="0" formatCode="0%">
                  <c:v>0.17</c:v>
                </c:pt>
                <c:pt idx="1">
                  <c:v>0.59099999999999997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DD-4E72-9FCD-D80F0273D91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задержка психического развития</c:v>
                </c:pt>
                <c:pt idx="1">
                  <c:v>нарушение речи</c:v>
                </c:pt>
              </c:strCache>
            </c:strRef>
          </c:cat>
          <c:val>
            <c:numRef>
              <c:f>Лист1!$C$2:$C$5</c:f>
              <c:numCache>
                <c:formatCode>0.00%</c:formatCode>
                <c:ptCount val="3"/>
                <c:pt idx="0" formatCode="0%">
                  <c:v>0.13</c:v>
                </c:pt>
                <c:pt idx="1">
                  <c:v>0.89100000000000001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DD-4E72-9FCD-D80F0273D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178688"/>
        <c:axId val="94221440"/>
      </c:barChart>
      <c:catAx>
        <c:axId val="941786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4221440"/>
        <c:crosses val="autoZero"/>
        <c:auto val="1"/>
        <c:lblAlgn val="ctr"/>
        <c:lblOffset val="100"/>
        <c:noMultiLvlLbl val="0"/>
      </c:catAx>
      <c:valAx>
        <c:axId val="942214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4178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216953790070498"/>
          <c:y val="0.53578489148321795"/>
          <c:w val="0.2046329694150705"/>
          <c:h val="0.196570434998602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525FDD-0E61-4F8B-AB3D-259C38C7EAD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DF98ACCE-9B77-4D75-ABF4-3C0C29975243}">
      <dgm:prSet phldrT="[Текст]" custT="1"/>
      <dgm:spPr/>
      <dgm:t>
        <a:bodyPr/>
        <a:lstStyle/>
        <a:p>
          <a:r>
            <a:rPr lang="ru-RU" sz="1400" dirty="0" smtClean="0"/>
            <a:t>Развитие профессиональной компетентности специалистов СИО по основным направлениям и аспектам деятельности, через развитие системы наставничества и проектную деятельность муниципальных команд (районов)</a:t>
          </a:r>
          <a:endParaRPr lang="en-US" sz="1400" dirty="0"/>
        </a:p>
      </dgm:t>
    </dgm:pt>
    <dgm:pt modelId="{AA66F882-EE3F-48BF-BCDC-B0B1F961BC29}" type="parTrans" cxnId="{9D633DED-D6E7-481D-AE86-C1DB8F65CDA1}">
      <dgm:prSet/>
      <dgm:spPr/>
      <dgm:t>
        <a:bodyPr/>
        <a:lstStyle/>
        <a:p>
          <a:endParaRPr lang="en-US"/>
        </a:p>
      </dgm:t>
    </dgm:pt>
    <dgm:pt modelId="{F3D9F948-999D-4AF0-8237-B3EE4A7739E9}" type="sibTrans" cxnId="{9D633DED-D6E7-481D-AE86-C1DB8F65CDA1}">
      <dgm:prSet/>
      <dgm:spPr/>
      <dgm:t>
        <a:bodyPr/>
        <a:lstStyle/>
        <a:p>
          <a:endParaRPr lang="en-US"/>
        </a:p>
      </dgm:t>
    </dgm:pt>
    <dgm:pt modelId="{9DCF6FC3-7A82-4424-A1BB-BEB5A3B7F3B7}">
      <dgm:prSet custT="1"/>
      <dgm:spPr/>
      <dgm:t>
        <a:bodyPr/>
        <a:lstStyle/>
        <a:p>
          <a:r>
            <a:rPr lang="ru-RU" sz="1400" dirty="0" smtClean="0"/>
            <a:t>Расширение спектра специальных образовательных условий для получения качественного образования детей с ОВЗ и детей-инвалидов, через взаимодействие специалистов  СИО с педагогами профессиональных сообществ </a:t>
          </a:r>
          <a:endParaRPr lang="en-US" sz="1400" dirty="0"/>
        </a:p>
      </dgm:t>
    </dgm:pt>
    <dgm:pt modelId="{F828284B-BAA7-4D10-9C0E-8C09734AE637}" type="parTrans" cxnId="{EAA80218-1FC8-449A-B950-34F61CE58CF3}">
      <dgm:prSet/>
      <dgm:spPr/>
      <dgm:t>
        <a:bodyPr/>
        <a:lstStyle/>
        <a:p>
          <a:endParaRPr lang="en-US"/>
        </a:p>
      </dgm:t>
    </dgm:pt>
    <dgm:pt modelId="{925C830B-FF36-4B98-AF23-18718C80123E}" type="sibTrans" cxnId="{EAA80218-1FC8-449A-B950-34F61CE58CF3}">
      <dgm:prSet/>
      <dgm:spPr/>
      <dgm:t>
        <a:bodyPr/>
        <a:lstStyle/>
        <a:p>
          <a:endParaRPr lang="en-US"/>
        </a:p>
      </dgm:t>
    </dgm:pt>
    <dgm:pt modelId="{3716017B-9F15-4B20-ABD3-0E714483C265}">
      <dgm:prSet/>
      <dgm:spPr/>
      <dgm:t>
        <a:bodyPr/>
        <a:lstStyle/>
        <a:p>
          <a:r>
            <a:rPr lang="ru-RU" dirty="0" smtClean="0"/>
            <a:t>Осуществление перехода на новое качественное образование, позволяющее обеспечить успех каждого обучающегося с ОВЗ через целенаправленное формирование  жизненной компетенции</a:t>
          </a:r>
          <a:endParaRPr lang="en-US" dirty="0"/>
        </a:p>
      </dgm:t>
    </dgm:pt>
    <dgm:pt modelId="{3F057F6D-D513-41E2-B96A-10FA76C430B3}" type="parTrans" cxnId="{6F948BD9-DD5D-49C3-911E-F8FC221D0407}">
      <dgm:prSet/>
      <dgm:spPr/>
      <dgm:t>
        <a:bodyPr/>
        <a:lstStyle/>
        <a:p>
          <a:endParaRPr lang="en-US"/>
        </a:p>
      </dgm:t>
    </dgm:pt>
    <dgm:pt modelId="{7EA91ABD-271B-4623-B96D-5599299AC6BA}" type="sibTrans" cxnId="{6F948BD9-DD5D-49C3-911E-F8FC221D0407}">
      <dgm:prSet/>
      <dgm:spPr/>
      <dgm:t>
        <a:bodyPr/>
        <a:lstStyle/>
        <a:p>
          <a:endParaRPr lang="en-US"/>
        </a:p>
      </dgm:t>
    </dgm:pt>
    <dgm:pt modelId="{2112747B-3AAD-4C8C-81F5-2A325821287A}" type="pres">
      <dgm:prSet presAssocID="{48525FDD-0E61-4F8B-AB3D-259C38C7EAD7}" presName="compositeShape" presStyleCnt="0">
        <dgm:presLayoutVars>
          <dgm:dir/>
          <dgm:resizeHandles/>
        </dgm:presLayoutVars>
      </dgm:prSet>
      <dgm:spPr/>
    </dgm:pt>
    <dgm:pt modelId="{E5C4B3CB-1F3D-444A-B3EE-2FEEED3C63B2}" type="pres">
      <dgm:prSet presAssocID="{48525FDD-0E61-4F8B-AB3D-259C38C7EAD7}" presName="pyramid" presStyleLbl="node1" presStyleIdx="0" presStyleCnt="1"/>
      <dgm:spPr/>
    </dgm:pt>
    <dgm:pt modelId="{2EEFF4E0-7181-4CC8-9373-D3AEE6F0F4B0}" type="pres">
      <dgm:prSet presAssocID="{48525FDD-0E61-4F8B-AB3D-259C38C7EAD7}" presName="theList" presStyleCnt="0"/>
      <dgm:spPr/>
    </dgm:pt>
    <dgm:pt modelId="{D7A43C09-F94C-4357-A27D-2EAC1CE4C853}" type="pres">
      <dgm:prSet presAssocID="{DF98ACCE-9B77-4D75-ABF4-3C0C29975243}" presName="aNode" presStyleLbl="fgAcc1" presStyleIdx="0" presStyleCnt="3" custScaleX="217290" custScaleY="1322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5FBD6A-D8A7-4269-A070-2AEBA57B7376}" type="pres">
      <dgm:prSet presAssocID="{DF98ACCE-9B77-4D75-ABF4-3C0C29975243}" presName="aSpace" presStyleCnt="0"/>
      <dgm:spPr/>
    </dgm:pt>
    <dgm:pt modelId="{66F8BBF3-BAAE-43A6-92B9-6AEC6898ED4D}" type="pres">
      <dgm:prSet presAssocID="{9DCF6FC3-7A82-4424-A1BB-BEB5A3B7F3B7}" presName="aNode" presStyleLbl="fgAcc1" presStyleIdx="1" presStyleCnt="3" custScaleX="218110" custScaleY="126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3A2CBD-AF68-43CE-94F9-C985A05CBA23}" type="pres">
      <dgm:prSet presAssocID="{9DCF6FC3-7A82-4424-A1BB-BEB5A3B7F3B7}" presName="aSpace" presStyleCnt="0"/>
      <dgm:spPr/>
    </dgm:pt>
    <dgm:pt modelId="{A579E1BC-E100-4BE4-8C44-27969D79096F}" type="pres">
      <dgm:prSet presAssocID="{3716017B-9F15-4B20-ABD3-0E714483C265}" presName="aNode" presStyleLbl="fgAcc1" presStyleIdx="2" presStyleCnt="3" custScaleX="218520" custScaleY="1405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AFAD9C-C24D-4CFD-A69D-76444F4FBA2D}" type="pres">
      <dgm:prSet presAssocID="{3716017B-9F15-4B20-ABD3-0E714483C265}" presName="aSpace" presStyleCnt="0"/>
      <dgm:spPr/>
    </dgm:pt>
  </dgm:ptLst>
  <dgm:cxnLst>
    <dgm:cxn modelId="{773215A1-3E6D-455F-B0CD-1FAEF30458A8}" type="presOf" srcId="{48525FDD-0E61-4F8B-AB3D-259C38C7EAD7}" destId="{2112747B-3AAD-4C8C-81F5-2A325821287A}" srcOrd="0" destOrd="0" presId="urn:microsoft.com/office/officeart/2005/8/layout/pyramid2"/>
    <dgm:cxn modelId="{EC2CC442-DB56-41DF-A84F-2AA649EB3F64}" type="presOf" srcId="{DF98ACCE-9B77-4D75-ABF4-3C0C29975243}" destId="{D7A43C09-F94C-4357-A27D-2EAC1CE4C853}" srcOrd="0" destOrd="0" presId="urn:microsoft.com/office/officeart/2005/8/layout/pyramid2"/>
    <dgm:cxn modelId="{0164F033-F509-445E-8E5E-453B389E773B}" type="presOf" srcId="{9DCF6FC3-7A82-4424-A1BB-BEB5A3B7F3B7}" destId="{66F8BBF3-BAAE-43A6-92B9-6AEC6898ED4D}" srcOrd="0" destOrd="0" presId="urn:microsoft.com/office/officeart/2005/8/layout/pyramid2"/>
    <dgm:cxn modelId="{9D633DED-D6E7-481D-AE86-C1DB8F65CDA1}" srcId="{48525FDD-0E61-4F8B-AB3D-259C38C7EAD7}" destId="{DF98ACCE-9B77-4D75-ABF4-3C0C29975243}" srcOrd="0" destOrd="0" parTransId="{AA66F882-EE3F-48BF-BCDC-B0B1F961BC29}" sibTransId="{F3D9F948-999D-4AF0-8237-B3EE4A7739E9}"/>
    <dgm:cxn modelId="{6F948BD9-DD5D-49C3-911E-F8FC221D0407}" srcId="{48525FDD-0E61-4F8B-AB3D-259C38C7EAD7}" destId="{3716017B-9F15-4B20-ABD3-0E714483C265}" srcOrd="2" destOrd="0" parTransId="{3F057F6D-D513-41E2-B96A-10FA76C430B3}" sibTransId="{7EA91ABD-271B-4623-B96D-5599299AC6BA}"/>
    <dgm:cxn modelId="{EAA80218-1FC8-449A-B950-34F61CE58CF3}" srcId="{48525FDD-0E61-4F8B-AB3D-259C38C7EAD7}" destId="{9DCF6FC3-7A82-4424-A1BB-BEB5A3B7F3B7}" srcOrd="1" destOrd="0" parTransId="{F828284B-BAA7-4D10-9C0E-8C09734AE637}" sibTransId="{925C830B-FF36-4B98-AF23-18718C80123E}"/>
    <dgm:cxn modelId="{61F09E63-5FC8-42FB-930A-FF822767F2A6}" type="presOf" srcId="{3716017B-9F15-4B20-ABD3-0E714483C265}" destId="{A579E1BC-E100-4BE4-8C44-27969D79096F}" srcOrd="0" destOrd="0" presId="urn:microsoft.com/office/officeart/2005/8/layout/pyramid2"/>
    <dgm:cxn modelId="{E06D949C-A8DE-4684-B49E-21CC09B61DF9}" type="presParOf" srcId="{2112747B-3AAD-4C8C-81F5-2A325821287A}" destId="{E5C4B3CB-1F3D-444A-B3EE-2FEEED3C63B2}" srcOrd="0" destOrd="0" presId="urn:microsoft.com/office/officeart/2005/8/layout/pyramid2"/>
    <dgm:cxn modelId="{CDA0A3FD-64FF-4EED-B979-E3B30CCAA976}" type="presParOf" srcId="{2112747B-3AAD-4C8C-81F5-2A325821287A}" destId="{2EEFF4E0-7181-4CC8-9373-D3AEE6F0F4B0}" srcOrd="1" destOrd="0" presId="urn:microsoft.com/office/officeart/2005/8/layout/pyramid2"/>
    <dgm:cxn modelId="{FBFF5B06-6C8C-4794-9F06-AA81FB329398}" type="presParOf" srcId="{2EEFF4E0-7181-4CC8-9373-D3AEE6F0F4B0}" destId="{D7A43C09-F94C-4357-A27D-2EAC1CE4C853}" srcOrd="0" destOrd="0" presId="urn:microsoft.com/office/officeart/2005/8/layout/pyramid2"/>
    <dgm:cxn modelId="{A6595CD7-D782-4DCB-A728-1B579448C6B7}" type="presParOf" srcId="{2EEFF4E0-7181-4CC8-9373-D3AEE6F0F4B0}" destId="{055FBD6A-D8A7-4269-A070-2AEBA57B7376}" srcOrd="1" destOrd="0" presId="urn:microsoft.com/office/officeart/2005/8/layout/pyramid2"/>
    <dgm:cxn modelId="{C9A1D668-9A93-4162-8C41-1B22987631DB}" type="presParOf" srcId="{2EEFF4E0-7181-4CC8-9373-D3AEE6F0F4B0}" destId="{66F8BBF3-BAAE-43A6-92B9-6AEC6898ED4D}" srcOrd="2" destOrd="0" presId="urn:microsoft.com/office/officeart/2005/8/layout/pyramid2"/>
    <dgm:cxn modelId="{8B2F6DA1-0341-42CF-A606-DB613747BBBF}" type="presParOf" srcId="{2EEFF4E0-7181-4CC8-9373-D3AEE6F0F4B0}" destId="{CB3A2CBD-AF68-43CE-94F9-C985A05CBA23}" srcOrd="3" destOrd="0" presId="urn:microsoft.com/office/officeart/2005/8/layout/pyramid2"/>
    <dgm:cxn modelId="{A2843230-5476-46D4-8258-A51E20EB714B}" type="presParOf" srcId="{2EEFF4E0-7181-4CC8-9373-D3AEE6F0F4B0}" destId="{A579E1BC-E100-4BE4-8C44-27969D79096F}" srcOrd="4" destOrd="0" presId="urn:microsoft.com/office/officeart/2005/8/layout/pyramid2"/>
    <dgm:cxn modelId="{6050C78C-AF18-443D-9F3D-D33E703CB89C}" type="presParOf" srcId="{2EEFF4E0-7181-4CC8-9373-D3AEE6F0F4B0}" destId="{27AFAD9C-C24D-4CFD-A69D-76444F4FBA2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4B3CB-1F3D-444A-B3EE-2FEEED3C63B2}">
      <dsp:nvSpPr>
        <dsp:cNvPr id="0" name=""/>
        <dsp:cNvSpPr/>
      </dsp:nvSpPr>
      <dsp:spPr>
        <a:xfrm>
          <a:off x="389499" y="0"/>
          <a:ext cx="4464495" cy="446449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A43C09-F94C-4357-A27D-2EAC1CE4C853}">
      <dsp:nvSpPr>
        <dsp:cNvPr id="0" name=""/>
        <dsp:cNvSpPr/>
      </dsp:nvSpPr>
      <dsp:spPr>
        <a:xfrm>
          <a:off x="919914" y="448242"/>
          <a:ext cx="6305587" cy="10806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Развитие профессиональной компетентности специалистов СИО по основным направлениям и аспектам деятельности, через развитие системы наставничества и проектную деятельность муниципальных команд (районов)</a:t>
          </a:r>
          <a:endParaRPr lang="en-US" sz="1400" kern="1200" dirty="0"/>
        </a:p>
      </dsp:txBody>
      <dsp:txXfrm>
        <a:off x="919914" y="448242"/>
        <a:ext cx="6305587" cy="1080622"/>
      </dsp:txXfrm>
    </dsp:sp>
    <dsp:sp modelId="{66F8BBF3-BAAE-43A6-92B9-6AEC6898ED4D}">
      <dsp:nvSpPr>
        <dsp:cNvPr id="0" name=""/>
        <dsp:cNvSpPr/>
      </dsp:nvSpPr>
      <dsp:spPr>
        <a:xfrm>
          <a:off x="908016" y="1630994"/>
          <a:ext cx="6329382" cy="10322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Расширение спектра специальных образовательных условий для получения качественного образования детей с ОВЗ и детей-инвалидов, через взаимодействие специалистов  СИО с педагогами профессиональных сообществ </a:t>
          </a:r>
          <a:endParaRPr lang="en-US" sz="1400" kern="1200" dirty="0"/>
        </a:p>
      </dsp:txBody>
      <dsp:txXfrm>
        <a:off x="908016" y="1630994"/>
        <a:ext cx="6329382" cy="1032253"/>
      </dsp:txXfrm>
    </dsp:sp>
    <dsp:sp modelId="{A579E1BC-E100-4BE4-8C44-27969D79096F}">
      <dsp:nvSpPr>
        <dsp:cNvPr id="0" name=""/>
        <dsp:cNvSpPr/>
      </dsp:nvSpPr>
      <dsp:spPr>
        <a:xfrm>
          <a:off x="902067" y="2765377"/>
          <a:ext cx="6341280" cy="11487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Осуществление перехода на новое качественное образование, позволяющее обеспечить успех каждого обучающегося с ОВЗ через целенаправленное формирование  жизненной компетенции</a:t>
          </a:r>
          <a:endParaRPr lang="en-US" sz="1600" kern="1200" dirty="0"/>
        </a:p>
      </dsp:txBody>
      <dsp:txXfrm>
        <a:off x="902067" y="2765377"/>
        <a:ext cx="6341280" cy="1148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980728"/>
            <a:ext cx="7772400" cy="2952328"/>
          </a:xfrm>
        </p:spPr>
        <p:txBody>
          <a:bodyPr>
            <a:noAutofit/>
          </a:bodyPr>
          <a:lstStyle/>
          <a:p>
            <a:r>
              <a:rPr lang="ru-RU" sz="2000" dirty="0" smtClean="0"/>
              <a:t>Анализ работы </a:t>
            </a:r>
            <a:br>
              <a:rPr lang="ru-RU" sz="2000" dirty="0" smtClean="0"/>
            </a:br>
            <a:r>
              <a:rPr lang="ru-RU" sz="2000" dirty="0" smtClean="0"/>
              <a:t>городского методического объединения специалистов специального и инклюзивного образования </a:t>
            </a:r>
            <a:br>
              <a:rPr lang="ru-RU" sz="2000" dirty="0" smtClean="0"/>
            </a:br>
            <a:r>
              <a:rPr lang="ru-RU" sz="2000" dirty="0" smtClean="0"/>
              <a:t>за 2018-2019 </a:t>
            </a:r>
            <a:r>
              <a:rPr lang="ru-RU" sz="2000" dirty="0" err="1" smtClean="0"/>
              <a:t>уч</a:t>
            </a:r>
            <a:r>
              <a:rPr lang="ru-RU" sz="2000" dirty="0" smtClean="0"/>
              <a:t>. год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4149080"/>
            <a:ext cx="7772400" cy="1368152"/>
          </a:xfrm>
        </p:spPr>
        <p:txBody>
          <a:bodyPr>
            <a:normAutofit/>
          </a:bodyPr>
          <a:lstStyle/>
          <a:p>
            <a:r>
              <a:rPr lang="ru-RU" dirty="0" smtClean="0"/>
              <a:t>Руководитель ГМО специалистов СИО</a:t>
            </a:r>
          </a:p>
          <a:p>
            <a:r>
              <a:rPr lang="ru-RU" dirty="0" err="1" smtClean="0"/>
              <a:t>Чепышко</a:t>
            </a:r>
            <a:r>
              <a:rPr lang="ru-RU" dirty="0" smtClean="0"/>
              <a:t> Ольга Викторовна</a:t>
            </a:r>
          </a:p>
          <a:p>
            <a:r>
              <a:rPr lang="ru-RU" dirty="0" smtClean="0"/>
              <a:t>учитель-логопед, </a:t>
            </a:r>
          </a:p>
          <a:p>
            <a:r>
              <a:rPr lang="ru-RU" dirty="0" smtClean="0"/>
              <a:t>МБОУ «Школа-интернат №4 г.Челябинска»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601" y="1052736"/>
          <a:ext cx="7416822" cy="4320480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4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0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771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Вебинары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Единый методический день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24 чел.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10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Установочный по подготовке к конкурсу профессионального мастерства «Педагог специального и инклюзивного образования – 2018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34 чел.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66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82828"/>
                          </a:solidFill>
                          <a:latin typeface="Times New Roman"/>
                          <a:ea typeface="Times New Roman"/>
                        </a:rPr>
                        <a:t>Система психолого-педагогического сопровождения детей раннего возраста с отклонениями в овладении речью в условиях центров психолого-педагогической, медицинской и социальной помощи города Челябинска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40 чел.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55576" y="836712"/>
          <a:ext cx="7920880" cy="5244419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51375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Участие в конкурсах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VI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городской конкурс профессионального мастерства работников образовательных организаций, реализующих адаптированные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образовательные программы для детей с ОВЗ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«Педагог специального и инклюзивного образования – 2018»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Абсолютный победитель учитель-логопед МБОУ «СОШ № 68 г.Челябинска»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Мотовилова Светлана Николаевна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8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</a:rPr>
                        <a:t>I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</a:rPr>
                        <a:t>Областной конкурс профессионального мастерства «Учитель-дефектолог»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2 место</a:t>
                      </a:r>
                      <a:endParaRPr lang="en-US" sz="1600" dirty="0" smtClean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8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Конкурс «Лучшие 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</a:rPr>
                        <a:t>метопредметные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занятия»</a:t>
                      </a: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15 специалистов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95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Электронный сборник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Современные стратегии психолого-педагогического сопровождения детей с ОВЗ в системе специального и инклюзивного образования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110 статей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специалистов РФ в рамках конференции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2780928"/>
            <a:ext cx="7772400" cy="2808312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Направления и задачи </a:t>
            </a:r>
            <a:r>
              <a:rPr lang="ru-RU" sz="2200" smtClean="0"/>
              <a:t/>
            </a:r>
            <a:br>
              <a:rPr lang="ru-RU" sz="2200" smtClean="0"/>
            </a:br>
            <a:r>
              <a:rPr lang="ru-RU" sz="2200" smtClean="0"/>
              <a:t>городского методического </a:t>
            </a:r>
            <a:r>
              <a:rPr lang="ru-RU" sz="2200" dirty="0" smtClean="0"/>
              <a:t>объединения специалистов специального и инклюзивного образования при реализации адаптированных образовательных программ в 2019-2020 </a:t>
            </a:r>
            <a:r>
              <a:rPr lang="ru-RU" sz="2200" dirty="0" err="1" smtClean="0"/>
              <a:t>уч.г</a:t>
            </a:r>
            <a:r>
              <a:rPr lang="ru-RU" sz="2200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3568" y="908720"/>
          <a:ext cx="763284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Задачи:</a:t>
            </a:r>
            <a:br>
              <a:rPr lang="ru-RU" dirty="0" smtClean="0"/>
            </a:b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1560" y="1052736"/>
            <a:ext cx="7776864" cy="4873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 Совершенствовать профессиональную компетентность специалистов СИО по основным направлениям и аспектам деятельности, через развитие системы наставничества и проектную деятельность муниципальных команд (районов)</a:t>
            </a:r>
          </a:p>
          <a:p>
            <a:r>
              <a:rPr lang="ru-RU" dirty="0" smtClean="0"/>
              <a:t>2. Формировать жизненные компетенции у обучающихся с ОВЗ и применять осваиваемые знания и умения для решения жизненно важных личностных и социальных задач во взаимодействии и в коммуникации с окружающим миром. </a:t>
            </a:r>
          </a:p>
          <a:p>
            <a:r>
              <a:rPr lang="ru-RU" dirty="0" smtClean="0"/>
              <a:t>3. Использовать современные технологии, диагностический инструментарий в реализации адаптированных образовательных программ с учетом нозологической группы и типологического варианта развития.</a:t>
            </a:r>
          </a:p>
          <a:p>
            <a:r>
              <a:rPr lang="ru-RU" dirty="0" smtClean="0"/>
              <a:t>4. Расширять спектр специальных образовательных условий для получения качественного образования детей с ОВЗ, через взаимодействие специалистов  СИО с педагогами профессиональных сообществ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080120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b="1" dirty="0" smtClean="0"/>
              <a:t>Численность детей школьного возраста с ОВЗ и детей-инвалидов в возрасте до 18 лет от общей численности детей ОО</a:t>
            </a:r>
            <a:endParaRPr lang="en-US" sz="20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3238" y="1556792"/>
          <a:ext cx="795719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76864" cy="9361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Количество детей, занимающихся по вариативным адаптированным образовательным программам общего образования (чел)</a:t>
            </a:r>
            <a:endParaRPr lang="en-US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half" idx="1"/>
          </p:nvPr>
        </p:nvGraphicFramePr>
        <p:xfrm>
          <a:off x="899593" y="1783923"/>
          <a:ext cx="7488830" cy="3790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77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7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7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0077"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2018-2019</a:t>
                      </a:r>
                      <a:endParaRPr lang="en-US" sz="20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2854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 задержкой психического развития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2780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2017-2018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1417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 нарушениями интеллекта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1325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430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 тяжелыми нарушениями речи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398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0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334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 нарушением опорно-двигательного аппарата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334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334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 нарушением слуха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330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194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 нарушением зрения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192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7545" y="1628800"/>
          <a:ext cx="8208909" cy="4229771"/>
        </p:xfrm>
        <a:graphic>
          <a:graphicData uri="http://schemas.openxmlformats.org/drawingml/2006/table">
            <a:tbl>
              <a:tblPr/>
              <a:tblGrid>
                <a:gridCol w="129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7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38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3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99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54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3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6227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Количество 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ОО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Количество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Рекомендации ТПМПК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: обучение в 5 классе с 01.09.2019 года по образовательным программам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% компенсации ЗПР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%  освоения АОП НОО ЗПР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% не освоивших АОП НОО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ЗПР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01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4-х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клас-сов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ЗПР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обучающих-ся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в интегрированных классах (совместно) по УП  ЗПР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основного общего образования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основного общего образования в соответствии с учебным планом ЗПР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С(К)ОУ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(для детей с нарушением интеллекта)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3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57 +7Ф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29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265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58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413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12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17,5%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74,2%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</a:rPr>
                        <a:t>2,9%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357" marR="64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83568" y="548680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Показатели реализации образовательной деятельности для детей с ОВЗ (</a:t>
            </a:r>
            <a:r>
              <a:rPr lang="ru-RU" b="1" dirty="0" smtClean="0"/>
              <a:t>задержка психического развития)</a:t>
            </a:r>
            <a:r>
              <a:rPr lang="ru-RU" dirty="0" smtClean="0"/>
              <a:t> в ОО, реализующих АОП НОО (выпускная диагностика 4-классов)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0510"/>
              </p:ext>
            </p:extLst>
          </p:nvPr>
        </p:nvGraphicFramePr>
        <p:xfrm>
          <a:off x="827584" y="1484784"/>
          <a:ext cx="7848869" cy="4752528"/>
        </p:xfrm>
        <a:graphic>
          <a:graphicData uri="http://schemas.openxmlformats.org/drawingml/2006/table">
            <a:tbl>
              <a:tblPr/>
              <a:tblGrid>
                <a:gridCol w="806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00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0003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№ 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ОО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Количество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Рекомендации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ТПМПК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: обучение в 5 классе с 01.09.2019 года по образовательным программам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% компенсации 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%  освоения  АОП НОО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9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4-х классов ТНР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</a:rPr>
                        <a:t>обучающихся в интегрированных классах по УП С(К)ОУ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ТНР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основного общего образования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основного общего образования в соответствии с учебным планом для обучающихся  с ТНР 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основного общего образования в соответствии с учебным планом для обучающихся  с ЗПР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С(К)ОУ с нарушением интеллекта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5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11+1Ф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6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24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35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21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18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1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1828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</a:rPr>
                        <a:t>30,2%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34,4%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83567" y="548680"/>
            <a:ext cx="7992885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dirty="0" smtClean="0"/>
              <a:t>Показатели реализации образовательной деятельности для детей с ОВЗ (</a:t>
            </a:r>
            <a:r>
              <a:rPr lang="ru-RU" b="1" dirty="0" smtClean="0"/>
              <a:t>нарушение речи</a:t>
            </a:r>
            <a:r>
              <a:rPr lang="ru-RU" dirty="0" smtClean="0"/>
              <a:t>) ОО, реализующих АОП НОО,</a:t>
            </a:r>
            <a:r>
              <a:rPr lang="ru-RU" dirty="0"/>
              <a:t> </a:t>
            </a:r>
            <a:r>
              <a:rPr lang="ru-RU" dirty="0" smtClean="0"/>
              <a:t>(выпускная диагностика 4-х классов)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275695"/>
              </p:ext>
            </p:extLst>
          </p:nvPr>
        </p:nvGraphicFramePr>
        <p:xfrm>
          <a:off x="755580" y="980729"/>
          <a:ext cx="7848867" cy="4785100"/>
        </p:xfrm>
        <a:graphic>
          <a:graphicData uri="http://schemas.openxmlformats.org/drawingml/2006/table">
            <a:tbl>
              <a:tblPr/>
              <a:tblGrid>
                <a:gridCol w="1569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8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8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32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80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8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805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805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73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80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0523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Численность учеников, имеющих ОВЗ в классах инклюзивного обучения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Всего школьников с ОВЗ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95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Нарушение слуха (слабослышащие, позднооглохшие)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Тяжелое нарушение речи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Нарушение зрения (слабовидящие)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Умственная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отсталость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Задержка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психического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развития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Нарушение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опорно-двигательного аппарата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Расстройства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аутистического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спектра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Сложные дефекты развития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Другие обучающиеся с ограниченными возможностями здоровья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50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Всего по г. Челябинску в 2018\2019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уч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. г.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5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335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13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2444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14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9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99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2771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5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Всего по 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г. Челябинску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2017\2018 уч. г.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5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418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3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12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1916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41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95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2473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762000" y="1628799"/>
          <a:ext cx="7698432" cy="402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Текст 3"/>
          <p:cNvSpPr>
            <a:spLocks noGrp="1"/>
          </p:cNvSpPr>
          <p:nvPr>
            <p:ph type="title"/>
          </p:nvPr>
        </p:nvSpPr>
        <p:spPr>
          <a:xfrm>
            <a:off x="755650" y="692696"/>
            <a:ext cx="7754938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endParaRPr lang="en-US" dirty="0"/>
          </a:p>
        </p:txBody>
      </p:sp>
      <p:sp>
        <p:nvSpPr>
          <p:cNvPr id="8" name="Текст 3"/>
          <p:cNvSpPr>
            <a:spLocks noGrp="1"/>
          </p:cNvSpPr>
          <p:nvPr>
            <p:ph type="body" idx="2"/>
          </p:nvPr>
        </p:nvSpPr>
        <p:spPr>
          <a:xfrm>
            <a:off x="611560" y="692696"/>
            <a:ext cx="7776863" cy="648072"/>
          </a:xfrm>
          <a:noFill/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ru-RU" sz="1600" b="1" dirty="0" smtClean="0"/>
              <a:t>Эффективность реализации АОП НОО для обучающихся с ОВЗ </a:t>
            </a:r>
            <a:r>
              <a:rPr lang="ru-RU" sz="1600" dirty="0" smtClean="0"/>
              <a:t>(с учетом процента компенсации ведущего дефекта ребенка)</a:t>
            </a:r>
            <a:endParaRPr lang="en-US" sz="16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755576" y="745807"/>
            <a:ext cx="77048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рганизационно-методическая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деятельность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99592" y="1268760"/>
          <a:ext cx="7272807" cy="5039241"/>
        </p:xfrm>
        <a:graphic>
          <a:graphicData uri="http://schemas.openxmlformats.org/drawingml/2006/table">
            <a:tbl>
              <a:tblPr/>
              <a:tblGrid>
                <a:gridCol w="1504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0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23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Форма проведения</a:t>
                      </a:r>
                      <a:endParaRPr lang="en-US" sz="1600" b="1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Тема 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мероприятия</a:t>
                      </a:r>
                      <a:endParaRPr lang="en-US" sz="1600" b="1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Количество участников</a:t>
                      </a:r>
                      <a:endParaRPr lang="en-US" sz="1600" b="1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4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Круглый стол «Творческая лаборатория»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Современные стратегии психолого-педагогического сопровождения детей с ОВЗ в системе специального и инклюзивного образования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28 чел.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68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50">
                          <a:latin typeface="Times New Roman"/>
                          <a:ea typeface="Droid Sans"/>
                          <a:cs typeface="Times New Roman"/>
                        </a:rPr>
                        <a:t>Семинар-практикум в рамках проекта «Усовские педагогические чтения»</a:t>
                      </a:r>
                      <a:endParaRPr lang="en-US" sz="1600" kern="50">
                        <a:latin typeface="Times New Roman"/>
                        <a:ea typeface="Droid Sans"/>
                        <a:cs typeface="Lohit Hindi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Современные технологии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деятельности специалистов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специального и инклюзивного образования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в рамках реализации ФГОС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78 чел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Преподаватели, студенты, магистранты ЮУрГГПУ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4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Областной семинар-практикум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Инновационные технологии в деятельности специалистов специального и инклюзивного образования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29 чел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84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Семинар-практикум</a:t>
                      </a:r>
                      <a:endParaRPr lang="en-US" sz="160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Использование инновационных технологий на занятиях учителя-логопеда для обучающихся, овладевающих русским (неродным) языком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25 чел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4262" marR="642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55576" y="836712"/>
          <a:ext cx="7848872" cy="5250498"/>
        </p:xfrm>
        <a:graphic>
          <a:graphicData uri="http://schemas.openxmlformats.org/drawingml/2006/table">
            <a:tbl>
              <a:tblPr/>
              <a:tblGrid>
                <a:gridCol w="1624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6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8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00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Практико-ориентированный семинар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59338" marR="5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Новые подходы в проведении коррекционно-развивающих занятий по требованиям ФГОС для обучающихся с ОВЗ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59338" marR="5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56 чел.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59338" marR="5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0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Дискуссионная площадка в рамках Конференции 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59338" marR="5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Практика успешного взаимодействия образовательных организаций и психолого-педагогических служб в территориальном образовании в процессе реализации АООП для детей с нарушением интеллекта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59338" marR="5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60 чел.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59338" marR="5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03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Всероссийская научно-практическая конференция «Современные стратегии психолого-педагогического сопровождения детей с ОВЗ в системе специального и инклюзивного образования в условиях реализации ФГОС»</a:t>
                      </a:r>
                      <a:r>
                        <a:rPr lang="ru-RU" sz="1400">
                          <a:solidFill>
                            <a:srgbClr val="282828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59338" marR="5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82828"/>
                          </a:solidFill>
                          <a:latin typeface="Times New Roman"/>
                          <a:ea typeface="Times New Roman"/>
                        </a:rPr>
                        <a:t>Нейропсихологический подход в воспитании и развитии детей – основа формирования здорового поколения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82828"/>
                          </a:solidFill>
                          <a:latin typeface="Times New Roman"/>
                          <a:ea typeface="Times New Roman"/>
                        </a:rPr>
                        <a:t>Практико-ориентированный семинар с 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приглашением специалистов Психологического центра «Белый слон» г. Екатеринбург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59338" marR="5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250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специалистов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ДО, ОО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59338" marR="59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155</TotalTime>
  <Words>856</Words>
  <Application>Microsoft Office PowerPoint</Application>
  <PresentationFormat>Экран (4:3)</PresentationFormat>
  <Paragraphs>175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Droid Sans</vt:lpstr>
      <vt:lpstr>Lohit Hindi</vt:lpstr>
      <vt:lpstr>Times New Roman</vt:lpstr>
      <vt:lpstr>Verdana</vt:lpstr>
      <vt:lpstr>Wingdings 2</vt:lpstr>
      <vt:lpstr>Аспект</vt:lpstr>
      <vt:lpstr>Анализ работы  городского методического объединения специалистов специального и инклюзивного образования  за 2018-2019 уч. год   </vt:lpstr>
      <vt:lpstr>  Численность детей школьного возраста с ОВЗ и детей-инвалидов в возрасте до 18 лет от общей численности детей ОО</vt:lpstr>
      <vt:lpstr>         Количество детей, занимающихся по вариативным адаптированным образовательным программам общего образования (чел)</vt:lpstr>
      <vt:lpstr>Презентация PowerPoint</vt:lpstr>
      <vt:lpstr>Презентация PowerPoint</vt:lpstr>
      <vt:lpstr>Презентация PowerPoint</vt:lpstr>
      <vt:lpstr>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Направления и задачи  городского методического объединения специалистов специального и инклюзивного образования при реализации адаптированных образовательных программ в 2019-2020 уч.г. </vt:lpstr>
      <vt:lpstr>Презентация PowerPoint</vt:lpstr>
      <vt:lpstr>Задачи: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работы  городского методического объединения специалистов специального и инклюзивного образования  за 2018-2019 уч. год</dc:title>
  <dc:creator>Leha</dc:creator>
  <cp:lastModifiedBy>User</cp:lastModifiedBy>
  <cp:revision>21</cp:revision>
  <dcterms:created xsi:type="dcterms:W3CDTF">2019-09-05T14:09:20Z</dcterms:created>
  <dcterms:modified xsi:type="dcterms:W3CDTF">2019-09-12T05:48:50Z</dcterms:modified>
</cp:coreProperties>
</file>