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87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60" r:id="rId20"/>
    <p:sldId id="262" r:id="rId21"/>
    <p:sldId id="264" r:id="rId22"/>
    <p:sldId id="265" r:id="rId23"/>
    <p:sldId id="266" r:id="rId24"/>
    <p:sldId id="267" r:id="rId25"/>
    <p:sldId id="288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132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20.01.2020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33.jpeg"/><Relationship Id="rId7" Type="http://schemas.openxmlformats.org/officeDocument/2006/relationships/image" Target="../media/image37.png"/><Relationship Id="rId12" Type="http://schemas.openxmlformats.org/officeDocument/2006/relationships/image" Target="../media/image4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jpeg"/><Relationship Id="rId5" Type="http://schemas.openxmlformats.org/officeDocument/2006/relationships/image" Target="../media/image35.png"/><Relationship Id="rId15" Type="http://schemas.openxmlformats.org/officeDocument/2006/relationships/image" Target="../media/image4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Relationship Id="rId1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9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4104456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/>
              <a:t>Выявление отклонений речевого развития в раннем возрасте: проблемы и перспективы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Е.В. Шереметьева</a:t>
            </a:r>
          </a:p>
        </p:txBody>
      </p:sp>
    </p:spTree>
    <p:extLst>
      <p:ext uri="{BB962C8B-B14F-4D97-AF65-F5344CB8AC3E}">
        <p14:creationId xmlns:p14="http://schemas.microsoft.com/office/powerpoint/2010/main" val="7479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111249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2800" b="1" dirty="0" smtClean="0"/>
              <a:t>Карты нервно-психического развития ребенка  </a:t>
            </a:r>
            <a:br>
              <a:rPr lang="ru-RU" sz="2800" b="1" dirty="0" smtClean="0"/>
            </a:br>
            <a:r>
              <a:rPr lang="ru-RU" sz="2800" b="1" dirty="0" smtClean="0"/>
              <a:t>(Н.М. Щелованова)</a:t>
            </a:r>
            <a:endParaRPr lang="ru-RU" sz="2800" b="1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2851849" y="2017394"/>
            <a:ext cx="891476" cy="966175"/>
          </a:xfrm>
          <a:prstGeom prst="flowChartConnecto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1 год</a:t>
            </a:r>
          </a:p>
        </p:txBody>
      </p:sp>
      <p:sp>
        <p:nvSpPr>
          <p:cNvPr id="5" name="Блок-схема: узел 4"/>
          <p:cNvSpPr/>
          <p:nvPr/>
        </p:nvSpPr>
        <p:spPr>
          <a:xfrm>
            <a:off x="2851849" y="3622517"/>
            <a:ext cx="891476" cy="948711"/>
          </a:xfrm>
          <a:prstGeom prst="flowChartConnecto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2 года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2851849" y="5183260"/>
            <a:ext cx="891476" cy="960654"/>
          </a:xfrm>
          <a:prstGeom prst="flowChartConnector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3 года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77" y="1615590"/>
            <a:ext cx="1913669" cy="519401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62" y="1834802"/>
            <a:ext cx="280099" cy="654246"/>
          </a:xfrm>
          <a:prstGeom prst="rect">
            <a:avLst/>
          </a:prstGeom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236244" y="2173358"/>
            <a:ext cx="2928938" cy="6809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5-10 слов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4236244" y="3844310"/>
            <a:ext cx="2928938" cy="6809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Простая фраза</a:t>
            </a:r>
            <a:endParaRPr lang="ru-RU" sz="2800" b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236244" y="5323104"/>
            <a:ext cx="2928938" cy="68096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Предложения 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64512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4537" y="193676"/>
            <a:ext cx="5357813" cy="701675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90-е годы Россия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7" r="10290" b="20561"/>
          <a:stretch/>
        </p:blipFill>
        <p:spPr>
          <a:xfrm>
            <a:off x="341494" y="3700822"/>
            <a:ext cx="2500313" cy="2896802"/>
          </a:xfrm>
          <a:prstGeom prst="ellipse">
            <a:avLst/>
          </a:prstGeom>
          <a:ln w="63500" cap="rnd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8034" y="3345725"/>
            <a:ext cx="2618653" cy="374577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r="7681" b="970"/>
          <a:stretch/>
        </p:blipFill>
        <p:spPr>
          <a:xfrm>
            <a:off x="6573186" y="3498277"/>
            <a:ext cx="2206483" cy="3301892"/>
          </a:xfrm>
          <a:prstGeom prst="rect">
            <a:avLst/>
          </a:prstGeom>
        </p:spPr>
      </p:pic>
      <p:sp>
        <p:nvSpPr>
          <p:cNvPr id="10" name="Скругленный прямоугольник 9"/>
          <p:cNvSpPr/>
          <p:nvPr/>
        </p:nvSpPr>
        <p:spPr>
          <a:xfrm>
            <a:off x="2878930" y="1261290"/>
            <a:ext cx="3750470" cy="7961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Система здравоохранения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077077" y="2592233"/>
            <a:ext cx="2923112" cy="7961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 Кабинет консультации семей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49753" y="2549614"/>
            <a:ext cx="2936360" cy="7961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Кабинет здорового ребенка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652242" y="2549614"/>
            <a:ext cx="2082404" cy="79611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Ясли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568" y="2659285"/>
            <a:ext cx="464344" cy="6191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076" y="2691977"/>
            <a:ext cx="447466" cy="596621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53" y="2649953"/>
            <a:ext cx="446573" cy="595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07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" y="381000"/>
            <a:ext cx="4229101" cy="1244599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Международная классификация болезней </a:t>
            </a:r>
            <a:br>
              <a:rPr lang="ru-RU" sz="2400" b="1" dirty="0" smtClean="0">
                <a:solidFill>
                  <a:schemeClr val="bg1"/>
                </a:solidFill>
                <a:latin typeface="+mn-lt"/>
              </a:rPr>
            </a:br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10-го пересмотра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78605" y="3717032"/>
            <a:ext cx="4924147" cy="1590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+mn-lt"/>
              </a:rPr>
              <a:t>Международная классификация функционирования, ограничений жизнедеятельности и здоровья</a:t>
            </a:r>
            <a:endParaRPr lang="ru-RU" sz="24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864393" y="1877029"/>
            <a:ext cx="3057525" cy="85724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 smtClean="0"/>
              <a:t>все медицинские диагнозы кодируются</a:t>
            </a:r>
            <a:endParaRPr lang="ru-RU" sz="18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22" t="5416" r="19861" b="6111"/>
          <a:stretch/>
        </p:blipFill>
        <p:spPr>
          <a:xfrm>
            <a:off x="5447949" y="565637"/>
            <a:ext cx="3107531" cy="606742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7" name="TextBox 6"/>
          <p:cNvSpPr txBox="1"/>
          <p:nvPr/>
        </p:nvSpPr>
        <p:spPr>
          <a:xfrm>
            <a:off x="5732990" y="2949636"/>
            <a:ext cx="273243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ДИАГНОЗ</a:t>
            </a:r>
          </a:p>
          <a:p>
            <a:pPr algn="ctr"/>
            <a:r>
              <a:rPr lang="ru-RU" sz="2800" b="1" dirty="0" smtClean="0"/>
              <a:t> «задержка речевого развития»</a:t>
            </a:r>
            <a:endParaRPr lang="ru-RU" sz="2800" b="1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78605" y="5591178"/>
            <a:ext cx="4924147" cy="85724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dirty="0">
                <a:solidFill>
                  <a:schemeClr val="bg1"/>
                </a:solidFill>
                <a:latin typeface="+mn-lt"/>
              </a:rPr>
              <a:t>определить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  <a:latin typeface="+mn-lt"/>
              </a:rPr>
              <a:t>рамки для описания показателей здоровья и показателей, связанных</a:t>
            </a:r>
          </a:p>
          <a:p>
            <a:pPr algn="ctr"/>
            <a:r>
              <a:rPr lang="ru-RU" sz="1800" dirty="0">
                <a:solidFill>
                  <a:schemeClr val="bg1"/>
                </a:solidFill>
                <a:latin typeface="+mn-lt"/>
              </a:rPr>
              <a:t>со здоровьем.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5978185" y="2949636"/>
            <a:ext cx="2242039" cy="1560819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298" y="2886509"/>
            <a:ext cx="700106" cy="102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798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12490" y="2840037"/>
            <a:ext cx="3507032" cy="9017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000" b="1" dirty="0" smtClean="0"/>
              <a:t>Логопедия</a:t>
            </a:r>
            <a:endParaRPr lang="ru-RU" sz="40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984314" y="412352"/>
            <a:ext cx="5607844" cy="1095375"/>
          </a:xfrm>
          <a:prstGeom prst="roundRect">
            <a:avLst/>
          </a:prstGeom>
          <a:solidFill>
            <a:srgbClr val="FB8F3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Девиации в развитии речи 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3618858" y="1701007"/>
            <a:ext cx="150019" cy="752475"/>
          </a:xfrm>
          <a:prstGeom prst="downArrow">
            <a:avLst/>
          </a:prstGeom>
          <a:solidFill>
            <a:srgbClr val="FB8F3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6066418" y="1701006"/>
            <a:ext cx="150019" cy="752475"/>
          </a:xfrm>
          <a:prstGeom prst="downArrow">
            <a:avLst/>
          </a:prstGeom>
          <a:solidFill>
            <a:srgbClr val="FB8F35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666"/>
          <a:stretch/>
        </p:blipFill>
        <p:spPr>
          <a:xfrm>
            <a:off x="2505165" y="3762375"/>
            <a:ext cx="4409985" cy="297706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235" y="2085140"/>
            <a:ext cx="1588934" cy="2118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5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55076" y="2091527"/>
            <a:ext cx="3059723" cy="264909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Исследования в области патологии развития детей </a:t>
            </a:r>
            <a:br>
              <a:rPr lang="ru-RU" sz="2400" dirty="0" smtClean="0"/>
            </a:br>
            <a:r>
              <a:rPr lang="ru-RU" sz="2400" dirty="0" smtClean="0"/>
              <a:t>раннего возраста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451632" y="5663472"/>
            <a:ext cx="4188758" cy="937756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Отклонения в </a:t>
            </a:r>
            <a:r>
              <a:rPr lang="ru-RU" sz="2800" b="1" dirty="0">
                <a:solidFill>
                  <a:schemeClr val="tx1"/>
                </a:solidFill>
              </a:rPr>
              <a:t>овладении речью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1445461" y="255947"/>
            <a:ext cx="6364538" cy="850659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ЛОГОПЕДИЧЕСКОЕ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ЗАКЛЮЧЕНИЕ В РАННЕМ ВОЗРАСТЕ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5109109" y="1565081"/>
            <a:ext cx="2649179" cy="844012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800" b="1" dirty="0" smtClean="0"/>
              <a:t>&lt;  1500 детей</a:t>
            </a:r>
            <a:endParaRPr lang="ru-RU" sz="2800" b="1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109109" y="2867570"/>
            <a:ext cx="3207307" cy="94789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+mn-lt"/>
              </a:rPr>
              <a:t>Модель коммуникативно-речевого развития ребенка раннего возраста</a:t>
            </a:r>
            <a:endParaRPr lang="ru-RU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5114661" y="4133737"/>
            <a:ext cx="3561795" cy="928685"/>
          </a:xfrm>
          <a:prstGeom prst="flowChartAlternateProcess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lIns="91440" tIns="45720" rIns="91440" bIns="45720" rtlCol="0" anchor="ctr">
            <a:normAutofit fontScale="92500" lnSpcReduction="10000"/>
          </a:bodyPr>
          <a:lstStyle>
            <a:defPPr>
              <a:defRPr lang="ru-RU"/>
            </a:defPPr>
            <a:lvl1pPr algn="ctr">
              <a:lnSpc>
                <a:spcPct val="90000"/>
              </a:lnSpc>
              <a:spcBef>
                <a:spcPct val="0"/>
              </a:spcBef>
              <a:buNone/>
              <a:defRPr sz="2000" b="1"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schemeClr val="bg1"/>
                </a:solidFill>
                <a:latin typeface="+mn-lt"/>
              </a:rPr>
              <a:t>Система коррекционно-предупредительного воздействия </a:t>
            </a:r>
          </a:p>
        </p:txBody>
      </p:sp>
      <p:sp>
        <p:nvSpPr>
          <p:cNvPr id="13" name="Стрелка вниз 12"/>
          <p:cNvSpPr/>
          <p:nvPr/>
        </p:nvSpPr>
        <p:spPr>
          <a:xfrm>
            <a:off x="4411541" y="1301262"/>
            <a:ext cx="178044" cy="4255476"/>
          </a:xfrm>
          <a:prstGeom prst="downArrow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070" y="367667"/>
            <a:ext cx="470413" cy="627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53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2827" y="204847"/>
            <a:ext cx="2649179" cy="1052895"/>
          </a:xfr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pPr algn="ctr"/>
            <a:r>
              <a:rPr lang="ru-RU" sz="2000" b="1" dirty="0" smtClean="0"/>
              <a:t>Модель коммуникативно-речевого развития ребенка раннего возраста</a:t>
            </a:r>
            <a:endParaRPr lang="ru-RU" sz="2000" b="1" dirty="0"/>
          </a:p>
        </p:txBody>
      </p:sp>
      <p:sp>
        <p:nvSpPr>
          <p:cNvPr id="4" name="Овал 3"/>
          <p:cNvSpPr/>
          <p:nvPr/>
        </p:nvSpPr>
        <p:spPr>
          <a:xfrm>
            <a:off x="3337965" y="5579404"/>
            <a:ext cx="2169853" cy="126332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3515874" y="5644873"/>
            <a:ext cx="1893935" cy="1028069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85790" y="6351957"/>
            <a:ext cx="971597" cy="23083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Лицевой гнозис</a:t>
            </a:r>
            <a:endParaRPr lang="ru-RU" sz="900" dirty="0"/>
          </a:p>
        </p:txBody>
      </p:sp>
      <p:sp>
        <p:nvSpPr>
          <p:cNvPr id="7" name="TextBox 6"/>
          <p:cNvSpPr txBox="1"/>
          <p:nvPr/>
        </p:nvSpPr>
        <p:spPr>
          <a:xfrm rot="1435035">
            <a:off x="4618206" y="5850999"/>
            <a:ext cx="827390" cy="230832"/>
          </a:xfrm>
          <a:prstGeom prst="rect">
            <a:avLst/>
          </a:prstGeom>
          <a:noFill/>
        </p:spPr>
        <p:txBody>
          <a:bodyPr wrap="none" rtlCol="0">
            <a:prstTxWarp prst="textArchUp">
              <a:avLst/>
            </a:prstTxWarp>
            <a:spAutoFit/>
          </a:bodyPr>
          <a:lstStyle/>
          <a:p>
            <a:r>
              <a:rPr lang="ru-RU" sz="900" dirty="0" smtClean="0"/>
              <a:t>Тембральный слух</a:t>
            </a:r>
            <a:endParaRPr lang="ru-RU" sz="900" dirty="0"/>
          </a:p>
        </p:txBody>
      </p:sp>
      <p:sp>
        <p:nvSpPr>
          <p:cNvPr id="8" name="TextBox 7"/>
          <p:cNvSpPr txBox="1"/>
          <p:nvPr/>
        </p:nvSpPr>
        <p:spPr>
          <a:xfrm rot="20699328">
            <a:off x="3565211" y="5779270"/>
            <a:ext cx="971597" cy="230832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ru-RU" sz="900" dirty="0" smtClean="0"/>
              <a:t>Тактильное восприятие</a:t>
            </a:r>
            <a:endParaRPr lang="ru-RU" sz="9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44705" y="5845565"/>
            <a:ext cx="2041511" cy="887569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0807022"/>
              </a:avLst>
            </a:prstTxWarp>
            <a:spAutoFit/>
          </a:bodyPr>
          <a:lstStyle/>
          <a:p>
            <a:pPr algn="ctr"/>
            <a:r>
              <a:rPr lang="ru-RU" sz="900" b="1" dirty="0">
                <a:ln w="0"/>
              </a:rPr>
              <a:t>Непосредственное эмоциональное общение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9597" y="6353542"/>
            <a:ext cx="238357" cy="19471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7276">
            <a:off x="5180664" y="5997705"/>
            <a:ext cx="192577" cy="1892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8"/>
          <a:stretch/>
        </p:blipFill>
        <p:spPr>
          <a:xfrm>
            <a:off x="3543145" y="5959584"/>
            <a:ext cx="133571" cy="280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3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0012" y="5760289"/>
            <a:ext cx="1196438" cy="6257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6" descr="mo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890" y="5827078"/>
            <a:ext cx="785870" cy="5118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584024" y="5894686"/>
            <a:ext cx="65550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Акуст.харак.</a:t>
            </a:r>
          </a:p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крика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7" name="Picture 5" descr="mod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4585" y="6065043"/>
            <a:ext cx="1034131" cy="35069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070137" y="6174908"/>
            <a:ext cx="6555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Крик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 rot="20319380">
            <a:off x="3705989" y="5685072"/>
            <a:ext cx="9938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Коммуникативная направленность плача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3581788" y="5359286"/>
            <a:ext cx="2292" cy="703168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5371122" y="5333415"/>
            <a:ext cx="6749" cy="758890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5514763" y="5211672"/>
            <a:ext cx="2333" cy="96587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3333017" y="5107843"/>
            <a:ext cx="4947" cy="110322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4447148" y="5516065"/>
            <a:ext cx="18599" cy="585469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V="1">
            <a:off x="4107953" y="5516065"/>
            <a:ext cx="0" cy="897741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3333018" y="4301028"/>
            <a:ext cx="2228260" cy="1215036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12603" y="4529271"/>
            <a:ext cx="2041511" cy="887569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0807022"/>
              </a:avLst>
            </a:prstTxWarp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Предметно-действенное общение</a:t>
            </a:r>
            <a:endParaRPr lang="ru-RU" sz="900" b="1" dirty="0">
              <a:ln w="0"/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3412200" y="4366321"/>
            <a:ext cx="2069123" cy="977615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9439">
            <a:off x="5260597" y="4704880"/>
            <a:ext cx="197909" cy="1944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0" name="Рисунок 2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68"/>
          <a:stretch/>
        </p:blipFill>
        <p:spPr>
          <a:xfrm>
            <a:off x="3451341" y="4653129"/>
            <a:ext cx="133571" cy="28080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31" name="TextBox 30"/>
          <p:cNvSpPr txBox="1"/>
          <p:nvPr/>
        </p:nvSpPr>
        <p:spPr>
          <a:xfrm>
            <a:off x="3814423" y="5052480"/>
            <a:ext cx="1191221" cy="230832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>
                <a:gd name="adj" fmla="val 92023"/>
              </a:avLst>
            </a:prstTxWarp>
            <a:spAutoFit/>
          </a:bodyPr>
          <a:lstStyle/>
          <a:p>
            <a:pPr algn="ctr"/>
            <a:r>
              <a:rPr lang="ru-RU" sz="900" dirty="0" smtClean="0"/>
              <a:t>Предметный гнозис</a:t>
            </a:r>
            <a:endParaRPr lang="ru-RU" sz="900" dirty="0"/>
          </a:p>
        </p:txBody>
      </p:sp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226" y="5020575"/>
            <a:ext cx="209443" cy="1745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37" name="Picture 5" descr="mod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1717" y="4825473"/>
            <a:ext cx="1141866" cy="38722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6" descr="mo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064" y="4513570"/>
            <a:ext cx="811981" cy="61989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0969" y="4434888"/>
            <a:ext cx="1329293" cy="69521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4181161" y="4944344"/>
            <a:ext cx="6555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Гуление</a:t>
            </a:r>
            <a:endParaRPr lang="ru-RU" sz="900" b="1" dirty="0">
              <a:ln w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616885" y="4715879"/>
            <a:ext cx="65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Вокализация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754384" y="4598169"/>
            <a:ext cx="65988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Сегментация гуления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3322731" y="3981043"/>
            <a:ext cx="0" cy="90769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H="1" flipV="1">
            <a:off x="5572627" y="4048850"/>
            <a:ext cx="404" cy="81273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3492869" y="4086007"/>
            <a:ext cx="7940" cy="619518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flipH="1" flipV="1">
            <a:off x="3955794" y="4188295"/>
            <a:ext cx="17417" cy="854596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flipH="1" flipV="1">
            <a:off x="5452370" y="4134204"/>
            <a:ext cx="13567" cy="628338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 flipV="1">
            <a:off x="4467794" y="4219861"/>
            <a:ext cx="8496" cy="621474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Овал 48"/>
          <p:cNvSpPr/>
          <p:nvPr/>
        </p:nvSpPr>
        <p:spPr>
          <a:xfrm>
            <a:off x="3137784" y="2924942"/>
            <a:ext cx="2660083" cy="129575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3444991" y="3237684"/>
            <a:ext cx="2041511" cy="887569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0807022"/>
              </a:avLst>
            </a:prstTxWarp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Ситуативно-деловое общение</a:t>
            </a:r>
            <a:endParaRPr lang="ru-RU" sz="900" b="1" dirty="0">
              <a:ln w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3237549" y="2928537"/>
            <a:ext cx="2491612" cy="109314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Объект 6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9418" r="18415" b="11317"/>
          <a:stretch/>
        </p:blipFill>
        <p:spPr>
          <a:xfrm>
            <a:off x="3363321" y="3468419"/>
            <a:ext cx="157648" cy="2499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3" name="Рисунок 5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408" y="3391978"/>
            <a:ext cx="260306" cy="2557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570" y="3695441"/>
            <a:ext cx="207993" cy="208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5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232" y="3039553"/>
            <a:ext cx="1481480" cy="77480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6" descr="mo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480" y="3100352"/>
            <a:ext cx="916636" cy="69979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5" descr="mod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5322" y="3451892"/>
            <a:ext cx="1244792" cy="4221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Box 57"/>
          <p:cNvSpPr txBox="1"/>
          <p:nvPr/>
        </p:nvSpPr>
        <p:spPr>
          <a:xfrm>
            <a:off x="4202788" y="3614290"/>
            <a:ext cx="65550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Лепет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694504" y="3274763"/>
            <a:ext cx="65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Вокабулы</a:t>
            </a:r>
            <a:endParaRPr lang="ru-RU" sz="9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775456" y="3225588"/>
            <a:ext cx="655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Слоговой лепет</a:t>
            </a:r>
            <a:endParaRPr lang="ru-RU" sz="900" b="1" dirty="0">
              <a:ln w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 rot="21396143">
            <a:off x="3455921" y="3023694"/>
            <a:ext cx="2461943" cy="928449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900" dirty="0" smtClean="0">
                <a:ln w="0"/>
              </a:rPr>
              <a:t>Умение определять движущийся предмет</a:t>
            </a:r>
          </a:p>
          <a:p>
            <a:pPr algn="ctr"/>
            <a:endParaRPr lang="ru-RU" sz="900" dirty="0">
              <a:ln w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 rot="1641372">
            <a:off x="4617076" y="3175188"/>
            <a:ext cx="1258796" cy="542346"/>
          </a:xfrm>
          <a:prstGeom prst="rect">
            <a:avLst/>
          </a:prstGeom>
        </p:spPr>
        <p:txBody>
          <a:bodyPr wrap="none">
            <a:prstTxWarp prst="textArchUp">
              <a:avLst>
                <a:gd name="adj" fmla="val 10723608"/>
              </a:avLst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Фонематический слух</a:t>
            </a:r>
          </a:p>
        </p:txBody>
      </p:sp>
      <p:sp>
        <p:nvSpPr>
          <p:cNvPr id="63" name="Прямоугольник 62"/>
          <p:cNvSpPr/>
          <p:nvPr/>
        </p:nvSpPr>
        <p:spPr>
          <a:xfrm rot="20207126">
            <a:off x="2992104" y="3296920"/>
            <a:ext cx="1325468" cy="369332"/>
          </a:xfrm>
          <a:prstGeom prst="rect">
            <a:avLst/>
          </a:prstGeom>
        </p:spPr>
        <p:txBody>
          <a:bodyPr wrap="square">
            <a:prstTxWarp prst="textArchUp">
              <a:avLst/>
            </a:prstTxWarp>
            <a:spAutoFit/>
          </a:bodyPr>
          <a:lstStyle/>
          <a:p>
            <a:pPr algn="ctr"/>
            <a:r>
              <a:rPr lang="ru-RU" sz="800" dirty="0" smtClean="0">
                <a:ln w="0"/>
              </a:rPr>
              <a:t>Предметная основа</a:t>
            </a:r>
            <a:endParaRPr lang="ru-RU" sz="800" dirty="0">
              <a:ln w="0"/>
            </a:endParaRPr>
          </a:p>
          <a:p>
            <a:pPr algn="ctr"/>
            <a:r>
              <a:rPr lang="ru-RU" sz="800" dirty="0">
                <a:ln w="0"/>
              </a:rPr>
              <a:t>артикуляции</a:t>
            </a:r>
          </a:p>
        </p:txBody>
      </p:sp>
      <p:cxnSp>
        <p:nvCxnSpPr>
          <p:cNvPr id="64" name="Прямая со стрелкой 63"/>
          <p:cNvCxnSpPr/>
          <p:nvPr/>
        </p:nvCxnSpPr>
        <p:spPr>
          <a:xfrm flipV="1">
            <a:off x="3132319" y="2484255"/>
            <a:ext cx="5465" cy="11300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flipV="1">
            <a:off x="5797866" y="2353374"/>
            <a:ext cx="0" cy="126091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6" name="Прямая со стрелкой 65"/>
          <p:cNvCxnSpPr/>
          <p:nvPr/>
        </p:nvCxnSpPr>
        <p:spPr>
          <a:xfrm flipH="1" flipV="1">
            <a:off x="3410233" y="2689456"/>
            <a:ext cx="6155" cy="768433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Прямая со стрелкой 66"/>
          <p:cNvCxnSpPr/>
          <p:nvPr/>
        </p:nvCxnSpPr>
        <p:spPr>
          <a:xfrm flipH="1" flipV="1">
            <a:off x="3829182" y="2886201"/>
            <a:ext cx="26381" cy="913564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V="1">
            <a:off x="5588571" y="2599056"/>
            <a:ext cx="10378" cy="784510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9" name="Прямая со стрелкой 68"/>
          <p:cNvCxnSpPr/>
          <p:nvPr/>
        </p:nvCxnSpPr>
        <p:spPr>
          <a:xfrm flipV="1">
            <a:off x="4495506" y="2839248"/>
            <a:ext cx="10207" cy="633923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0" name="Овал 69"/>
          <p:cNvSpPr/>
          <p:nvPr/>
        </p:nvSpPr>
        <p:spPr>
          <a:xfrm>
            <a:off x="3116719" y="1566523"/>
            <a:ext cx="2660083" cy="1295757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3437452" y="1904199"/>
            <a:ext cx="2041511" cy="887569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0807022"/>
              </a:avLst>
            </a:prstTxWarp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Ситуативно-познавательное общение</a:t>
            </a:r>
            <a:endParaRPr lang="ru-RU" sz="900" b="1" dirty="0">
              <a:ln w="0"/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3237549" y="1603801"/>
            <a:ext cx="2441317" cy="1087052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3" name="Рисунок 7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794" y="2025092"/>
            <a:ext cx="252029" cy="247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74" name="Объект 6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9418" r="18415" b="11317"/>
          <a:stretch/>
        </p:blipFill>
        <p:spPr>
          <a:xfrm>
            <a:off x="3293693" y="2022353"/>
            <a:ext cx="157648" cy="2499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5" name="Рисунок 7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0279" y="2294192"/>
            <a:ext cx="176437" cy="1769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76" name="Прямоугольник 75"/>
          <p:cNvSpPr/>
          <p:nvPr/>
        </p:nvSpPr>
        <p:spPr>
          <a:xfrm rot="875638">
            <a:off x="4498092" y="1803389"/>
            <a:ext cx="1206100" cy="2308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Фонематическое восприятие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3767146" y="2280316"/>
            <a:ext cx="1379748" cy="369332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1577660"/>
              </a:avLst>
            </a:prstTxWarp>
            <a:spAutoFit/>
          </a:bodyPr>
          <a:lstStyle/>
          <a:p>
            <a:r>
              <a:rPr lang="ru-RU" sz="900" dirty="0">
                <a:ln w="0"/>
              </a:rPr>
              <a:t>Зрительно-пространственный гнозис</a:t>
            </a:r>
          </a:p>
        </p:txBody>
      </p:sp>
      <p:sp>
        <p:nvSpPr>
          <p:cNvPr id="78" name="Прямоугольник 77"/>
          <p:cNvSpPr/>
          <p:nvPr/>
        </p:nvSpPr>
        <p:spPr>
          <a:xfrm rot="20564184">
            <a:off x="3292538" y="1797908"/>
            <a:ext cx="1034814" cy="3693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Речевая моторика</a:t>
            </a:r>
          </a:p>
        </p:txBody>
      </p:sp>
      <p:pic>
        <p:nvPicPr>
          <p:cNvPr id="79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1113" y="1736485"/>
            <a:ext cx="1481480" cy="77480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" name="Picture 6" descr="mo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611" y="1805001"/>
            <a:ext cx="916636" cy="69979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TextBox 80"/>
          <p:cNvSpPr txBox="1"/>
          <p:nvPr/>
        </p:nvSpPr>
        <p:spPr>
          <a:xfrm>
            <a:off x="3621404" y="1914142"/>
            <a:ext cx="94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Нарастание слоговой структуры</a:t>
            </a:r>
            <a:endParaRPr lang="ru-RU" sz="900" b="1" dirty="0">
              <a:ln w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639025" y="1915856"/>
            <a:ext cx="7325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Слова-предложения</a:t>
            </a:r>
            <a:endParaRPr lang="ru-RU" sz="900" b="1" dirty="0">
              <a:ln w="0"/>
            </a:endParaRPr>
          </a:p>
        </p:txBody>
      </p:sp>
      <p:pic>
        <p:nvPicPr>
          <p:cNvPr id="83" name="Picture 5" descr="mod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952" y="2154316"/>
            <a:ext cx="1244792" cy="4221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4" name="TextBox 83"/>
          <p:cNvSpPr txBox="1"/>
          <p:nvPr/>
        </p:nvSpPr>
        <p:spPr>
          <a:xfrm>
            <a:off x="4093264" y="2307120"/>
            <a:ext cx="7536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Первые слова</a:t>
            </a:r>
            <a:endParaRPr lang="ru-RU" sz="900" b="1" dirty="0">
              <a:ln w="0"/>
            </a:endParaRPr>
          </a:p>
        </p:txBody>
      </p:sp>
      <p:cxnSp>
        <p:nvCxnSpPr>
          <p:cNvPr id="85" name="Прямая со стрелкой 84"/>
          <p:cNvCxnSpPr/>
          <p:nvPr/>
        </p:nvCxnSpPr>
        <p:spPr>
          <a:xfrm flipV="1">
            <a:off x="3087208" y="1111651"/>
            <a:ext cx="5465" cy="11300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flipH="1" flipV="1">
            <a:off x="3303514" y="1257742"/>
            <a:ext cx="6155" cy="768433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8" name="Прямая со стрелкой 87"/>
          <p:cNvCxnSpPr/>
          <p:nvPr/>
        </p:nvCxnSpPr>
        <p:spPr>
          <a:xfrm flipH="1" flipV="1">
            <a:off x="3668958" y="1435638"/>
            <a:ext cx="3077" cy="905442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flipH="1" flipV="1">
            <a:off x="5625873" y="1292676"/>
            <a:ext cx="6155" cy="768433"/>
          </a:xfrm>
          <a:prstGeom prst="straightConnector1">
            <a:avLst/>
          </a:prstGeom>
          <a:ln>
            <a:solidFill>
              <a:srgbClr val="72BEA6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flipV="1">
            <a:off x="4488618" y="1519076"/>
            <a:ext cx="10207" cy="633923"/>
          </a:xfrm>
          <a:prstGeom prst="straightConnector1">
            <a:avLst/>
          </a:prstGeom>
          <a:ln>
            <a:solidFill>
              <a:schemeClr val="accent5">
                <a:lumMod val="75000"/>
              </a:schemeClr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1" name="Овал 90"/>
          <p:cNvSpPr/>
          <p:nvPr/>
        </p:nvSpPr>
        <p:spPr>
          <a:xfrm>
            <a:off x="2948925" y="30374"/>
            <a:ext cx="3015044" cy="148574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3437452" y="544473"/>
            <a:ext cx="2041511" cy="887569"/>
          </a:xfrm>
          <a:prstGeom prst="rect">
            <a:avLst/>
          </a:prstGeom>
        </p:spPr>
        <p:txBody>
          <a:bodyPr wrap="none">
            <a:prstTxWarp prst="textArchDown">
              <a:avLst>
                <a:gd name="adj" fmla="val 20807022"/>
              </a:avLst>
            </a:prstTxWarp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Ситуативно-познавательное общение</a:t>
            </a:r>
            <a:endParaRPr lang="ru-RU" sz="900" b="1" dirty="0">
              <a:ln w="0"/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3095458" y="75793"/>
            <a:ext cx="2744671" cy="12255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4" name="Рисунок 9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4763" y="527420"/>
            <a:ext cx="252029" cy="2476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95" name="Объект 6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2" t="9418" r="18415" b="11317"/>
          <a:stretch/>
        </p:blipFill>
        <p:spPr>
          <a:xfrm>
            <a:off x="3183559" y="589241"/>
            <a:ext cx="157648" cy="24994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6" name="Рисунок 9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171" y="945408"/>
            <a:ext cx="165944" cy="1664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97" name="Прямоугольник 96"/>
          <p:cNvSpPr/>
          <p:nvPr/>
        </p:nvSpPr>
        <p:spPr>
          <a:xfrm rot="20131593">
            <a:off x="3105673" y="332126"/>
            <a:ext cx="1034814" cy="3693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Речевая моторика</a:t>
            </a:r>
          </a:p>
        </p:txBody>
      </p:sp>
      <p:sp>
        <p:nvSpPr>
          <p:cNvPr id="98" name="Прямоугольник 97"/>
          <p:cNvSpPr/>
          <p:nvPr/>
        </p:nvSpPr>
        <p:spPr>
          <a:xfrm rot="1127513">
            <a:off x="4603120" y="289955"/>
            <a:ext cx="1206100" cy="230832"/>
          </a:xfrm>
          <a:prstGeom prst="rect">
            <a:avLst/>
          </a:prstGeom>
        </p:spPr>
        <p:txBody>
          <a:bodyPr wrap="none">
            <a:prstTxWarp prst="textArchUp">
              <a:avLst/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Фонематическое восприятие</a:t>
            </a:r>
          </a:p>
        </p:txBody>
      </p:sp>
      <p:sp>
        <p:nvSpPr>
          <p:cNvPr id="99" name="Прямоугольник 98"/>
          <p:cNvSpPr/>
          <p:nvPr/>
        </p:nvSpPr>
        <p:spPr>
          <a:xfrm>
            <a:off x="3685152" y="915085"/>
            <a:ext cx="1499449" cy="332391"/>
          </a:xfrm>
          <a:prstGeom prst="rect">
            <a:avLst/>
          </a:prstGeom>
        </p:spPr>
        <p:txBody>
          <a:bodyPr wrap="none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900" dirty="0">
                <a:ln w="0"/>
              </a:rPr>
              <a:t>Зрительно-пространственный гнозис</a:t>
            </a:r>
          </a:p>
        </p:txBody>
      </p:sp>
      <p:pic>
        <p:nvPicPr>
          <p:cNvPr id="100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5336" y="203155"/>
            <a:ext cx="1728872" cy="86283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1" name="Picture 6" descr="mod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660" y="287051"/>
            <a:ext cx="1096687" cy="78846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" name="Picture 5" descr="mod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281" y="642061"/>
            <a:ext cx="1520710" cy="51570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" name="TextBox 102"/>
          <p:cNvSpPr txBox="1"/>
          <p:nvPr/>
        </p:nvSpPr>
        <p:spPr>
          <a:xfrm>
            <a:off x="3512155" y="381724"/>
            <a:ext cx="9410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Усложнение слоговой структуры</a:t>
            </a:r>
            <a:endParaRPr lang="ru-RU" sz="900" b="1" dirty="0">
              <a:ln w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4694869" y="476926"/>
            <a:ext cx="882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Морфологизация, грамматизация</a:t>
            </a:r>
            <a:endParaRPr lang="ru-RU" sz="900" b="1" dirty="0">
              <a:ln w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4142901" y="761992"/>
            <a:ext cx="732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b="1" dirty="0" smtClean="0">
                <a:ln w="0"/>
              </a:rPr>
              <a:t>Предложения</a:t>
            </a:r>
          </a:p>
          <a:p>
            <a:pPr algn="ctr"/>
            <a:r>
              <a:rPr lang="ru-RU" sz="900" b="1" dirty="0" smtClean="0">
                <a:ln w="0"/>
              </a:rPr>
              <a:t>из двух слов</a:t>
            </a:r>
            <a:endParaRPr lang="ru-RU" sz="900" b="1" dirty="0">
              <a:ln w="0"/>
            </a:endParaRPr>
          </a:p>
        </p:txBody>
      </p:sp>
      <p:cxnSp>
        <p:nvCxnSpPr>
          <p:cNvPr id="86" name="Прямая со стрелкой 85"/>
          <p:cNvCxnSpPr/>
          <p:nvPr/>
        </p:nvCxnSpPr>
        <p:spPr>
          <a:xfrm flipV="1">
            <a:off x="5802526" y="1057107"/>
            <a:ext cx="5465" cy="113003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201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8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1" dur="10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2" dur="10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autoRev="1" fill="remove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6" dur="10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7" dur="10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8" dur="10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1000" autoRev="1" fill="remove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1" dur="10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2" dur="10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3" dur="10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1000" autoRev="1" fill="remove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26" dur="100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27" dur="100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28" dur="100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1000" autoRev="1" fill="remove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3" dur="250" autoRev="1" fill="remove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4" dur="250" autoRev="1" fill="remove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5" dur="250" autoRev="1" fill="remove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autoRev="1" fill="remove"/>
                                        <p:tgtEl>
                                          <p:spTgt spid="9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7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repeatCount="indefinite" fill="remove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repeatCount="indefinite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5" dur="5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5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1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7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0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3" dur="500" tmFilter="0, 0; .2, .5; .8, .5; 1, 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50" autoRev="1" fill="hold"/>
                                        <p:tgtEl>
                                          <p:spTgt spid="7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6" grpId="0" animBg="1"/>
      <p:bldP spid="28" grpId="0" animBg="1"/>
      <p:bldP spid="49" grpId="0" animBg="1"/>
      <p:bldP spid="51" grpId="0" animBg="1"/>
      <p:bldP spid="70" grpId="0" animBg="1"/>
      <p:bldP spid="72" grpId="0" animBg="1"/>
      <p:bldP spid="91" grpId="0" animBg="1"/>
      <p:bldP spid="9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5437" y="5972228"/>
            <a:ext cx="5498800" cy="593864"/>
          </a:xfr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Отклонения в овладению речью</a:t>
            </a:r>
            <a:endParaRPr lang="ru-RU" sz="36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418151" y="5003928"/>
            <a:ext cx="1185254" cy="36481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Ритмические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418151" y="4364240"/>
            <a:ext cx="1075478" cy="40102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Интонационно-голосовые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037849" y="3169651"/>
            <a:ext cx="1198442" cy="39039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Невербальные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418151" y="3805892"/>
            <a:ext cx="1053053" cy="31858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Экспрессивные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170479" y="79662"/>
            <a:ext cx="3015044" cy="148574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Коммуникативные условия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189" y="549467"/>
            <a:ext cx="446573" cy="595431"/>
          </a:xfrm>
          <a:prstGeom prst="rect">
            <a:avLst/>
          </a:prstGeom>
        </p:spPr>
      </p:pic>
      <p:sp>
        <p:nvSpPr>
          <p:cNvPr id="13" name="Овал 12"/>
          <p:cNvSpPr/>
          <p:nvPr/>
        </p:nvSpPr>
        <p:spPr>
          <a:xfrm>
            <a:off x="3305666" y="1646489"/>
            <a:ext cx="2744671" cy="1225576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Психофизиологические предпосылки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189" y="2259278"/>
            <a:ext cx="446573" cy="595431"/>
          </a:xfrm>
          <a:prstGeom prst="rect">
            <a:avLst/>
          </a:prstGeom>
        </p:spPr>
      </p:pic>
      <p:pic>
        <p:nvPicPr>
          <p:cNvPr id="17" name="Picture 5" descr="mod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771" y="3808637"/>
            <a:ext cx="1034131" cy="35069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>
            <a:off x="2179189" y="3983983"/>
            <a:ext cx="1412348" cy="110780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Средства общения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9" name="Picture 6" descr="mod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696" y="4327263"/>
            <a:ext cx="785870" cy="5118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4" descr="mod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0783" y="4952541"/>
            <a:ext cx="1196438" cy="62573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188" y="4154088"/>
            <a:ext cx="446573" cy="595431"/>
          </a:xfrm>
          <a:prstGeom prst="rect">
            <a:avLst/>
          </a:prstGeom>
        </p:spPr>
      </p:pic>
      <p:cxnSp>
        <p:nvCxnSpPr>
          <p:cNvPr id="22" name="Прямая со стрелкой 21"/>
          <p:cNvCxnSpPr/>
          <p:nvPr/>
        </p:nvCxnSpPr>
        <p:spPr>
          <a:xfrm flipV="1">
            <a:off x="3652918" y="3652460"/>
            <a:ext cx="285284" cy="306865"/>
          </a:xfrm>
          <a:prstGeom prst="straightConnector1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V="1">
            <a:off x="3725619" y="4155282"/>
            <a:ext cx="425164" cy="92363"/>
          </a:xfrm>
          <a:prstGeom prst="straightConnector1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685149" y="4558581"/>
            <a:ext cx="425164" cy="26385"/>
          </a:xfrm>
          <a:prstGeom prst="straightConnector1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3711515" y="5015970"/>
            <a:ext cx="356436" cy="143777"/>
          </a:xfrm>
          <a:prstGeom prst="straightConnector1">
            <a:avLst/>
          </a:prstGeom>
          <a:ln w="28575">
            <a:solidFill>
              <a:schemeClr val="accent4">
                <a:lumMod val="20000"/>
                <a:lumOff val="8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20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6" dur="1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animClr clrSpc="rgb" dir="cw">
                                      <p:cBhvr>
                                        <p:cTn id="7" dur="1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99"/>
                                      </p:to>
                                    </p:animClr>
                                    <p:set>
                                      <p:cBhvr>
                                        <p:cTn id="8" dur="1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500" autoRev="1" fill="remove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indefinite" fill="remove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3" dur="1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animClr clrSpc="rgb" dir="cw">
                                      <p:cBhvr>
                                        <p:cTn id="14" dur="1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FF99"/>
                                      </p:to>
                                    </p:animClr>
                                    <p:set>
                                      <p:cBhvr>
                                        <p:cTn id="15" dur="1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50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0" dur="3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1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3" dur="3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1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6" dur="3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29" dur="3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1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2" dur="3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1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5" dur="3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3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1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30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150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3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3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15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0" dur="3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53" dur="30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50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10" grpId="0" animBg="1"/>
      <p:bldP spid="13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4815" y="419756"/>
            <a:ext cx="6178304" cy="682440"/>
          </a:xfr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Варианты отклонений в овладению речью</a:t>
            </a:r>
            <a:endParaRPr lang="ru-RU" sz="3200" b="1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9040" y="1438182"/>
            <a:ext cx="8029853" cy="4549379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38370" y="2110155"/>
            <a:ext cx="1917577" cy="12309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Резко выраженные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45740" y="3886799"/>
            <a:ext cx="2138408" cy="138496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Недоразвитие </a:t>
            </a:r>
            <a:r>
              <a:rPr lang="ru-RU" sz="2400" dirty="0">
                <a:solidFill>
                  <a:schemeClr val="tx1"/>
                </a:solidFill>
              </a:rPr>
              <a:t>когнитивных </a:t>
            </a:r>
            <a:r>
              <a:rPr lang="ru-RU" sz="2400" dirty="0" smtClean="0">
                <a:solidFill>
                  <a:schemeClr val="tx1"/>
                </a:solidFill>
              </a:rPr>
              <a:t>предпосылок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329587" y="2110154"/>
            <a:ext cx="1917577" cy="12066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Нерезко выраженные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670212" y="2110155"/>
            <a:ext cx="1917577" cy="12309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Выраженные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258321" y="3886798"/>
            <a:ext cx="2029658" cy="1384966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Недоразвитие </a:t>
            </a:r>
            <a:r>
              <a:rPr lang="ru-RU" sz="2400" dirty="0">
                <a:solidFill>
                  <a:schemeClr val="tx1"/>
                </a:solidFill>
              </a:rPr>
              <a:t>психофизиологической базы</a:t>
            </a:r>
          </a:p>
        </p:txBody>
      </p:sp>
    </p:spTree>
    <p:extLst>
      <p:ext uri="{BB962C8B-B14F-4D97-AF65-F5344CB8AC3E}">
        <p14:creationId xmlns:p14="http://schemas.microsoft.com/office/powerpoint/2010/main" val="295757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910828" y="238305"/>
            <a:ext cx="3309152" cy="1136341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/>
              <a:t>Отклонения в овладении речью</a:t>
            </a:r>
            <a:endParaRPr lang="ru-RU" sz="32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86825" y="5697415"/>
            <a:ext cx="3049480" cy="89900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dirty="0" smtClean="0"/>
              <a:t>Задержка </a:t>
            </a:r>
          </a:p>
          <a:p>
            <a:pPr algn="ctr"/>
            <a:r>
              <a:rPr lang="ru-RU" sz="3200" dirty="0" smtClean="0"/>
              <a:t>речевого развития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662" y="674590"/>
            <a:ext cx="4199483" cy="58548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15553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Отклонения в овладении речью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Затрудняют общение </a:t>
            </a:r>
            <a:r>
              <a:rPr lang="ru-RU" dirty="0"/>
              <a:t>с близкими </a:t>
            </a:r>
            <a:r>
              <a:rPr lang="ru-RU" dirty="0" smtClean="0"/>
              <a:t>взрослыми </a:t>
            </a:r>
          </a:p>
          <a:p>
            <a:r>
              <a:rPr lang="ru-RU" dirty="0" smtClean="0"/>
              <a:t>Препятствуют </a:t>
            </a:r>
            <a:r>
              <a:rPr lang="ru-RU" dirty="0"/>
              <a:t>развитию познавательных </a:t>
            </a:r>
            <a:r>
              <a:rPr lang="ru-RU" dirty="0" smtClean="0"/>
              <a:t>процессов </a:t>
            </a:r>
          </a:p>
          <a:p>
            <a:r>
              <a:rPr lang="ru-RU" dirty="0" smtClean="0"/>
              <a:t>Отрицательно </a:t>
            </a:r>
            <a:r>
              <a:rPr lang="ru-RU" dirty="0"/>
              <a:t>влияют на формирование </a:t>
            </a:r>
            <a:r>
              <a:rPr lang="ru-RU" dirty="0" smtClean="0"/>
              <a:t>самосознания </a:t>
            </a:r>
          </a:p>
          <a:p>
            <a:r>
              <a:rPr lang="ru-RU" dirty="0" smtClean="0"/>
              <a:t>Сокращают </a:t>
            </a:r>
            <a:r>
              <a:rPr lang="ru-RU" dirty="0"/>
              <a:t>период практического самостоятельного накопления языковых </a:t>
            </a:r>
            <a:r>
              <a:rPr lang="ru-RU" dirty="0" smtClean="0"/>
              <a:t>закономерностей и выработку речевых динамических стереотипов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146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269" y="457200"/>
            <a:ext cx="4122836" cy="411480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457200" y="260648"/>
            <a:ext cx="3008313" cy="5865515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Полноценное овладение речью,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выводит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из ситуационной зависимости, меняет его отношение к окружающей среде </a:t>
            </a:r>
          </a:p>
        </p:txBody>
      </p:sp>
    </p:spTree>
    <p:extLst>
      <p:ext uri="{BB962C8B-B14F-4D97-AF65-F5344CB8AC3E}">
        <p14:creationId xmlns:p14="http://schemas.microsoft.com/office/powerpoint/2010/main" val="1605875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Отклонения речевого развития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это недоразвитие невербальных,  интонационно-ритмических и экспрессивных средств общения в пределах </a:t>
            </a:r>
            <a:r>
              <a:rPr lang="ru-RU" dirty="0" err="1"/>
              <a:t>психоречевой</a:t>
            </a:r>
            <a:r>
              <a:rPr lang="ru-RU" dirty="0"/>
              <a:t> системы, обусловленное неадекватностью коммуникативных условий и, как следствие, незрелостью психофизиологических предпосылок речи</a:t>
            </a:r>
            <a:endParaRPr lang="ru-RU" alt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05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Коррекционно-предупредительное воздействие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направленный процесс коррекции компонентов и параметров </a:t>
            </a:r>
            <a:r>
              <a:rPr lang="ru-RU" dirty="0" err="1"/>
              <a:t>психоречевого</a:t>
            </a:r>
            <a:r>
              <a:rPr lang="ru-RU" dirty="0"/>
              <a:t> развития, которые должны быть в зоне актуального развития ребёнка и предупреждение недоразвития тех компонентов и параметров </a:t>
            </a:r>
            <a:r>
              <a:rPr lang="ru-RU" dirty="0" err="1"/>
              <a:t>психоречевого</a:t>
            </a:r>
            <a:r>
              <a:rPr lang="ru-RU" dirty="0"/>
              <a:t> развития, которые находятся в зоне ближайшего развития ребёнка</a:t>
            </a:r>
          </a:p>
        </p:txBody>
      </p:sp>
    </p:spTree>
    <p:extLst>
      <p:ext uri="{BB962C8B-B14F-4D97-AF65-F5344CB8AC3E}">
        <p14:creationId xmlns:p14="http://schemas.microsoft.com/office/powerpoint/2010/main" val="98555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395288" y="3284538"/>
            <a:ext cx="2808287" cy="1368425"/>
          </a:xfrm>
          <a:prstGeom prst="rect">
            <a:avLst/>
          </a:prstGeom>
          <a:solidFill>
            <a:srgbClr val="FFFFD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Диагностический </a:t>
            </a:r>
          </a:p>
          <a:p>
            <a:pPr eaLnBrk="1" hangingPunct="1"/>
            <a:r>
              <a:rPr lang="ru-RU" altLang="ru-RU" b="1"/>
              <a:t>этап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2268538" y="5157788"/>
            <a:ext cx="3455987" cy="1439862"/>
          </a:xfrm>
          <a:prstGeom prst="rect">
            <a:avLst/>
          </a:prstGeom>
          <a:solidFill>
            <a:srgbClr val="FFFFD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Коррекционно-</a:t>
            </a:r>
          </a:p>
          <a:p>
            <a:pPr eaLnBrk="1" hangingPunct="1"/>
            <a:r>
              <a:rPr lang="ru-RU" altLang="ru-RU" b="1"/>
              <a:t>предупредительный </a:t>
            </a:r>
          </a:p>
          <a:p>
            <a:pPr eaLnBrk="1" hangingPunct="1"/>
            <a:r>
              <a:rPr lang="ru-RU" altLang="ru-RU" b="1"/>
              <a:t>этап</a:t>
            </a:r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219700" y="3284538"/>
            <a:ext cx="3598863" cy="1584325"/>
          </a:xfrm>
          <a:prstGeom prst="rect">
            <a:avLst/>
          </a:prstGeom>
          <a:solidFill>
            <a:srgbClr val="FFFFD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/>
              <a:t>Этап мониторинга</a:t>
            </a:r>
          </a:p>
          <a:p>
            <a:pPr eaLnBrk="1" hangingPunct="1"/>
            <a:r>
              <a:rPr lang="ru-RU" altLang="ru-RU"/>
              <a:t>коррекционно-</a:t>
            </a:r>
          </a:p>
          <a:p>
            <a:pPr eaLnBrk="1" hangingPunct="1"/>
            <a:r>
              <a:rPr lang="ru-RU" altLang="ru-RU"/>
              <a:t>предупредительного</a:t>
            </a:r>
          </a:p>
          <a:p>
            <a:pPr eaLnBrk="1" hangingPunct="1"/>
            <a:r>
              <a:rPr lang="ru-RU" altLang="ru-RU"/>
              <a:t>воздействия</a:t>
            </a:r>
          </a:p>
        </p:txBody>
      </p:sp>
      <p:sp>
        <p:nvSpPr>
          <p:cNvPr id="13317" name="AutoShape 7"/>
          <p:cNvSpPr>
            <a:spLocks noChangeArrowheads="1"/>
          </p:cNvSpPr>
          <p:nvPr/>
        </p:nvSpPr>
        <p:spPr bwMode="auto">
          <a:xfrm>
            <a:off x="179388" y="549275"/>
            <a:ext cx="8785225" cy="1223963"/>
          </a:xfrm>
          <a:prstGeom prst="roundRect">
            <a:avLst>
              <a:gd name="adj" fmla="val 16667"/>
            </a:avLst>
          </a:prstGeom>
          <a:solidFill>
            <a:srgbClr val="E7FFE7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chemeClr val="tx2"/>
                </a:solidFill>
              </a:rPr>
              <a:t>Коррекционно-предупредительное воздействие</a:t>
            </a:r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>
            <a:off x="1403350" y="1773238"/>
            <a:ext cx="792163" cy="1511300"/>
          </a:xfrm>
          <a:prstGeom prst="downArrow">
            <a:avLst>
              <a:gd name="adj1" fmla="val 50000"/>
              <a:gd name="adj2" fmla="val 47695"/>
            </a:avLst>
          </a:prstGeom>
          <a:solidFill>
            <a:srgbClr val="EFFFE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9" name="AutoShape 9"/>
          <p:cNvSpPr>
            <a:spLocks noChangeArrowheads="1"/>
          </p:cNvSpPr>
          <p:nvPr/>
        </p:nvSpPr>
        <p:spPr bwMode="auto">
          <a:xfrm>
            <a:off x="6443663" y="1773238"/>
            <a:ext cx="792162" cy="1511300"/>
          </a:xfrm>
          <a:prstGeom prst="downArrow">
            <a:avLst>
              <a:gd name="adj1" fmla="val 50000"/>
              <a:gd name="adj2" fmla="val 47695"/>
            </a:avLst>
          </a:prstGeom>
          <a:solidFill>
            <a:srgbClr val="E7FF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20" name="AutoShape 10"/>
          <p:cNvSpPr>
            <a:spLocks noChangeArrowheads="1"/>
          </p:cNvSpPr>
          <p:nvPr/>
        </p:nvSpPr>
        <p:spPr bwMode="auto">
          <a:xfrm>
            <a:off x="3779838" y="1773238"/>
            <a:ext cx="792162" cy="3384550"/>
          </a:xfrm>
          <a:prstGeom prst="downArrow">
            <a:avLst>
              <a:gd name="adj1" fmla="val 50000"/>
              <a:gd name="adj2" fmla="val 106814"/>
            </a:avLst>
          </a:prstGeom>
          <a:solidFill>
            <a:srgbClr val="E7FFE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909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4"/>
          <p:cNvSpPr>
            <a:spLocks noChangeArrowheads="1"/>
          </p:cNvSpPr>
          <p:nvPr/>
        </p:nvSpPr>
        <p:spPr bwMode="auto">
          <a:xfrm>
            <a:off x="1547813" y="260350"/>
            <a:ext cx="6192837" cy="865188"/>
          </a:xfrm>
          <a:prstGeom prst="roundRect">
            <a:avLst>
              <a:gd name="adj" fmla="val 16667"/>
            </a:avLst>
          </a:prstGeom>
          <a:solidFill>
            <a:srgbClr val="E7FFE7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sz="2800" b="1">
                <a:solidFill>
                  <a:schemeClr val="tx2"/>
                </a:solidFill>
              </a:rPr>
              <a:t>Диагностический этап</a:t>
            </a:r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827088" y="1268413"/>
            <a:ext cx="7488237" cy="1008062"/>
          </a:xfrm>
          <a:prstGeom prst="rect">
            <a:avLst/>
          </a:prstGeom>
          <a:solidFill>
            <a:srgbClr val="FFFFD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/>
              <a:t>Диагностика отклонений речевого развития </a:t>
            </a:r>
          </a:p>
          <a:p>
            <a:pPr eaLnBrk="1" hangingPunct="1"/>
            <a:r>
              <a:rPr lang="ru-RU" altLang="ru-RU"/>
              <a:t>в раннем возрасте (Е.В.Шереметьева)</a:t>
            </a:r>
          </a:p>
        </p:txBody>
      </p:sp>
      <p:pic>
        <p:nvPicPr>
          <p:cNvPr id="14340" name="Picture 14" descr="P10606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349500"/>
            <a:ext cx="2943225" cy="220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395288" y="4652963"/>
            <a:ext cx="8353425" cy="2016125"/>
          </a:xfrm>
          <a:prstGeom prst="rect">
            <a:avLst/>
          </a:prstGeom>
          <a:solidFill>
            <a:srgbClr val="FFFFD5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altLang="ru-RU" b="1" u="sng"/>
              <a:t>Позволяет: </a:t>
            </a:r>
          </a:p>
          <a:p>
            <a:pPr eaLnBrk="1" hangingPunct="1"/>
            <a:r>
              <a:rPr lang="ru-RU" altLang="ru-RU" sz="2200"/>
              <a:t>- своевременно </a:t>
            </a:r>
            <a:r>
              <a:rPr lang="ru-RU" altLang="ru-RU" sz="2200" b="1"/>
              <a:t>выявить детей</a:t>
            </a:r>
            <a:r>
              <a:rPr lang="ru-RU" altLang="ru-RU" sz="2200"/>
              <a:t> с отклонениями </a:t>
            </a:r>
          </a:p>
          <a:p>
            <a:pPr eaLnBrk="1" hangingPunct="1"/>
            <a:r>
              <a:rPr lang="ru-RU" altLang="ru-RU" sz="2200"/>
              <a:t>в овладении речью, </a:t>
            </a:r>
          </a:p>
          <a:p>
            <a:pPr eaLnBrk="1" hangingPunct="1"/>
            <a:r>
              <a:rPr lang="ru-RU" altLang="ru-RU" sz="2200"/>
              <a:t>- </a:t>
            </a:r>
            <a:r>
              <a:rPr lang="ru-RU" altLang="ru-RU" sz="2200" b="1"/>
              <a:t>определить тип этих отклонений</a:t>
            </a:r>
            <a:r>
              <a:rPr lang="ru-RU" altLang="ru-RU" sz="2200"/>
              <a:t>, </a:t>
            </a:r>
          </a:p>
          <a:p>
            <a:pPr eaLnBrk="1" hangingPunct="1"/>
            <a:r>
              <a:rPr lang="ru-RU" altLang="ru-RU" sz="2200"/>
              <a:t>- </a:t>
            </a:r>
            <a:r>
              <a:rPr lang="ru-RU" altLang="ru-RU" sz="2200" b="1"/>
              <a:t>отграничить</a:t>
            </a:r>
            <a:r>
              <a:rPr lang="ru-RU" altLang="ru-RU" sz="2200"/>
              <a:t> эти состояния от задержки речевого развития и </a:t>
            </a:r>
          </a:p>
          <a:p>
            <a:pPr eaLnBrk="1" hangingPunct="1"/>
            <a:r>
              <a:rPr lang="ru-RU" altLang="ru-RU" sz="2200"/>
              <a:t>замедленного варианта нормального речестановления.</a:t>
            </a:r>
            <a:r>
              <a:rPr lang="ru-RU" altLang="ru-RU" sz="180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6527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Коммуникативно-речевой профиль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13" y="685800"/>
            <a:ext cx="6912173" cy="3886200"/>
          </a:xfrm>
        </p:spPr>
      </p:pic>
    </p:spTree>
    <p:extLst>
      <p:ext uri="{BB962C8B-B14F-4D97-AF65-F5344CB8AC3E}">
        <p14:creationId xmlns:p14="http://schemas.microsoft.com/office/powerpoint/2010/main" val="398561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</a:t>
            </a:r>
            <a:endParaRPr lang="ru-RU" sz="4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2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575897" y="400921"/>
            <a:ext cx="2936081" cy="787646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Принцип комплексности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669014" y="5078348"/>
            <a:ext cx="3492471" cy="1283671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Состояние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bg1"/>
                </a:solidFill>
              </a:rPr>
              <a:t>развития ребенка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61484" y="4297822"/>
            <a:ext cx="2154931" cy="446710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Клиницисты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75656" y="4320183"/>
            <a:ext cx="2470442" cy="48753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Реабилитологи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076331" y="4320185"/>
            <a:ext cx="1810535" cy="424346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Логопеды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0152" y="1635881"/>
            <a:ext cx="3403036" cy="2197352"/>
          </a:xfrm>
          <a:prstGeom prst="roundRec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Реализуется в командном подходе, определяющем  практическую деятельность </a:t>
            </a:r>
            <a:r>
              <a:rPr lang="ru-RU" sz="2400" dirty="0" smtClean="0">
                <a:solidFill>
                  <a:schemeClr val="tx1"/>
                </a:solidFill>
              </a:rPr>
              <a:t> специалистов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281723" y="3848460"/>
            <a:ext cx="204422" cy="4148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4494997" y="3833233"/>
            <a:ext cx="204422" cy="4148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682445" y="3833234"/>
            <a:ext cx="204422" cy="414891"/>
          </a:xfrm>
          <a:prstGeom prst="downArrow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>
            <a:off x="3951349" y="638460"/>
            <a:ext cx="1167179" cy="328694"/>
          </a:xfrm>
          <a:prstGeom prst="rightArrow">
            <a:avLst/>
          </a:prstGeom>
          <a:solidFill>
            <a:srgbClr val="FFFF00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98477" y="1575434"/>
            <a:ext cx="3407570" cy="218574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Определяется первично нарушенным звеном или фактором в структуре нарушенного развития ребёнка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682439" y="351386"/>
            <a:ext cx="2936081" cy="78764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Ведущий специалист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850" y="1635881"/>
            <a:ext cx="887965" cy="170094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  <p:extLst>
      <p:ext uri="{BB962C8B-B14F-4D97-AF65-F5344CB8AC3E}">
        <p14:creationId xmlns:p14="http://schemas.microsoft.com/office/powerpoint/2010/main" val="62128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3106" y="88898"/>
            <a:ext cx="5464969" cy="95885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Логопедическое заключение</a:t>
            </a:r>
            <a:endParaRPr lang="ru-RU" sz="3200" b="1" dirty="0"/>
          </a:p>
        </p:txBody>
      </p:sp>
      <p:sp>
        <p:nvSpPr>
          <p:cNvPr id="4" name="Блок-схема: узел 3"/>
          <p:cNvSpPr/>
          <p:nvPr/>
        </p:nvSpPr>
        <p:spPr>
          <a:xfrm>
            <a:off x="960835" y="1352547"/>
            <a:ext cx="432197" cy="57150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I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14513" y="1319212"/>
            <a:ext cx="5693569" cy="6572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Кратко сформулированный итог диагностического этапа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960835" y="2752724"/>
            <a:ext cx="432197" cy="571500"/>
          </a:xfrm>
          <a:prstGeom prst="flowChart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</a:rPr>
              <a:t>II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14513" y="2576511"/>
            <a:ext cx="5629276" cy="92392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Отправная точка определения маршрута образования и </a:t>
            </a:r>
            <a:r>
              <a:rPr lang="ru-RU" sz="2400" dirty="0" smtClean="0">
                <a:solidFill>
                  <a:schemeClr val="tx1"/>
                </a:solidFill>
              </a:rPr>
              <a:t>коррекции 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1846659" y="4100512"/>
            <a:ext cx="5629276" cy="1438276"/>
          </a:xfrm>
          <a:prstGeom prst="downArrowCallout">
            <a:avLst/>
          </a:prstGeom>
          <a:solidFill>
            <a:srgbClr val="F2A2A2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М</a:t>
            </a:r>
            <a:r>
              <a:rPr lang="ru-RU" sz="2400" b="1" dirty="0" smtClean="0">
                <a:solidFill>
                  <a:schemeClr val="tx1"/>
                </a:solidFill>
              </a:rPr>
              <a:t>ногозначность формулировки логопедического заключения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03971" y="5667376"/>
            <a:ext cx="2914650" cy="793602"/>
          </a:xfrm>
          <a:prstGeom prst="rect">
            <a:avLst/>
          </a:prstGeom>
          <a:solidFill>
            <a:srgbClr val="DD402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НЕДОПУСТИМА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34984"/>
            <a:ext cx="1109938" cy="122301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13" y="4619626"/>
            <a:ext cx="1404894" cy="162686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4710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92880" y="2080440"/>
            <a:ext cx="1971675" cy="530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Здравоохранение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486380" y="2080441"/>
            <a:ext cx="1671638" cy="530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Реабилитация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93419" y="2080442"/>
            <a:ext cx="2378869" cy="530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Специальная педагогика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00903" y="2102764"/>
            <a:ext cx="1721644" cy="530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</a:rPr>
              <a:t>Логопедия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1050101" y="2775930"/>
            <a:ext cx="142876" cy="7143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3179324" y="2715048"/>
            <a:ext cx="142876" cy="7143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611416" y="2753752"/>
            <a:ext cx="142876" cy="7143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972071" y="2762533"/>
            <a:ext cx="142876" cy="71437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864393" y="3639895"/>
            <a:ext cx="7529513" cy="9525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низ 14"/>
          <p:cNvSpPr/>
          <p:nvPr/>
        </p:nvSpPr>
        <p:spPr>
          <a:xfrm>
            <a:off x="4500561" y="3799009"/>
            <a:ext cx="142876" cy="71437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680567" y="4656325"/>
            <a:ext cx="5782863" cy="17518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Любые состояния отсутствия речи в раннем возрасте 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Задержка речевого развития</a:t>
            </a:r>
            <a:endParaRPr lang="ru-RU" sz="3200" b="1" i="1" dirty="0">
              <a:solidFill>
                <a:schemeClr val="tx1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787" y="175021"/>
            <a:ext cx="1577258" cy="21030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1509" y="263977"/>
            <a:ext cx="743959" cy="17176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2714" y="433755"/>
            <a:ext cx="1121447" cy="149526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10" y="497311"/>
            <a:ext cx="935381" cy="136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758" y="182562"/>
            <a:ext cx="6357938" cy="644522"/>
          </a:xfrm>
          <a:solidFill>
            <a:srgbClr val="DD402F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Задержка речевого развития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50819" y="2865437"/>
            <a:ext cx="5379244" cy="1438275"/>
          </a:xfrm>
          <a:prstGeom prst="roundRect">
            <a:avLst/>
          </a:prstGeom>
          <a:solidFill>
            <a:srgbClr val="F2A2A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</a:rPr>
              <a:t>Педагогический ДИАГНОЗ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2943" y="5240338"/>
            <a:ext cx="2321719" cy="10668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Структура нарушенного развития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12938" y="5240338"/>
            <a:ext cx="2457450" cy="10668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Программа обучения или коррекции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68665" y="5240339"/>
            <a:ext cx="2343150" cy="106680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Прогноз развития ребёнка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1743073" y="4520712"/>
            <a:ext cx="221456" cy="438150"/>
          </a:xfrm>
          <a:prstGeom prst="downArrow">
            <a:avLst/>
          </a:prstGeom>
          <a:solidFill>
            <a:srgbClr val="F2A2A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4520207" y="4649787"/>
            <a:ext cx="221456" cy="438150"/>
          </a:xfrm>
          <a:prstGeom prst="downArrow">
            <a:avLst/>
          </a:prstGeom>
          <a:solidFill>
            <a:srgbClr val="F2A2A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>
            <a:off x="7662769" y="4649787"/>
            <a:ext cx="221456" cy="438150"/>
          </a:xfrm>
          <a:prstGeom prst="downArrow">
            <a:avLst/>
          </a:prstGeom>
          <a:solidFill>
            <a:srgbClr val="F2A2A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>
              <a:solidFill>
                <a:schemeClr val="tx1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191469" y="1117599"/>
            <a:ext cx="3100388" cy="8461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Научная школа Л.С. Выготского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9128" y="827085"/>
            <a:ext cx="983641" cy="1311521"/>
          </a:xfrm>
          <a:prstGeom prst="rect">
            <a:avLst/>
          </a:prstGeom>
        </p:spPr>
      </p:pic>
      <p:sp>
        <p:nvSpPr>
          <p:cNvPr id="15" name="Стрелка вниз 14"/>
          <p:cNvSpPr/>
          <p:nvPr/>
        </p:nvSpPr>
        <p:spPr>
          <a:xfrm>
            <a:off x="4618984" y="2136772"/>
            <a:ext cx="221456" cy="438150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>
              <a:solidFill>
                <a:schemeClr val="tx1"/>
              </a:solidFill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02" y="86836"/>
            <a:ext cx="798168" cy="92427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3489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" cy="24384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Box 4"/>
          <p:cNvSpPr txBox="1"/>
          <p:nvPr/>
        </p:nvSpPr>
        <p:spPr>
          <a:xfrm>
            <a:off x="350044" y="1314728"/>
            <a:ext cx="1228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  9   6   8   г.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800224" y="227274"/>
            <a:ext cx="7208045" cy="10874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           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</a:rPr>
              <a:t> </a:t>
            </a:r>
            <a:r>
              <a:rPr lang="ru-RU" sz="3200" b="1" dirty="0" smtClean="0">
                <a:solidFill>
                  <a:schemeClr val="tx1"/>
                </a:solidFill>
              </a:rPr>
              <a:t>               «Основы теории и практики логопедии»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             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75699"/>
            <a:ext cx="742952" cy="99060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1620" y="330652"/>
            <a:ext cx="3640455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431548" y="2438401"/>
            <a:ext cx="2651464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200" dirty="0" smtClean="0"/>
              <a:t>Общее </a:t>
            </a:r>
            <a:r>
              <a:rPr lang="ru-RU" sz="2200" dirty="0" err="1" smtClean="0"/>
              <a:t>гндоразвитие</a:t>
            </a:r>
            <a:r>
              <a:rPr lang="ru-RU" sz="2200" dirty="0" smtClean="0"/>
              <a:t> речи</a:t>
            </a:r>
            <a:endParaRPr lang="ru-RU" sz="2200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431548" y="3142248"/>
            <a:ext cx="2651464" cy="359912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Различные сложные речевые расстройства</a:t>
            </a:r>
            <a:r>
              <a:rPr lang="ru-RU" dirty="0">
                <a:solidFill>
                  <a:schemeClr val="tx1"/>
                </a:solidFill>
              </a:rPr>
              <a:t>,</a:t>
            </a:r>
            <a:r>
              <a:rPr lang="ru-RU" dirty="0" smtClean="0">
                <a:solidFill>
                  <a:schemeClr val="tx1"/>
                </a:solidFill>
              </a:rPr>
              <a:t> при которых нарушается формирование всех компонентов речевой системы, относящихся к ее смысловой и звуковой стороне, при нормальном слухе и сохранном интеллекте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003" y="1873101"/>
            <a:ext cx="2009588" cy="3773103"/>
          </a:xfrm>
          <a:prstGeom prst="ellipse">
            <a:avLst/>
          </a:prstGeom>
          <a:ln w="63500" cap="rnd">
            <a:solidFill>
              <a:schemeClr val="accent2">
                <a:lumMod val="20000"/>
                <a:lumOff val="8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594309" y="5835243"/>
            <a:ext cx="13181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Р.Е. Левина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4729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28800" cy="24384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6" name="TextBox 5"/>
          <p:cNvSpPr txBox="1"/>
          <p:nvPr/>
        </p:nvSpPr>
        <p:spPr>
          <a:xfrm>
            <a:off x="350044" y="1314728"/>
            <a:ext cx="1228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  9   7   3   г.</a:t>
            </a:r>
            <a:endParaRPr lang="ru-RU" sz="20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800224" y="227274"/>
            <a:ext cx="7208045" cy="10874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           </a:t>
            </a:r>
          </a:p>
          <a:p>
            <a:pPr algn="ctr"/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               </a:t>
            </a:r>
            <a:r>
              <a:rPr lang="ru-RU" sz="2400" b="1" dirty="0" smtClean="0">
                <a:solidFill>
                  <a:schemeClr val="tx1"/>
                </a:solidFill>
              </a:rPr>
              <a:t>«Преодоление задержки речевого развития у дошкольников»</a:t>
            </a:r>
          </a:p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                    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275699"/>
            <a:ext cx="742952" cy="9906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431" y="1484851"/>
            <a:ext cx="5872163" cy="5441762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0" name="TextBox 9"/>
          <p:cNvSpPr txBox="1"/>
          <p:nvPr/>
        </p:nvSpPr>
        <p:spPr>
          <a:xfrm>
            <a:off x="2757487" y="2438400"/>
            <a:ext cx="23145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«задержка» </a:t>
            </a:r>
            <a:r>
              <a:rPr lang="ru-RU" sz="2800" dirty="0" smtClean="0"/>
              <a:t>-</a:t>
            </a:r>
          </a:p>
          <a:p>
            <a:pPr algn="ctr"/>
            <a:endParaRPr lang="ru-RU" sz="2800" dirty="0" smtClean="0"/>
          </a:p>
          <a:p>
            <a:pPr algn="ctr"/>
            <a:r>
              <a:rPr lang="ru-RU" sz="2800" dirty="0" smtClean="0"/>
              <a:t> </a:t>
            </a:r>
            <a:r>
              <a:rPr lang="ru-RU" sz="2400" dirty="0" smtClean="0"/>
              <a:t>временное нарушение или временная остановка в движении процесса речевого развития </a:t>
            </a:r>
            <a:endParaRPr lang="ru-RU" sz="2400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953" y="1704174"/>
            <a:ext cx="613749" cy="1077915"/>
          </a:xfrm>
          <a:prstGeom prst="ellipse">
            <a:avLst/>
          </a:prstGeom>
          <a:ln w="63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3" name="TextBox 12"/>
          <p:cNvSpPr txBox="1"/>
          <p:nvPr/>
        </p:nvSpPr>
        <p:spPr>
          <a:xfrm>
            <a:off x="6069839" y="2798323"/>
            <a:ext cx="1449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Е.М. Мастюкова</a:t>
            </a:r>
            <a:endParaRPr lang="ru-RU" sz="1400" b="1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947" y="3122333"/>
            <a:ext cx="719762" cy="1224188"/>
          </a:xfrm>
          <a:prstGeom prst="ellipse">
            <a:avLst/>
          </a:prstGeom>
          <a:ln w="63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6207253" y="4334902"/>
            <a:ext cx="1116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Н.С. Жукова</a:t>
            </a:r>
            <a:endParaRPr lang="ru-RU" sz="14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3" r="32040"/>
          <a:stretch/>
        </p:blipFill>
        <p:spPr>
          <a:xfrm>
            <a:off x="6239759" y="4642679"/>
            <a:ext cx="692944" cy="1183779"/>
          </a:xfrm>
          <a:prstGeom prst="ellipse">
            <a:avLst/>
          </a:prstGeom>
          <a:ln w="63500" cap="rnd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17" name="TextBox 16"/>
          <p:cNvSpPr txBox="1"/>
          <p:nvPr/>
        </p:nvSpPr>
        <p:spPr>
          <a:xfrm>
            <a:off x="6152693" y="5842692"/>
            <a:ext cx="12616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Т.Б. Феличева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42746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673" y="321956"/>
            <a:ext cx="7181118" cy="1325563"/>
          </a:xfr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Нарушения со стороны центральной нервной системы при ЗРР имеют обратимый нейродинамический характер, а иногда они отсутствуют вовсе </a:t>
            </a:r>
            <a:endParaRPr lang="ru-RU" sz="2000" dirty="0"/>
          </a:p>
        </p:txBody>
      </p:sp>
      <p:pic>
        <p:nvPicPr>
          <p:cNvPr id="11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7325" cy="1943100"/>
          </a:xfr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4" name="Скругленный прямоугольник 3"/>
          <p:cNvSpPr/>
          <p:nvPr/>
        </p:nvSpPr>
        <p:spPr>
          <a:xfrm>
            <a:off x="459399" y="3448049"/>
            <a:ext cx="3507581" cy="13335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Виды ЗРР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(Е.М. Мастюкова)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725991" y="5324474"/>
            <a:ext cx="2971800" cy="10477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Конституционные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725991" y="3590924"/>
            <a:ext cx="2971800" cy="10477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Психогенные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725991" y="1943100"/>
            <a:ext cx="2971800" cy="104775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Соматогенные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Блок-схема: ссылка на другую страницу 7"/>
          <p:cNvSpPr/>
          <p:nvPr/>
        </p:nvSpPr>
        <p:spPr>
          <a:xfrm>
            <a:off x="4625578" y="2322512"/>
            <a:ext cx="228600" cy="419100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ссылка на другую страницу 8"/>
          <p:cNvSpPr/>
          <p:nvPr/>
        </p:nvSpPr>
        <p:spPr>
          <a:xfrm>
            <a:off x="4616510" y="3919537"/>
            <a:ext cx="228600" cy="419100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ссылка на другую страницу 9"/>
          <p:cNvSpPr/>
          <p:nvPr/>
        </p:nvSpPr>
        <p:spPr>
          <a:xfrm>
            <a:off x="4625578" y="5638799"/>
            <a:ext cx="228600" cy="419100"/>
          </a:xfrm>
          <a:prstGeom prst="flowChartOffpageConnector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258274" y="984738"/>
            <a:ext cx="12287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  9  9  0  г.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689786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78</TotalTime>
  <Words>598</Words>
  <Application>Microsoft Office PowerPoint</Application>
  <PresentationFormat>Экран (4:3)</PresentationFormat>
  <Paragraphs>168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Impact</vt:lpstr>
      <vt:lpstr>Times New Roman</vt:lpstr>
      <vt:lpstr>NewsPrint</vt:lpstr>
      <vt:lpstr>           Выявление отклонений речевого развития в раннем возрасте: проблемы и перспективы</vt:lpstr>
      <vt:lpstr>Презентация PowerPoint</vt:lpstr>
      <vt:lpstr>Презентация PowerPoint</vt:lpstr>
      <vt:lpstr>Логопедическое заключение</vt:lpstr>
      <vt:lpstr>Презентация PowerPoint</vt:lpstr>
      <vt:lpstr>Задержка речевого развития </vt:lpstr>
      <vt:lpstr>Презентация PowerPoint</vt:lpstr>
      <vt:lpstr>Презентация PowerPoint</vt:lpstr>
      <vt:lpstr>Нарушения со стороны центральной нервной системы при ЗРР имеют обратимый нейродинамический характер, а иногда они отсутствуют вовсе </vt:lpstr>
      <vt:lpstr>Карты нервно-психического развития ребенка   (Н.М. Щелованова)</vt:lpstr>
      <vt:lpstr>90-е годы Россия</vt:lpstr>
      <vt:lpstr>Международная классификация болезней  10-го пересмотра</vt:lpstr>
      <vt:lpstr>Презентация PowerPoint</vt:lpstr>
      <vt:lpstr>Исследования в области патологии развития детей  раннего возраста</vt:lpstr>
      <vt:lpstr>Модель коммуникативно-речевого развития ребенка раннего возраста</vt:lpstr>
      <vt:lpstr>Отклонения в овладению речью</vt:lpstr>
      <vt:lpstr>Варианты отклонений в овладению речью</vt:lpstr>
      <vt:lpstr>Презентация PowerPoint</vt:lpstr>
      <vt:lpstr>Отклонения в овладении речью</vt:lpstr>
      <vt:lpstr>Отклонения речевого развития</vt:lpstr>
      <vt:lpstr>Коррекционно-предупредительное воздействие</vt:lpstr>
      <vt:lpstr>Презентация PowerPoint</vt:lpstr>
      <vt:lpstr>Презентация PowerPoint</vt:lpstr>
      <vt:lpstr>Коммуникативно-речевой профиль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Коммуникативно-деятельностный подход в диагностике и коррекции отклонений речевого развития у детей раннего возраста </dc:title>
  <dc:creator>Елена</dc:creator>
  <cp:lastModifiedBy>Педагог</cp:lastModifiedBy>
  <cp:revision>12</cp:revision>
  <dcterms:created xsi:type="dcterms:W3CDTF">2020-01-14T09:58:36Z</dcterms:created>
  <dcterms:modified xsi:type="dcterms:W3CDTF">2020-01-20T10:13:32Z</dcterms:modified>
</cp:coreProperties>
</file>