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A1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B674BD-DC06-4BBB-A158-D1C3D7BDE2B2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47A444-024C-41E1-B9EC-D87D0D9A1BEB}">
      <dgm:prSet phldrT="[Текст]" custT="1"/>
      <dgm:spPr/>
      <dgm:t>
        <a:bodyPr/>
        <a:lstStyle/>
        <a:p>
          <a:r>
            <a:rPr lang="ru-RU" sz="2000" dirty="0" smtClean="0">
              <a:solidFill>
                <a:srgbClr val="000000"/>
              </a:solidFill>
              <a:effectLst/>
              <a:latin typeface="Times New Roman"/>
              <a:ea typeface="Calibri"/>
            </a:rPr>
            <a:t>Инновационные подходы </a:t>
          </a:r>
          <a:endParaRPr lang="ru-RU" sz="20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F971FF-0D4A-44F6-8E5D-A67D2039954C}" type="parTrans" cxnId="{AE26C8A2-BB77-4E01-91CD-8556069B0AE0}">
      <dgm:prSet/>
      <dgm:spPr/>
      <dgm:t>
        <a:bodyPr/>
        <a:lstStyle/>
        <a:p>
          <a:endParaRPr lang="ru-RU"/>
        </a:p>
      </dgm:t>
    </dgm:pt>
    <dgm:pt modelId="{088F99D9-EF44-40C8-AF62-9EB9997D54BA}" type="sibTrans" cxnId="{AE26C8A2-BB77-4E01-91CD-8556069B0AE0}">
      <dgm:prSet/>
      <dgm:spPr/>
      <dgm:t>
        <a:bodyPr/>
        <a:lstStyle/>
        <a:p>
          <a:endParaRPr lang="ru-RU"/>
        </a:p>
      </dgm:t>
    </dgm:pt>
    <dgm:pt modelId="{601C1ADF-E6D6-487C-ABCF-D4934A326D93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Инклюзия в реализации ФГОС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7917C87-9CBA-4DC1-94C4-52EEBF8222D6}" type="parTrans" cxnId="{A0AD6AF5-9AD8-4EBD-8C5B-2815E36F7198}">
      <dgm:prSet/>
      <dgm:spPr/>
      <dgm:t>
        <a:bodyPr/>
        <a:lstStyle/>
        <a:p>
          <a:endParaRPr lang="ru-RU"/>
        </a:p>
      </dgm:t>
    </dgm:pt>
    <dgm:pt modelId="{4C172639-AD71-4ADC-9D91-5D3FBDE91B26}" type="sibTrans" cxnId="{A0AD6AF5-9AD8-4EBD-8C5B-2815E36F7198}">
      <dgm:prSet/>
      <dgm:spPr/>
      <dgm:t>
        <a:bodyPr/>
        <a:lstStyle/>
        <a:p>
          <a:endParaRPr lang="ru-RU"/>
        </a:p>
      </dgm:t>
    </dgm:pt>
    <dgm:pt modelId="{4AC5868A-FFB7-4676-8992-FF24A03DF7A9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Методические основы индивидуализированной социализации и обучения детей - билингвистов.</a:t>
          </a:r>
          <a:endParaRPr lang="ru-RU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EC37A42-A641-403B-A394-B45DFED54FEB}" type="parTrans" cxnId="{816816CF-4149-48C4-877C-FD62812BDA5B}">
      <dgm:prSet/>
      <dgm:spPr/>
      <dgm:t>
        <a:bodyPr/>
        <a:lstStyle/>
        <a:p>
          <a:endParaRPr lang="ru-RU"/>
        </a:p>
      </dgm:t>
    </dgm:pt>
    <dgm:pt modelId="{B33F2E4E-581E-49E7-9BBE-6006EA502AB7}" type="sibTrans" cxnId="{816816CF-4149-48C4-877C-FD62812BDA5B}">
      <dgm:prSet/>
      <dgm:spPr/>
      <dgm:t>
        <a:bodyPr/>
        <a:lstStyle/>
        <a:p>
          <a:endParaRPr lang="ru-RU"/>
        </a:p>
      </dgm:t>
    </dgm:pt>
    <dgm:pt modelId="{A2534F8C-94DF-424B-83BD-0BFF853132B0}">
      <dgm:prSet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преемственности дошкольного и школьного образования 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762E84-1D95-4EC4-98AE-5D85F1A0A479}" type="parTrans" cxnId="{43BB6BE1-8F7A-48FB-91BB-422D832E6B50}">
      <dgm:prSet/>
      <dgm:spPr/>
      <dgm:t>
        <a:bodyPr/>
        <a:lstStyle/>
        <a:p>
          <a:endParaRPr lang="ru-RU"/>
        </a:p>
      </dgm:t>
    </dgm:pt>
    <dgm:pt modelId="{6D7BDA6C-DDBC-4794-9B9D-A3ADD648A80E}" type="sibTrans" cxnId="{43BB6BE1-8F7A-48FB-91BB-422D832E6B50}">
      <dgm:prSet/>
      <dgm:spPr/>
      <dgm:t>
        <a:bodyPr/>
        <a:lstStyle/>
        <a:p>
          <a:endParaRPr lang="ru-RU"/>
        </a:p>
      </dgm:t>
    </dgm:pt>
    <dgm:pt modelId="{831B9345-C8CB-48CA-8164-B056DF53A5D5}">
      <dgm:prSet custT="1"/>
      <dgm:spPr/>
      <dgm:t>
        <a:bodyPr/>
        <a:lstStyle/>
        <a:p>
          <a:r>
            <a:rPr lang="ru-RU" sz="18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обучения детей со сложной структурой дефекта</a:t>
          </a:r>
          <a:endParaRPr lang="ru-RU" sz="18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0CF2D8A-894F-434C-91BE-E60B91F27C13}" type="parTrans" cxnId="{542EF67E-621C-446F-AE2C-26AECF590941}">
      <dgm:prSet/>
      <dgm:spPr/>
      <dgm:t>
        <a:bodyPr/>
        <a:lstStyle/>
        <a:p>
          <a:endParaRPr lang="ru-RU"/>
        </a:p>
      </dgm:t>
    </dgm:pt>
    <dgm:pt modelId="{6BC99CB2-0CE9-407F-AD43-64169CC993C7}" type="sibTrans" cxnId="{542EF67E-621C-446F-AE2C-26AECF590941}">
      <dgm:prSet/>
      <dgm:spPr/>
      <dgm:t>
        <a:bodyPr/>
        <a:lstStyle/>
        <a:p>
          <a:endParaRPr lang="ru-RU"/>
        </a:p>
      </dgm:t>
    </dgm:pt>
    <dgm:pt modelId="{383A615F-3BFC-4E66-B530-95B0C8CD8666}" type="pres">
      <dgm:prSet presAssocID="{26B674BD-DC06-4BBB-A158-D1C3D7BDE2B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BA66FEB-59D0-4A0C-8B19-0D80C8279C7D}" type="pres">
      <dgm:prSet presAssocID="{0F47A444-024C-41E1-B9EC-D87D0D9A1BEB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E08FAE-FB38-4909-927D-173FCC5C96B8}" type="pres">
      <dgm:prSet presAssocID="{088F99D9-EF44-40C8-AF62-9EB9997D54BA}" presName="sibTrans" presStyleCnt="0"/>
      <dgm:spPr/>
    </dgm:pt>
    <dgm:pt modelId="{10B3C030-E115-43C8-88F1-594E66B94009}" type="pres">
      <dgm:prSet presAssocID="{601C1ADF-E6D6-487C-ABCF-D4934A326D9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6CF290-BB6E-4227-B095-071717040002}" type="pres">
      <dgm:prSet presAssocID="{4C172639-AD71-4ADC-9D91-5D3FBDE91B26}" presName="sibTrans" presStyleCnt="0"/>
      <dgm:spPr/>
    </dgm:pt>
    <dgm:pt modelId="{D8B1C422-B550-4AE9-95B4-C8AFE347F89E}" type="pres">
      <dgm:prSet presAssocID="{A2534F8C-94DF-424B-83BD-0BFF853132B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CDFB68-A4EB-4F1D-A4EC-E316C37B7604}" type="pres">
      <dgm:prSet presAssocID="{6D7BDA6C-DDBC-4794-9B9D-A3ADD648A80E}" presName="sibTrans" presStyleCnt="0"/>
      <dgm:spPr/>
    </dgm:pt>
    <dgm:pt modelId="{E57C23B2-0AE0-4F60-94C4-1432F9CD4696}" type="pres">
      <dgm:prSet presAssocID="{831B9345-C8CB-48CA-8164-B056DF53A5D5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F54F673-14AD-4817-8F50-41F27516E68B}" type="pres">
      <dgm:prSet presAssocID="{6BC99CB2-0CE9-407F-AD43-64169CC993C7}" presName="sibTrans" presStyleCnt="0"/>
      <dgm:spPr/>
    </dgm:pt>
    <dgm:pt modelId="{F1C1AFCC-D481-41FB-9267-C9DBC73B0A13}" type="pres">
      <dgm:prSet presAssocID="{4AC5868A-FFB7-4676-8992-FF24A03DF7A9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0AD6AF5-9AD8-4EBD-8C5B-2815E36F7198}" srcId="{26B674BD-DC06-4BBB-A158-D1C3D7BDE2B2}" destId="{601C1ADF-E6D6-487C-ABCF-D4934A326D93}" srcOrd="1" destOrd="0" parTransId="{47917C87-9CBA-4DC1-94C4-52EEBF8222D6}" sibTransId="{4C172639-AD71-4ADC-9D91-5D3FBDE91B26}"/>
    <dgm:cxn modelId="{542EF67E-621C-446F-AE2C-26AECF590941}" srcId="{26B674BD-DC06-4BBB-A158-D1C3D7BDE2B2}" destId="{831B9345-C8CB-48CA-8164-B056DF53A5D5}" srcOrd="3" destOrd="0" parTransId="{F0CF2D8A-894F-434C-91BE-E60B91F27C13}" sibTransId="{6BC99CB2-0CE9-407F-AD43-64169CC993C7}"/>
    <dgm:cxn modelId="{43BB6BE1-8F7A-48FB-91BB-422D832E6B50}" srcId="{26B674BD-DC06-4BBB-A158-D1C3D7BDE2B2}" destId="{A2534F8C-94DF-424B-83BD-0BFF853132B0}" srcOrd="2" destOrd="0" parTransId="{64762E84-1D95-4EC4-98AE-5D85F1A0A479}" sibTransId="{6D7BDA6C-DDBC-4794-9B9D-A3ADD648A80E}"/>
    <dgm:cxn modelId="{64FD31CA-2B77-4C93-AA39-F261B0482DC6}" type="presOf" srcId="{601C1ADF-E6D6-487C-ABCF-D4934A326D93}" destId="{10B3C030-E115-43C8-88F1-594E66B94009}" srcOrd="0" destOrd="0" presId="urn:microsoft.com/office/officeart/2005/8/layout/default"/>
    <dgm:cxn modelId="{66AF50D0-17AE-4FAC-8C87-6A5919E34B69}" type="presOf" srcId="{A2534F8C-94DF-424B-83BD-0BFF853132B0}" destId="{D8B1C422-B550-4AE9-95B4-C8AFE347F89E}" srcOrd="0" destOrd="0" presId="urn:microsoft.com/office/officeart/2005/8/layout/default"/>
    <dgm:cxn modelId="{816816CF-4149-48C4-877C-FD62812BDA5B}" srcId="{26B674BD-DC06-4BBB-A158-D1C3D7BDE2B2}" destId="{4AC5868A-FFB7-4676-8992-FF24A03DF7A9}" srcOrd="4" destOrd="0" parTransId="{7EC37A42-A641-403B-A394-B45DFED54FEB}" sibTransId="{B33F2E4E-581E-49E7-9BBE-6006EA502AB7}"/>
    <dgm:cxn modelId="{1A69C01A-A585-4F64-9D40-CA3BEC4BB848}" type="presOf" srcId="{26B674BD-DC06-4BBB-A158-D1C3D7BDE2B2}" destId="{383A615F-3BFC-4E66-B530-95B0C8CD8666}" srcOrd="0" destOrd="0" presId="urn:microsoft.com/office/officeart/2005/8/layout/default"/>
    <dgm:cxn modelId="{AE26C8A2-BB77-4E01-91CD-8556069B0AE0}" srcId="{26B674BD-DC06-4BBB-A158-D1C3D7BDE2B2}" destId="{0F47A444-024C-41E1-B9EC-D87D0D9A1BEB}" srcOrd="0" destOrd="0" parTransId="{7BF971FF-0D4A-44F6-8E5D-A67D2039954C}" sibTransId="{088F99D9-EF44-40C8-AF62-9EB9997D54BA}"/>
    <dgm:cxn modelId="{54A75041-E3A0-4B13-AF13-0D2B906F087A}" type="presOf" srcId="{4AC5868A-FFB7-4676-8992-FF24A03DF7A9}" destId="{F1C1AFCC-D481-41FB-9267-C9DBC73B0A13}" srcOrd="0" destOrd="0" presId="urn:microsoft.com/office/officeart/2005/8/layout/default"/>
    <dgm:cxn modelId="{AF486EF5-414C-4E85-A0F9-C12C2B9840E1}" type="presOf" srcId="{0F47A444-024C-41E1-B9EC-D87D0D9A1BEB}" destId="{2BA66FEB-59D0-4A0C-8B19-0D80C8279C7D}" srcOrd="0" destOrd="0" presId="urn:microsoft.com/office/officeart/2005/8/layout/default"/>
    <dgm:cxn modelId="{DB300FCD-63D8-456D-B741-6BD271471EAF}" type="presOf" srcId="{831B9345-C8CB-48CA-8164-B056DF53A5D5}" destId="{E57C23B2-0AE0-4F60-94C4-1432F9CD4696}" srcOrd="0" destOrd="0" presId="urn:microsoft.com/office/officeart/2005/8/layout/default"/>
    <dgm:cxn modelId="{DE049540-DC92-4590-8F38-81ABD2B461FB}" type="presParOf" srcId="{383A615F-3BFC-4E66-B530-95B0C8CD8666}" destId="{2BA66FEB-59D0-4A0C-8B19-0D80C8279C7D}" srcOrd="0" destOrd="0" presId="urn:microsoft.com/office/officeart/2005/8/layout/default"/>
    <dgm:cxn modelId="{BF5F3563-B512-408E-8252-E67C59DEB779}" type="presParOf" srcId="{383A615F-3BFC-4E66-B530-95B0C8CD8666}" destId="{7DE08FAE-FB38-4909-927D-173FCC5C96B8}" srcOrd="1" destOrd="0" presId="urn:microsoft.com/office/officeart/2005/8/layout/default"/>
    <dgm:cxn modelId="{E936E82E-1919-4314-AC1E-9FF0B4D05B2B}" type="presParOf" srcId="{383A615F-3BFC-4E66-B530-95B0C8CD8666}" destId="{10B3C030-E115-43C8-88F1-594E66B94009}" srcOrd="2" destOrd="0" presId="urn:microsoft.com/office/officeart/2005/8/layout/default"/>
    <dgm:cxn modelId="{C52D2169-036C-463C-A05E-B48ACAB89892}" type="presParOf" srcId="{383A615F-3BFC-4E66-B530-95B0C8CD8666}" destId="{676CF290-BB6E-4227-B095-071717040002}" srcOrd="3" destOrd="0" presId="urn:microsoft.com/office/officeart/2005/8/layout/default"/>
    <dgm:cxn modelId="{9CA75B3A-3E67-419F-981A-957441F4C16A}" type="presParOf" srcId="{383A615F-3BFC-4E66-B530-95B0C8CD8666}" destId="{D8B1C422-B550-4AE9-95B4-C8AFE347F89E}" srcOrd="4" destOrd="0" presId="urn:microsoft.com/office/officeart/2005/8/layout/default"/>
    <dgm:cxn modelId="{51D0608B-4E1F-4A88-88C0-E01765213D80}" type="presParOf" srcId="{383A615F-3BFC-4E66-B530-95B0C8CD8666}" destId="{05CDFB68-A4EB-4F1D-A4EC-E316C37B7604}" srcOrd="5" destOrd="0" presId="urn:microsoft.com/office/officeart/2005/8/layout/default"/>
    <dgm:cxn modelId="{064E8481-935E-4640-970E-E0764576274B}" type="presParOf" srcId="{383A615F-3BFC-4E66-B530-95B0C8CD8666}" destId="{E57C23B2-0AE0-4F60-94C4-1432F9CD4696}" srcOrd="6" destOrd="0" presId="urn:microsoft.com/office/officeart/2005/8/layout/default"/>
    <dgm:cxn modelId="{37D8636F-725F-4277-B726-FDD3BE77C514}" type="presParOf" srcId="{383A615F-3BFC-4E66-B530-95B0C8CD8666}" destId="{3F54F673-14AD-4817-8F50-41F27516E68B}" srcOrd="7" destOrd="0" presId="urn:microsoft.com/office/officeart/2005/8/layout/default"/>
    <dgm:cxn modelId="{CF7C4474-3B14-4A31-87AE-0F4F7446513D}" type="presParOf" srcId="{383A615F-3BFC-4E66-B530-95B0C8CD8666}" destId="{F1C1AFCC-D481-41FB-9267-C9DBC73B0A13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A66FEB-59D0-4A0C-8B19-0D80C8279C7D}">
      <dsp:nvSpPr>
        <dsp:cNvPr id="0" name=""/>
        <dsp:cNvSpPr/>
      </dsp:nvSpPr>
      <dsp:spPr>
        <a:xfrm>
          <a:off x="0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solidFill>
                <a:srgbClr val="000000"/>
              </a:solidFill>
              <a:effectLst/>
              <a:latin typeface="Times New Roman"/>
              <a:ea typeface="Calibri"/>
            </a:rPr>
            <a:t>Инновационные подходы </a:t>
          </a:r>
          <a:endParaRPr lang="ru-RU" sz="20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591343"/>
        <a:ext cx="2571749" cy="1543050"/>
      </dsp:txXfrm>
    </dsp:sp>
    <dsp:sp modelId="{10B3C030-E115-43C8-88F1-594E66B94009}">
      <dsp:nvSpPr>
        <dsp:cNvPr id="0" name=""/>
        <dsp:cNvSpPr/>
      </dsp:nvSpPr>
      <dsp:spPr>
        <a:xfrm>
          <a:off x="2828925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Инклюзия в реализации ФГОС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28925" y="591343"/>
        <a:ext cx="2571749" cy="1543050"/>
      </dsp:txXfrm>
    </dsp:sp>
    <dsp:sp modelId="{D8B1C422-B550-4AE9-95B4-C8AFE347F89E}">
      <dsp:nvSpPr>
        <dsp:cNvPr id="0" name=""/>
        <dsp:cNvSpPr/>
      </dsp:nvSpPr>
      <dsp:spPr>
        <a:xfrm>
          <a:off x="5657849" y="591343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преемственности дошкольного и школьного образования 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657849" y="591343"/>
        <a:ext cx="2571749" cy="1543050"/>
      </dsp:txXfrm>
    </dsp:sp>
    <dsp:sp modelId="{E57C23B2-0AE0-4F60-94C4-1432F9CD4696}">
      <dsp:nvSpPr>
        <dsp:cNvPr id="0" name=""/>
        <dsp:cNvSpPr/>
      </dsp:nvSpPr>
      <dsp:spPr>
        <a:xfrm>
          <a:off x="1414462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обучения детей со сложной структурой дефекта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14462" y="2391569"/>
        <a:ext cx="2571749" cy="1543050"/>
      </dsp:txXfrm>
    </dsp:sp>
    <dsp:sp modelId="{F1C1AFCC-D481-41FB-9267-C9DBC73B0A13}">
      <dsp:nvSpPr>
        <dsp:cNvPr id="0" name=""/>
        <dsp:cNvSpPr/>
      </dsp:nvSpPr>
      <dsp:spPr>
        <a:xfrm>
          <a:off x="4243387" y="2391569"/>
          <a:ext cx="2571749" cy="15430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425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Методические основы индивидуализированной социализации и обучения детей - билингвистов.</a:t>
          </a:r>
          <a:endParaRPr lang="ru-RU" sz="1800" kern="1200" dirty="0">
            <a:solidFill>
              <a:schemeClr val="tx1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43387" y="2391569"/>
        <a:ext cx="2571749" cy="15430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12.09.2019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12.09.2019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preemstvennost.ru/" TargetMode="External"/><Relationship Id="rId3" Type="http://schemas.openxmlformats.org/officeDocument/2006/relationships/hyperlink" Target="https://autism-frc.ru/" TargetMode="External"/><Relationship Id="rId7" Type="http://schemas.openxmlformats.org/officeDocument/2006/relationships/hyperlink" Target="https://www.twirpx.com/files/science/pedagogics/logopaedics/school/" TargetMode="External"/><Relationship Id="rId2" Type="http://schemas.openxmlformats.org/officeDocument/2006/relationships/hyperlink" Target="https://ikprao.ru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nsportal.ru/" TargetMode="External"/><Relationship Id="rId5" Type="http://schemas.openxmlformats.org/officeDocument/2006/relationships/hyperlink" Target="http://logoburg.com/" TargetMode="External"/><Relationship Id="rId4" Type="http://schemas.openxmlformats.org/officeDocument/2006/relationships/hyperlink" Target="http://frc-tmnr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22376" y="980728"/>
            <a:ext cx="7772400" cy="2952328"/>
          </a:xfrm>
        </p:spPr>
        <p:txBody>
          <a:bodyPr>
            <a:noAutofit/>
          </a:bodyPr>
          <a:lstStyle/>
          <a:p>
            <a:r>
              <a:rPr lang="ru-RU" sz="2000" dirty="0"/>
              <a:t>Творческая лаборатория специалистов специального и инклюзивного образования как один из механизмов совершенствования дефектологической компетентности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учителя-дефектолога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endParaRPr lang="en-US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22376" y="4149080"/>
            <a:ext cx="7772400" cy="1368152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Руководитель творческой лаборатории</a:t>
            </a:r>
          </a:p>
          <a:p>
            <a:r>
              <a:rPr lang="ru-RU" dirty="0" smtClean="0"/>
              <a:t> специалистов СИО</a:t>
            </a:r>
          </a:p>
          <a:p>
            <a:r>
              <a:rPr lang="ru-RU" dirty="0" smtClean="0"/>
              <a:t>Меренкова Виктория Владимировна</a:t>
            </a:r>
          </a:p>
          <a:p>
            <a:r>
              <a:rPr lang="ru-RU" dirty="0"/>
              <a:t>м</a:t>
            </a:r>
            <a:r>
              <a:rPr lang="ru-RU" dirty="0" smtClean="0"/>
              <a:t>агистр педагогики, учитель-дефектолог, </a:t>
            </a:r>
          </a:p>
          <a:p>
            <a:r>
              <a:rPr lang="ru-RU" dirty="0" smtClean="0"/>
              <a:t>МАОУ «СОШ № 73 г.Челябинска»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Творческая лаборатория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395536" y="1700808"/>
            <a:ext cx="8183880" cy="4187952"/>
          </a:xfrm>
        </p:spPr>
        <p:txBody>
          <a:bodyPr/>
          <a:lstStyle/>
          <a:p>
            <a:pPr indent="0" algn="just">
              <a:lnSpc>
                <a:spcPct val="107000"/>
              </a:lnSpc>
              <a:spcAft>
                <a:spcPts val="0"/>
              </a:spcAft>
              <a:buNone/>
            </a:pPr>
            <a:r>
              <a:rPr lang="ru-RU" dirty="0" smtClean="0">
                <a:effectLst/>
                <a:latin typeface="Times New Roman"/>
                <a:ea typeface="Calibri"/>
                <a:cs typeface="Times New Roman"/>
              </a:rPr>
              <a:t>	Цель – объединение специалистов СИО участвующих в исследовании, научно-практическом поиске при совершенствовании коррекционно-образовательного процесса.</a:t>
            </a:r>
            <a:endParaRPr lang="ru-RU" sz="2400" dirty="0">
              <a:ea typeface="Calibri"/>
              <a:cs typeface="Times New Roman"/>
            </a:endParaRP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3731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Вопросы: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41610380"/>
              </p:ext>
            </p:extLst>
          </p:nvPr>
        </p:nvGraphicFramePr>
        <p:xfrm>
          <a:off x="467544" y="1412776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099730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183880" cy="10515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Lucida Sans Unicode"/>
              </a:rPr>
              <a:t>Задача </a:t>
            </a:r>
            <a:b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Lucida Sans Unicode"/>
              </a:rPr>
            </a:br>
            <a:r>
              <a:rPr lang="ru-RU" dirty="0" smtClean="0">
                <a:solidFill>
                  <a:srgbClr val="000000"/>
                </a:solidFill>
                <a:latin typeface="Times New Roman"/>
                <a:ea typeface="Lucida Sans Unicode"/>
              </a:rPr>
              <a:t>на </a:t>
            </a: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Lucida Sans Unicode"/>
              </a:rPr>
              <a:t>2019/2020 учебный год: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ru-RU" dirty="0" smtClean="0">
                <a:solidFill>
                  <a:srgbClr val="000000"/>
                </a:solidFill>
                <a:effectLst/>
                <a:latin typeface="Times New Roman"/>
                <a:ea typeface="Lucida Sans Unicode"/>
              </a:rPr>
              <a:t>	Использовать современные технологии, диагностический инструментарий в реализации адаптированных образовательных программ с учетом нозологической группы и типологического варианта развития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3343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8184" y="403388"/>
            <a:ext cx="8183880" cy="1051560"/>
          </a:xfrm>
        </p:spPr>
        <p:txBody>
          <a:bodyPr/>
          <a:lstStyle/>
          <a:p>
            <a:pPr algn="ctr"/>
            <a:r>
              <a:rPr lang="ru-RU" dirty="0" smtClean="0"/>
              <a:t>Интернет-ресурсы: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412776"/>
            <a:ext cx="8183880" cy="4536504"/>
          </a:xfrm>
        </p:spPr>
        <p:txBody>
          <a:bodyPr>
            <a:normAutofit fontScale="70000" lnSpcReduction="20000"/>
          </a:bodyPr>
          <a:lstStyle/>
          <a:p>
            <a:r>
              <a:rPr lang="ru-RU" sz="3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ru-RU" sz="38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ikprao.ru</a:t>
            </a: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</a:t>
            </a:r>
            <a:r>
              <a:rPr lang="ru-RU" sz="38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://autism-frc.ru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3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b="1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</a:t>
            </a:r>
            <a:r>
              <a:rPr lang="ru-RU" sz="3800" b="1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://frc-tmnr.ru</a:t>
            </a:r>
            <a:r>
              <a:rPr lang="ru-RU" sz="3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ru-RU" sz="3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b="1" u="sng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Играемся.ру</a:t>
            </a:r>
            <a:r>
              <a:rPr lang="ru-RU" sz="3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3800" b="1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800" b="1" u="sng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Мерсибо</a:t>
            </a:r>
            <a:r>
              <a:rPr lang="ru-RU" sz="3800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sz="3800" u="sng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http</a:t>
            </a:r>
            <a:r>
              <a:rPr lang="ru-RU" sz="3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5"/>
              </a:rPr>
              <a:t>://logoburg.com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  </a:t>
            </a: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Логопед.ру</a:t>
            </a:r>
            <a:r>
              <a:rPr lang="ru-RU" sz="3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800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8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Социальная сеть работников образования </a:t>
            </a:r>
            <a:r>
              <a:rPr lang="ru-RU" sz="38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nsportal.ru</a:t>
            </a:r>
            <a:endParaRPr lang="ru-RU" sz="3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https</a:t>
            </a:r>
            <a:r>
              <a:rPr lang="ru-RU" sz="3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7"/>
              </a:rPr>
              <a:t>://www.twirpx.com/files/science/pedagogics/logopaedics/school/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38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8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800" u="sng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https</a:t>
            </a:r>
            <a:r>
              <a:rPr lang="ru-RU" sz="38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8"/>
              </a:rPr>
              <a:t>://preemstvennost.ru</a:t>
            </a:r>
            <a:r>
              <a:rPr lang="ru-RU" sz="3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829894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205</TotalTime>
  <Words>87</Words>
  <Application>Microsoft Office PowerPoint</Application>
  <PresentationFormat>Экран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1" baseType="lpstr">
      <vt:lpstr>Calibri</vt:lpstr>
      <vt:lpstr>Lucida Sans Unicode</vt:lpstr>
      <vt:lpstr>Times New Roman</vt:lpstr>
      <vt:lpstr>Verdana</vt:lpstr>
      <vt:lpstr>Wingdings 2</vt:lpstr>
      <vt:lpstr>Аспект</vt:lpstr>
      <vt:lpstr>Творческая лаборатория специалистов специального и инклюзивного образования как один из механизмов совершенствования дефектологической компетентности  учителя-дефектолога  </vt:lpstr>
      <vt:lpstr>Творческая лаборатория</vt:lpstr>
      <vt:lpstr>Вопросы:</vt:lpstr>
      <vt:lpstr>Задача  на 2019/2020 учебный год: </vt:lpstr>
      <vt:lpstr>Интернет-ресурсы: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работы  городского методического объединения специалистов специального и инклюзивного образования  за 2018-2019 уч. год</dc:title>
  <dc:creator>Leha</dc:creator>
  <cp:lastModifiedBy>User</cp:lastModifiedBy>
  <cp:revision>23</cp:revision>
  <dcterms:created xsi:type="dcterms:W3CDTF">2019-09-05T14:09:20Z</dcterms:created>
  <dcterms:modified xsi:type="dcterms:W3CDTF">2019-09-12T05:47:45Z</dcterms:modified>
</cp:coreProperties>
</file>