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6" r:id="rId5"/>
    <p:sldId id="261" r:id="rId6"/>
    <p:sldId id="263" r:id="rId7"/>
    <p:sldId id="267" r:id="rId8"/>
    <p:sldId id="265" r:id="rId9"/>
    <p:sldId id="268" r:id="rId10"/>
    <p:sldId id="258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5AC19F-5581-471E-89D8-F5AE65C0922B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601CA3D-0565-495C-9D69-CB3ECBD63BBE}">
      <dgm:prSet phldrT="[Текст]" custT="1"/>
      <dgm:spPr/>
      <dgm:t>
        <a:bodyPr/>
        <a:lstStyle/>
        <a:p>
          <a:r>
            <a:rPr lang="ru-RU" sz="2000" dirty="0"/>
            <a:t>ребенку лучше узнать себя, найти точки развития</a:t>
          </a:r>
        </a:p>
      </dgm:t>
    </dgm:pt>
    <dgm:pt modelId="{DD44FC27-3206-4CD9-B8D8-C19F67675A54}" type="parTrans" cxnId="{2E6E3086-A093-4A7E-8A39-CB6E0DF86CAA}">
      <dgm:prSet/>
      <dgm:spPr/>
      <dgm:t>
        <a:bodyPr/>
        <a:lstStyle/>
        <a:p>
          <a:endParaRPr lang="ru-RU" sz="2800"/>
        </a:p>
      </dgm:t>
    </dgm:pt>
    <dgm:pt modelId="{704B12BB-CFF0-430C-A7ED-26AD4269C29C}" type="sibTrans" cxnId="{2E6E3086-A093-4A7E-8A39-CB6E0DF86CAA}">
      <dgm:prSet/>
      <dgm:spPr/>
      <dgm:t>
        <a:bodyPr/>
        <a:lstStyle/>
        <a:p>
          <a:endParaRPr lang="ru-RU" sz="2800"/>
        </a:p>
      </dgm:t>
    </dgm:pt>
    <dgm:pt modelId="{E82EFE6C-CF6B-4BC2-801F-0C27D42285FE}">
      <dgm:prSet phldrT="[Текст]" custT="1"/>
      <dgm:spPr/>
      <dgm:t>
        <a:bodyPr/>
        <a:lstStyle/>
        <a:p>
          <a:r>
            <a:rPr lang="ru-RU" sz="2000" dirty="0"/>
            <a:t>родителю лучше узнать ребенка (выявить ресурсы и дефициты), помочь ребенку в развитии его личности</a:t>
          </a:r>
        </a:p>
      </dgm:t>
    </dgm:pt>
    <dgm:pt modelId="{929FABA9-E8F7-4C94-8834-ABAA4EA242AA}" type="parTrans" cxnId="{7E35ACAD-BBE1-4D0F-8373-42106521D490}">
      <dgm:prSet/>
      <dgm:spPr/>
      <dgm:t>
        <a:bodyPr/>
        <a:lstStyle/>
        <a:p>
          <a:endParaRPr lang="ru-RU" sz="2800"/>
        </a:p>
      </dgm:t>
    </dgm:pt>
    <dgm:pt modelId="{2192DF7D-BFB7-40E0-8902-E1EB768313E5}" type="sibTrans" cxnId="{7E35ACAD-BBE1-4D0F-8373-42106521D490}">
      <dgm:prSet/>
      <dgm:spPr/>
      <dgm:t>
        <a:bodyPr/>
        <a:lstStyle/>
        <a:p>
          <a:endParaRPr lang="ru-RU" sz="2800"/>
        </a:p>
      </dgm:t>
    </dgm:pt>
    <dgm:pt modelId="{1117DAF4-3660-4B9A-B793-FA5CBB08DFEF}">
      <dgm:prSet phldrT="[Текст]" custT="1"/>
      <dgm:spPr/>
      <dgm:t>
        <a:bodyPr/>
        <a:lstStyle/>
        <a:p>
          <a:r>
            <a:rPr lang="ru-RU" sz="2000" dirty="0"/>
            <a:t>построить профилактическую работу в образовательной организации более адресно, согласно актуальным результатам</a:t>
          </a:r>
        </a:p>
      </dgm:t>
    </dgm:pt>
    <dgm:pt modelId="{2F4E26B9-1F8F-407F-BD32-01E6175E7F4E}" type="parTrans" cxnId="{4B5E0C5A-9071-42B3-BB96-FF8AF4097EF0}">
      <dgm:prSet/>
      <dgm:spPr/>
      <dgm:t>
        <a:bodyPr/>
        <a:lstStyle/>
        <a:p>
          <a:endParaRPr lang="ru-RU" sz="2800"/>
        </a:p>
      </dgm:t>
    </dgm:pt>
    <dgm:pt modelId="{03275FD2-82FA-44F5-AFDC-A5379B8A5E9D}" type="sibTrans" cxnId="{4B5E0C5A-9071-42B3-BB96-FF8AF4097EF0}">
      <dgm:prSet/>
      <dgm:spPr/>
      <dgm:t>
        <a:bodyPr/>
        <a:lstStyle/>
        <a:p>
          <a:endParaRPr lang="ru-RU" sz="2800"/>
        </a:p>
      </dgm:t>
    </dgm:pt>
    <dgm:pt modelId="{896110FB-E5D0-4487-8244-FCF7F8FFD3E1}" type="pres">
      <dgm:prSet presAssocID="{375AC19F-5581-471E-89D8-F5AE65C0922B}" presName="linear" presStyleCnt="0">
        <dgm:presLayoutVars>
          <dgm:dir/>
          <dgm:animLvl val="lvl"/>
          <dgm:resizeHandles val="exact"/>
        </dgm:presLayoutVars>
      </dgm:prSet>
      <dgm:spPr/>
    </dgm:pt>
    <dgm:pt modelId="{89C01561-2CBA-4CF7-9646-E657070E2AA5}" type="pres">
      <dgm:prSet presAssocID="{0601CA3D-0565-495C-9D69-CB3ECBD63BBE}" presName="parentLin" presStyleCnt="0"/>
      <dgm:spPr/>
    </dgm:pt>
    <dgm:pt modelId="{4E881F08-253E-491C-8AF1-239697ECC450}" type="pres">
      <dgm:prSet presAssocID="{0601CA3D-0565-495C-9D69-CB3ECBD63BBE}" presName="parentLeftMargin" presStyleLbl="node1" presStyleIdx="0" presStyleCnt="3"/>
      <dgm:spPr/>
    </dgm:pt>
    <dgm:pt modelId="{38E45E7D-C976-4047-A508-71FD4F2C054C}" type="pres">
      <dgm:prSet presAssocID="{0601CA3D-0565-495C-9D69-CB3ECBD63BBE}" presName="parentText" presStyleLbl="node1" presStyleIdx="0" presStyleCnt="3" custScaleX="125839">
        <dgm:presLayoutVars>
          <dgm:chMax val="0"/>
          <dgm:bulletEnabled val="1"/>
        </dgm:presLayoutVars>
      </dgm:prSet>
      <dgm:spPr/>
    </dgm:pt>
    <dgm:pt modelId="{46F0BCE1-0CDC-4D07-A95C-92E4E78143E4}" type="pres">
      <dgm:prSet presAssocID="{0601CA3D-0565-495C-9D69-CB3ECBD63BBE}" presName="negativeSpace" presStyleCnt="0"/>
      <dgm:spPr/>
    </dgm:pt>
    <dgm:pt modelId="{A8B375D4-AC0A-47A6-BB2E-789C0643A8DE}" type="pres">
      <dgm:prSet presAssocID="{0601CA3D-0565-495C-9D69-CB3ECBD63BBE}" presName="childText" presStyleLbl="conFgAcc1" presStyleIdx="0" presStyleCnt="3">
        <dgm:presLayoutVars>
          <dgm:bulletEnabled val="1"/>
        </dgm:presLayoutVars>
      </dgm:prSet>
      <dgm:spPr/>
    </dgm:pt>
    <dgm:pt modelId="{576DEBA3-3153-4B92-A5EC-9ADD6A859CE5}" type="pres">
      <dgm:prSet presAssocID="{704B12BB-CFF0-430C-A7ED-26AD4269C29C}" presName="spaceBetweenRectangles" presStyleCnt="0"/>
      <dgm:spPr/>
    </dgm:pt>
    <dgm:pt modelId="{1508560B-F396-49A4-B89D-0359684F131A}" type="pres">
      <dgm:prSet presAssocID="{E82EFE6C-CF6B-4BC2-801F-0C27D42285FE}" presName="parentLin" presStyleCnt="0"/>
      <dgm:spPr/>
    </dgm:pt>
    <dgm:pt modelId="{262D902B-140F-4CA8-91D0-0ACA0ACFC93A}" type="pres">
      <dgm:prSet presAssocID="{E82EFE6C-CF6B-4BC2-801F-0C27D42285FE}" presName="parentLeftMargin" presStyleLbl="node1" presStyleIdx="0" presStyleCnt="3"/>
      <dgm:spPr/>
    </dgm:pt>
    <dgm:pt modelId="{9B4B75D4-A565-4975-B37C-579D3E2F6F11}" type="pres">
      <dgm:prSet presAssocID="{E82EFE6C-CF6B-4BC2-801F-0C27D42285FE}" presName="parentText" presStyleLbl="node1" presStyleIdx="1" presStyleCnt="3" custScaleX="120990">
        <dgm:presLayoutVars>
          <dgm:chMax val="0"/>
          <dgm:bulletEnabled val="1"/>
        </dgm:presLayoutVars>
      </dgm:prSet>
      <dgm:spPr/>
    </dgm:pt>
    <dgm:pt modelId="{9670B181-2AFE-4D1F-BED9-5BC0B9F945FD}" type="pres">
      <dgm:prSet presAssocID="{E82EFE6C-CF6B-4BC2-801F-0C27D42285FE}" presName="negativeSpace" presStyleCnt="0"/>
      <dgm:spPr/>
    </dgm:pt>
    <dgm:pt modelId="{E6F4A55F-9ED7-4C07-AA46-35F912EEA087}" type="pres">
      <dgm:prSet presAssocID="{E82EFE6C-CF6B-4BC2-801F-0C27D42285FE}" presName="childText" presStyleLbl="conFgAcc1" presStyleIdx="1" presStyleCnt="3">
        <dgm:presLayoutVars>
          <dgm:bulletEnabled val="1"/>
        </dgm:presLayoutVars>
      </dgm:prSet>
      <dgm:spPr/>
    </dgm:pt>
    <dgm:pt modelId="{D17E296E-E0A3-4E8B-BF55-89C95199E469}" type="pres">
      <dgm:prSet presAssocID="{2192DF7D-BFB7-40E0-8902-E1EB768313E5}" presName="spaceBetweenRectangles" presStyleCnt="0"/>
      <dgm:spPr/>
    </dgm:pt>
    <dgm:pt modelId="{8FF99A71-5634-45A8-B102-828D202AE694}" type="pres">
      <dgm:prSet presAssocID="{1117DAF4-3660-4B9A-B793-FA5CBB08DFEF}" presName="parentLin" presStyleCnt="0"/>
      <dgm:spPr/>
    </dgm:pt>
    <dgm:pt modelId="{759E958B-A10D-4623-8D2A-EDBB1F56DA90}" type="pres">
      <dgm:prSet presAssocID="{1117DAF4-3660-4B9A-B793-FA5CBB08DFEF}" presName="parentLeftMargin" presStyleLbl="node1" presStyleIdx="1" presStyleCnt="3"/>
      <dgm:spPr/>
    </dgm:pt>
    <dgm:pt modelId="{EA8B2675-7E9C-4477-8ED0-7130E934C5D2}" type="pres">
      <dgm:prSet presAssocID="{1117DAF4-3660-4B9A-B793-FA5CBB08DFEF}" presName="parentText" presStyleLbl="node1" presStyleIdx="2" presStyleCnt="3" custScaleX="115000" custLinFactNeighborX="7512" custLinFactNeighborY="3252">
        <dgm:presLayoutVars>
          <dgm:chMax val="0"/>
          <dgm:bulletEnabled val="1"/>
        </dgm:presLayoutVars>
      </dgm:prSet>
      <dgm:spPr/>
    </dgm:pt>
    <dgm:pt modelId="{BC81FBDE-034F-4BF3-B3D3-2129021215F9}" type="pres">
      <dgm:prSet presAssocID="{1117DAF4-3660-4B9A-B793-FA5CBB08DFEF}" presName="negativeSpace" presStyleCnt="0"/>
      <dgm:spPr/>
    </dgm:pt>
    <dgm:pt modelId="{3A0905BC-FF3D-4566-94D1-A27B78661450}" type="pres">
      <dgm:prSet presAssocID="{1117DAF4-3660-4B9A-B793-FA5CBB08DFE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B7BF012-1A7A-4CBF-A483-5F3E8E1A77FB}" type="presOf" srcId="{375AC19F-5581-471E-89D8-F5AE65C0922B}" destId="{896110FB-E5D0-4487-8244-FCF7F8FFD3E1}" srcOrd="0" destOrd="0" presId="urn:microsoft.com/office/officeart/2005/8/layout/list1"/>
    <dgm:cxn modelId="{ED59786C-D70D-46FC-87BB-7A9A95850FAC}" type="presOf" srcId="{E82EFE6C-CF6B-4BC2-801F-0C27D42285FE}" destId="{9B4B75D4-A565-4975-B37C-579D3E2F6F11}" srcOrd="1" destOrd="0" presId="urn:microsoft.com/office/officeart/2005/8/layout/list1"/>
    <dgm:cxn modelId="{4B5E0C5A-9071-42B3-BB96-FF8AF4097EF0}" srcId="{375AC19F-5581-471E-89D8-F5AE65C0922B}" destId="{1117DAF4-3660-4B9A-B793-FA5CBB08DFEF}" srcOrd="2" destOrd="0" parTransId="{2F4E26B9-1F8F-407F-BD32-01E6175E7F4E}" sibTransId="{03275FD2-82FA-44F5-AFDC-A5379B8A5E9D}"/>
    <dgm:cxn modelId="{2E6E3086-A093-4A7E-8A39-CB6E0DF86CAA}" srcId="{375AC19F-5581-471E-89D8-F5AE65C0922B}" destId="{0601CA3D-0565-495C-9D69-CB3ECBD63BBE}" srcOrd="0" destOrd="0" parTransId="{DD44FC27-3206-4CD9-B8D8-C19F67675A54}" sibTransId="{704B12BB-CFF0-430C-A7ED-26AD4269C29C}"/>
    <dgm:cxn modelId="{F7AA8DAB-3CDD-4070-9EAC-9277D4F8ED23}" type="presOf" srcId="{1117DAF4-3660-4B9A-B793-FA5CBB08DFEF}" destId="{759E958B-A10D-4623-8D2A-EDBB1F56DA90}" srcOrd="0" destOrd="0" presId="urn:microsoft.com/office/officeart/2005/8/layout/list1"/>
    <dgm:cxn modelId="{7E35ACAD-BBE1-4D0F-8373-42106521D490}" srcId="{375AC19F-5581-471E-89D8-F5AE65C0922B}" destId="{E82EFE6C-CF6B-4BC2-801F-0C27D42285FE}" srcOrd="1" destOrd="0" parTransId="{929FABA9-E8F7-4C94-8834-ABAA4EA242AA}" sibTransId="{2192DF7D-BFB7-40E0-8902-E1EB768313E5}"/>
    <dgm:cxn modelId="{14E6E8BB-7D39-41B9-AB7C-C65966441805}" type="presOf" srcId="{0601CA3D-0565-495C-9D69-CB3ECBD63BBE}" destId="{38E45E7D-C976-4047-A508-71FD4F2C054C}" srcOrd="1" destOrd="0" presId="urn:microsoft.com/office/officeart/2005/8/layout/list1"/>
    <dgm:cxn modelId="{B14B15D2-6010-4611-A769-04772374837A}" type="presOf" srcId="{1117DAF4-3660-4B9A-B793-FA5CBB08DFEF}" destId="{EA8B2675-7E9C-4477-8ED0-7130E934C5D2}" srcOrd="1" destOrd="0" presId="urn:microsoft.com/office/officeart/2005/8/layout/list1"/>
    <dgm:cxn modelId="{8AD69BD8-A250-4560-BE80-ADEB8325722F}" type="presOf" srcId="{E82EFE6C-CF6B-4BC2-801F-0C27D42285FE}" destId="{262D902B-140F-4CA8-91D0-0ACA0ACFC93A}" srcOrd="0" destOrd="0" presId="urn:microsoft.com/office/officeart/2005/8/layout/list1"/>
    <dgm:cxn modelId="{9F88D7F0-ED23-4ABB-B400-76A9C31F835C}" type="presOf" srcId="{0601CA3D-0565-495C-9D69-CB3ECBD63BBE}" destId="{4E881F08-253E-491C-8AF1-239697ECC450}" srcOrd="0" destOrd="0" presId="urn:microsoft.com/office/officeart/2005/8/layout/list1"/>
    <dgm:cxn modelId="{243D2260-46F2-4B5A-8F52-23F7E7DEA432}" type="presParOf" srcId="{896110FB-E5D0-4487-8244-FCF7F8FFD3E1}" destId="{89C01561-2CBA-4CF7-9646-E657070E2AA5}" srcOrd="0" destOrd="0" presId="urn:microsoft.com/office/officeart/2005/8/layout/list1"/>
    <dgm:cxn modelId="{705EA681-D74B-47DE-B70B-C72B515C8B07}" type="presParOf" srcId="{89C01561-2CBA-4CF7-9646-E657070E2AA5}" destId="{4E881F08-253E-491C-8AF1-239697ECC450}" srcOrd="0" destOrd="0" presId="urn:microsoft.com/office/officeart/2005/8/layout/list1"/>
    <dgm:cxn modelId="{7EA6801E-C7F7-4E29-8BBE-071B44CDC439}" type="presParOf" srcId="{89C01561-2CBA-4CF7-9646-E657070E2AA5}" destId="{38E45E7D-C976-4047-A508-71FD4F2C054C}" srcOrd="1" destOrd="0" presId="urn:microsoft.com/office/officeart/2005/8/layout/list1"/>
    <dgm:cxn modelId="{B14B5999-8183-4BE8-A979-C52C7987E584}" type="presParOf" srcId="{896110FB-E5D0-4487-8244-FCF7F8FFD3E1}" destId="{46F0BCE1-0CDC-4D07-A95C-92E4E78143E4}" srcOrd="1" destOrd="0" presId="urn:microsoft.com/office/officeart/2005/8/layout/list1"/>
    <dgm:cxn modelId="{B1DC1367-6ACA-4BA3-9E77-54DA0A1A1251}" type="presParOf" srcId="{896110FB-E5D0-4487-8244-FCF7F8FFD3E1}" destId="{A8B375D4-AC0A-47A6-BB2E-789C0643A8DE}" srcOrd="2" destOrd="0" presId="urn:microsoft.com/office/officeart/2005/8/layout/list1"/>
    <dgm:cxn modelId="{185BE7D7-F743-4649-84AE-61E62DA45F52}" type="presParOf" srcId="{896110FB-E5D0-4487-8244-FCF7F8FFD3E1}" destId="{576DEBA3-3153-4B92-A5EC-9ADD6A859CE5}" srcOrd="3" destOrd="0" presId="urn:microsoft.com/office/officeart/2005/8/layout/list1"/>
    <dgm:cxn modelId="{6EFE5942-A778-4A0B-9398-E342BE763318}" type="presParOf" srcId="{896110FB-E5D0-4487-8244-FCF7F8FFD3E1}" destId="{1508560B-F396-49A4-B89D-0359684F131A}" srcOrd="4" destOrd="0" presId="urn:microsoft.com/office/officeart/2005/8/layout/list1"/>
    <dgm:cxn modelId="{AB5A09BE-34E6-40DB-92B8-C9EC69662956}" type="presParOf" srcId="{1508560B-F396-49A4-B89D-0359684F131A}" destId="{262D902B-140F-4CA8-91D0-0ACA0ACFC93A}" srcOrd="0" destOrd="0" presId="urn:microsoft.com/office/officeart/2005/8/layout/list1"/>
    <dgm:cxn modelId="{878BAAC1-C006-4D8C-B609-3778799601DB}" type="presParOf" srcId="{1508560B-F396-49A4-B89D-0359684F131A}" destId="{9B4B75D4-A565-4975-B37C-579D3E2F6F11}" srcOrd="1" destOrd="0" presId="urn:microsoft.com/office/officeart/2005/8/layout/list1"/>
    <dgm:cxn modelId="{9F5988CD-5CF0-438D-93BA-AAD31EE75CA3}" type="presParOf" srcId="{896110FB-E5D0-4487-8244-FCF7F8FFD3E1}" destId="{9670B181-2AFE-4D1F-BED9-5BC0B9F945FD}" srcOrd="5" destOrd="0" presId="urn:microsoft.com/office/officeart/2005/8/layout/list1"/>
    <dgm:cxn modelId="{1F7AEC33-41E2-4A5D-9E28-2B3B84256237}" type="presParOf" srcId="{896110FB-E5D0-4487-8244-FCF7F8FFD3E1}" destId="{E6F4A55F-9ED7-4C07-AA46-35F912EEA087}" srcOrd="6" destOrd="0" presId="urn:microsoft.com/office/officeart/2005/8/layout/list1"/>
    <dgm:cxn modelId="{20FCE47B-6B42-40E3-9BDD-BB446C79E7F6}" type="presParOf" srcId="{896110FB-E5D0-4487-8244-FCF7F8FFD3E1}" destId="{D17E296E-E0A3-4E8B-BF55-89C95199E469}" srcOrd="7" destOrd="0" presId="urn:microsoft.com/office/officeart/2005/8/layout/list1"/>
    <dgm:cxn modelId="{A08050BB-C775-4A65-B73C-864AFC2C3A53}" type="presParOf" srcId="{896110FB-E5D0-4487-8244-FCF7F8FFD3E1}" destId="{8FF99A71-5634-45A8-B102-828D202AE694}" srcOrd="8" destOrd="0" presId="urn:microsoft.com/office/officeart/2005/8/layout/list1"/>
    <dgm:cxn modelId="{C66848A2-7E2E-4ABF-B452-2BD04B0AE554}" type="presParOf" srcId="{8FF99A71-5634-45A8-B102-828D202AE694}" destId="{759E958B-A10D-4623-8D2A-EDBB1F56DA90}" srcOrd="0" destOrd="0" presId="urn:microsoft.com/office/officeart/2005/8/layout/list1"/>
    <dgm:cxn modelId="{E6BFAFA1-B436-4F92-A287-337257EDE51C}" type="presParOf" srcId="{8FF99A71-5634-45A8-B102-828D202AE694}" destId="{EA8B2675-7E9C-4477-8ED0-7130E934C5D2}" srcOrd="1" destOrd="0" presId="urn:microsoft.com/office/officeart/2005/8/layout/list1"/>
    <dgm:cxn modelId="{F3B4E60F-854B-42C5-B056-BED57D470C5C}" type="presParOf" srcId="{896110FB-E5D0-4487-8244-FCF7F8FFD3E1}" destId="{BC81FBDE-034F-4BF3-B3D3-2129021215F9}" srcOrd="9" destOrd="0" presId="urn:microsoft.com/office/officeart/2005/8/layout/list1"/>
    <dgm:cxn modelId="{05705CA1-8291-4089-BDA5-1A1A58AC359B}" type="presParOf" srcId="{896110FB-E5D0-4487-8244-FCF7F8FFD3E1}" destId="{3A0905BC-FF3D-4566-94D1-A27B7866145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B375D4-AC0A-47A6-BB2E-789C0643A8DE}">
      <dsp:nvSpPr>
        <dsp:cNvPr id="0" name=""/>
        <dsp:cNvSpPr/>
      </dsp:nvSpPr>
      <dsp:spPr>
        <a:xfrm>
          <a:off x="0" y="566940"/>
          <a:ext cx="8363272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E45E7D-C976-4047-A508-71FD4F2C054C}">
      <dsp:nvSpPr>
        <dsp:cNvPr id="0" name=""/>
        <dsp:cNvSpPr/>
      </dsp:nvSpPr>
      <dsp:spPr>
        <a:xfrm>
          <a:off x="418163" y="20819"/>
          <a:ext cx="7366980" cy="10922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1278" tIns="0" rIns="22127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ребенку лучше узнать себя, найти точки развития</a:t>
          </a:r>
        </a:p>
      </dsp:txBody>
      <dsp:txXfrm>
        <a:off x="471482" y="74138"/>
        <a:ext cx="7260342" cy="985602"/>
      </dsp:txXfrm>
    </dsp:sp>
    <dsp:sp modelId="{E6F4A55F-9ED7-4C07-AA46-35F912EEA087}">
      <dsp:nvSpPr>
        <dsp:cNvPr id="0" name=""/>
        <dsp:cNvSpPr/>
      </dsp:nvSpPr>
      <dsp:spPr>
        <a:xfrm>
          <a:off x="0" y="2245260"/>
          <a:ext cx="8363272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4B75D4-A565-4975-B37C-579D3E2F6F11}">
      <dsp:nvSpPr>
        <dsp:cNvPr id="0" name=""/>
        <dsp:cNvSpPr/>
      </dsp:nvSpPr>
      <dsp:spPr>
        <a:xfrm>
          <a:off x="418163" y="1699140"/>
          <a:ext cx="7083105" cy="10922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1278" tIns="0" rIns="22127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родителю лучше узнать ребенка (выявить ресурсы и дефициты), помочь ребенку в развитии его личности</a:t>
          </a:r>
        </a:p>
      </dsp:txBody>
      <dsp:txXfrm>
        <a:off x="471482" y="1752459"/>
        <a:ext cx="6976467" cy="985602"/>
      </dsp:txXfrm>
    </dsp:sp>
    <dsp:sp modelId="{3A0905BC-FF3D-4566-94D1-A27B78661450}">
      <dsp:nvSpPr>
        <dsp:cNvPr id="0" name=""/>
        <dsp:cNvSpPr/>
      </dsp:nvSpPr>
      <dsp:spPr>
        <a:xfrm>
          <a:off x="0" y="3923580"/>
          <a:ext cx="8363272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8B2675-7E9C-4477-8ED0-7130E934C5D2}">
      <dsp:nvSpPr>
        <dsp:cNvPr id="0" name=""/>
        <dsp:cNvSpPr/>
      </dsp:nvSpPr>
      <dsp:spPr>
        <a:xfrm>
          <a:off x="449576" y="3412979"/>
          <a:ext cx="6732433" cy="10922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1278" tIns="0" rIns="22127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построить профилактическую работу в образовательной организации более адресно, согласно актуальным результатам</a:t>
          </a:r>
        </a:p>
      </dsp:txBody>
      <dsp:txXfrm>
        <a:off x="502895" y="3466298"/>
        <a:ext cx="6625795" cy="9856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isk.yandex.ru/d/C_-0vAf_axYF2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8280920" cy="2894161"/>
          </a:xfrm>
        </p:spPr>
        <p:txBody>
          <a:bodyPr/>
          <a:lstStyle/>
          <a:p>
            <a:r>
              <a:rPr lang="ru-RU" sz="3600" b="1" dirty="0"/>
              <a:t>Использование результатов СПТ в работе с детьми </a:t>
            </a:r>
            <a:br>
              <a:rPr lang="ru-RU" sz="3600" b="1" dirty="0"/>
            </a:br>
            <a:r>
              <a:rPr lang="ru-RU" sz="3600" b="1" dirty="0"/>
              <a:t>«группы риска»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861048"/>
            <a:ext cx="8208912" cy="2088232"/>
          </a:xfrm>
        </p:spPr>
        <p:txBody>
          <a:bodyPr>
            <a:normAutofit/>
          </a:bodyPr>
          <a:lstStyle/>
          <a:p>
            <a:pPr algn="r"/>
            <a:endParaRPr lang="ru-RU" sz="2000" b="1" dirty="0"/>
          </a:p>
          <a:p>
            <a:pPr algn="r"/>
            <a:endParaRPr lang="ru-RU" sz="2000" b="1" dirty="0"/>
          </a:p>
          <a:p>
            <a:pPr algn="r"/>
            <a:r>
              <a:rPr lang="ru-RU" sz="2000" b="1" dirty="0"/>
              <a:t>Новикова Ольга Константиновна</a:t>
            </a:r>
            <a:r>
              <a:rPr lang="ru-RU" sz="2000" dirty="0"/>
              <a:t>, </a:t>
            </a:r>
          </a:p>
          <a:p>
            <a:pPr algn="r"/>
            <a:r>
              <a:rPr lang="ru-RU" sz="2000" dirty="0"/>
              <a:t>педагог-психолог МБОУ «СОШ №68 г. Челябинска»,</a:t>
            </a:r>
          </a:p>
          <a:p>
            <a:pPr algn="r"/>
            <a:r>
              <a:rPr lang="ru-RU" sz="2000" dirty="0"/>
              <a:t> внештатный муниципальный  педагог-психолог г. Челябинска</a:t>
            </a:r>
          </a:p>
        </p:txBody>
      </p:sp>
    </p:spTree>
    <p:extLst>
      <p:ext uri="{BB962C8B-B14F-4D97-AF65-F5344CB8AC3E}">
        <p14:creationId xmlns:p14="http://schemas.microsoft.com/office/powerpoint/2010/main" val="24773977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Методические материалы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4618856" cy="4876800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/>
              <a:t>Письмо МАУ ДПО ЦРО № 369 от 28.03.2024 </a:t>
            </a:r>
            <a:r>
              <a:rPr lang="ru-RU" sz="1200" dirty="0"/>
              <a:t>«Рекомендации по использованию результатов социально-психологического тестирования при разработке и реализации системной профилактической работы с обучающимися образовательных организаций города Челябинска»</a:t>
            </a:r>
          </a:p>
          <a:p>
            <a:pPr algn="just"/>
            <a:r>
              <a:rPr lang="ru-RU" sz="1200" b="1" dirty="0"/>
              <a:t>Методические рекомендации </a:t>
            </a:r>
            <a:r>
              <a:rPr lang="ru-RU" sz="1200" dirty="0"/>
              <a:t>«Планирование и организация системной работы с обучающимися по профилактике раннего вовлечения в незаконное потребление наркотических средств и психотропных веществ». Авторы-составители: </a:t>
            </a:r>
            <a:r>
              <a:rPr lang="ru-RU" sz="1200" dirty="0" err="1"/>
              <a:t>Алагуев</a:t>
            </a:r>
            <a:r>
              <a:rPr lang="ru-RU" sz="1200" dirty="0"/>
              <a:t> М.В., Заева О.В. Под ред. Артамоновой Е.Г. – М.: ФГБУ «Центр защиты прав и интересов детей», 2020</a:t>
            </a:r>
          </a:p>
          <a:p>
            <a:pPr algn="just"/>
            <a:r>
              <a:rPr lang="ru-RU" sz="1200" b="1" dirty="0"/>
              <a:t>«Психолого-педагогическое сопровождение участников </a:t>
            </a:r>
            <a:r>
              <a:rPr lang="ru-RU" sz="1200" b="1" dirty="0" err="1"/>
              <a:t>образо-вательных</a:t>
            </a:r>
            <a:r>
              <a:rPr lang="ru-RU" sz="1200" b="1" dirty="0"/>
              <a:t> отношений»: </a:t>
            </a:r>
            <a:r>
              <a:rPr lang="ru-RU" sz="1200" dirty="0"/>
              <a:t>Сборник психолого-педагогических программ – Челябинск, 2024. – 228 с. Под редакцией Потаповой А. А., </a:t>
            </a:r>
            <a:r>
              <a:rPr lang="ru-RU" sz="1200" dirty="0" err="1"/>
              <a:t>Ледковой</a:t>
            </a:r>
            <a:r>
              <a:rPr lang="ru-RU" sz="1200" dirty="0"/>
              <a:t> О. Ю. </a:t>
            </a:r>
          </a:p>
          <a:p>
            <a:pPr algn="just"/>
            <a:r>
              <a:rPr lang="ru-RU" sz="1200" b="1" dirty="0"/>
              <a:t>Система функционирования психологических служб в общеобразовательных организациях:</a:t>
            </a:r>
            <a:r>
              <a:rPr lang="ru-RU" sz="1200" dirty="0"/>
              <a:t> методические рекомендации / Авт. коллектив. М.: Издательство ФГБОУ ВО МГППУ, 2020. 120 с.</a:t>
            </a:r>
          </a:p>
          <a:p>
            <a:pPr algn="just"/>
            <a:r>
              <a:rPr lang="ru-RU" sz="1200" b="1" dirty="0"/>
              <a:t>Письмо Министерства просвещения РФ от 28 июля 2023 г. № 07-4251 </a:t>
            </a:r>
            <a:r>
              <a:rPr lang="ru-RU" sz="1200" dirty="0"/>
              <a:t>«Профилактика </a:t>
            </a:r>
            <a:r>
              <a:rPr lang="ru-RU" sz="1200" dirty="0" err="1"/>
              <a:t>девиантного</a:t>
            </a:r>
            <a:r>
              <a:rPr lang="ru-RU" sz="1200" dirty="0"/>
              <a:t> поведения обучающихся в образовательных организациях: психолого-педагогический скрининг и формирование благоприятного социально-психологического климата»</a:t>
            </a:r>
          </a:p>
        </p:txBody>
      </p:sp>
      <p:pic>
        <p:nvPicPr>
          <p:cNvPr id="4" name="Picture 2" descr="C:\Users\mskou\OneDrive\Рабочий стол\янд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635640"/>
            <a:ext cx="3538364" cy="3538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076056" y="5661248"/>
            <a:ext cx="397256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hlinkClick r:id="rId3"/>
              </a:rPr>
              <a:t>https://disk.yandex.ru/d/C_-0vAf_axYF2g</a:t>
            </a:r>
            <a:r>
              <a:rPr lang="ru-RU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324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3102" y="404664"/>
            <a:ext cx="8280920" cy="877937"/>
          </a:xfrm>
        </p:spPr>
        <p:txBody>
          <a:bodyPr/>
          <a:lstStyle/>
          <a:p>
            <a:r>
              <a:rPr lang="ru-RU" sz="3600" b="1" dirty="0"/>
              <a:t>Благодарю за внимание!</a:t>
            </a: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835968" y="1556792"/>
            <a:ext cx="7920880" cy="1656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Новикова Ольга Константиновна, </a:t>
            </a:r>
          </a:p>
          <a:p>
            <a:r>
              <a:rPr lang="ru-RU" sz="2000" dirty="0"/>
              <a:t>педагог-психолог МБОУ «СОШ №68 г. Челябинска», внештатный муниципальный педагог-психолог Ленинского района </a:t>
            </a:r>
          </a:p>
          <a:p>
            <a:r>
              <a:rPr lang="ru-RU" sz="2000" dirty="0"/>
              <a:t>г. Челябинска</a:t>
            </a: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855590" y="3645024"/>
            <a:ext cx="3745592" cy="97312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тел. 8-919-300-07-55</a:t>
            </a:r>
          </a:p>
          <a:p>
            <a:endParaRPr lang="ru-RU" dirty="0"/>
          </a:p>
          <a:p>
            <a:r>
              <a:rPr lang="ru-RU" dirty="0"/>
              <a:t>Е-</a:t>
            </a:r>
            <a:r>
              <a:rPr lang="en-US" dirty="0"/>
              <a:t>mail</a:t>
            </a:r>
            <a:r>
              <a:rPr lang="ru-RU" dirty="0"/>
              <a:t>: 79193000755</a:t>
            </a:r>
            <a:r>
              <a:rPr lang="en-US" dirty="0"/>
              <a:t>@yandex.ru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446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7281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dirty="0"/>
              <a:t>Социально-психологическое тестирование </a:t>
            </a:r>
            <a:r>
              <a:rPr lang="ru-RU" dirty="0"/>
              <a:t>– это психодиагностическое обследование, позволяющее выявлять психологические факторы риска возможного вовлечения в зависимое поведение, связанные с дефицитом ресурсов психологической устойчивости личности. </a:t>
            </a:r>
          </a:p>
          <a:p>
            <a:pPr lvl="0" algn="just">
              <a:buClr>
                <a:srgbClr val="93A299"/>
              </a:buClr>
            </a:pPr>
            <a:r>
              <a:rPr lang="ru-RU" sz="2200" b="1" dirty="0">
                <a:solidFill>
                  <a:srgbClr val="D2533C"/>
                </a:solidFill>
              </a:rPr>
              <a:t>Принципы:</a:t>
            </a:r>
            <a:r>
              <a:rPr lang="ru-RU" sz="2200" dirty="0">
                <a:solidFill>
                  <a:srgbClr val="292934"/>
                </a:solidFill>
              </a:rPr>
              <a:t> добровольность, ненаказуемость, конфиденциальность, оказание помощи.</a:t>
            </a:r>
          </a:p>
          <a:p>
            <a:endParaRPr lang="ru-RU" sz="1800" dirty="0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457200" y="520072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/>
              <a:t>Социально-психологическое тестирование (СПТ)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3573016"/>
            <a:ext cx="7848872" cy="29978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Правообладателем методики является Министерство просвещения РФ.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Методика полностью или какая-то ее часть не может находиться в открытом доступе для всеобщего ознакомления.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Методика не может быть использована для формулировки заключения о наркотической или иной зависимости респондента.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СПТ принимают участие обучающиеся в возрасте 15-18 лет, которые дали письменное информированное согласие.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обучающемуся нет 15 лет, он участвует в тестировании исключительно при наличии письменного информированного согласия одного из родителей (законных представителей).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5698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Факторы риска и защиты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ФР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Плохая приспосабливаемость, зависимость (ППЗ)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Потребность во внимании группы (ПВГ)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Принятие </a:t>
            </a:r>
            <a:r>
              <a:rPr lang="ru-RU" dirty="0" err="1"/>
              <a:t>аддиктивных</a:t>
            </a:r>
            <a:r>
              <a:rPr lang="ru-RU" dirty="0"/>
              <a:t> установок социума (ПАУ)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Склонность к риску (СР)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Импульсивность (И)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Тревожность (Т)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Фрустрация (ФР)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Склонность к </a:t>
            </a:r>
            <a:r>
              <a:rPr lang="ru-RU" dirty="0" err="1"/>
              <a:t>делинквентности</a:t>
            </a:r>
            <a:r>
              <a:rPr lang="ru-RU" dirty="0"/>
              <a:t> (ДЕ)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/>
              <a:t>ФЗ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Принятие родителями (ПР)</a:t>
            </a:r>
          </a:p>
          <a:p>
            <a:r>
              <a:rPr lang="ru-RU" dirty="0"/>
              <a:t>Принятие одноклассниками (ПО)</a:t>
            </a:r>
          </a:p>
          <a:p>
            <a:r>
              <a:rPr lang="ru-RU" dirty="0"/>
              <a:t>Социальная активность (СА)</a:t>
            </a:r>
          </a:p>
          <a:p>
            <a:r>
              <a:rPr lang="ru-RU" dirty="0"/>
              <a:t>Самоконтроль поведения (СП)</a:t>
            </a:r>
          </a:p>
          <a:p>
            <a:r>
              <a:rPr lang="ru-RU" dirty="0" err="1"/>
              <a:t>Фрустрационная</a:t>
            </a:r>
            <a:r>
              <a:rPr lang="ru-RU" dirty="0"/>
              <a:t> устойчивость (ФУ)</a:t>
            </a:r>
          </a:p>
          <a:p>
            <a:r>
              <a:rPr lang="ru-RU" dirty="0" err="1"/>
              <a:t>Адаптированность</a:t>
            </a:r>
            <a:r>
              <a:rPr lang="ru-RU" dirty="0"/>
              <a:t> к нормам (АН)</a:t>
            </a:r>
          </a:p>
          <a:p>
            <a:r>
              <a:rPr lang="ru-RU" dirty="0" err="1"/>
              <a:t>Самоэффективность</a:t>
            </a:r>
            <a:r>
              <a:rPr lang="ru-RU" dirty="0"/>
              <a:t> (СЭ)</a:t>
            </a:r>
          </a:p>
          <a:p>
            <a:r>
              <a:rPr lang="ru-RU" dirty="0"/>
              <a:t>Дружелюбие, открытость (ДО)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3090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СПТ дает возможность: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3645392"/>
              </p:ext>
            </p:extLst>
          </p:nvPr>
        </p:nvGraphicFramePr>
        <p:xfrm>
          <a:off x="457200" y="1600200"/>
          <a:ext cx="8363272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3342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skou\OneDrive\Рабочий стол\СПТ\спт фильтр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2" y="495734"/>
            <a:ext cx="9115148" cy="5525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Текст 2"/>
          <p:cNvSpPr txBox="1">
            <a:spLocks/>
          </p:cNvSpPr>
          <p:nvPr/>
        </p:nvSpPr>
        <p:spPr>
          <a:xfrm>
            <a:off x="229942" y="4725144"/>
            <a:ext cx="8712968" cy="1944216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>
                <a:solidFill>
                  <a:srgbClr val="FF0000"/>
                </a:solidFill>
              </a:rPr>
              <a:t>Персональные результаты социально-психологического тестирования могут быть доступны: педагогу-психологу, ребенку и родителю. </a:t>
            </a:r>
          </a:p>
          <a:p>
            <a:r>
              <a:rPr lang="ru-RU" sz="2000" dirty="0"/>
              <a:t>Обобщенные результаты – общие по организации и в разрезе отдельных классов/учебных групп, анализируются и используются для работы педагогов (социальный педагог, классный руководитель и др.).</a:t>
            </a:r>
          </a:p>
        </p:txBody>
      </p:sp>
    </p:spTree>
    <p:extLst>
      <p:ext uri="{BB962C8B-B14F-4D97-AF65-F5344CB8AC3E}">
        <p14:creationId xmlns:p14="http://schemas.microsoft.com/office/powerpoint/2010/main" val="3692487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Профилактическая работа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0296"/>
            <a:ext cx="3826768" cy="396044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/>
              <a:t>С детьми, определенными в «группу риска» еще до проведения СПТ по тем или иным показателям (СОП, ТЖС и т.д.). </a:t>
            </a:r>
          </a:p>
          <a:p>
            <a:endParaRPr lang="ru-RU" dirty="0"/>
          </a:p>
          <a:p>
            <a:r>
              <a:rPr lang="ru-RU" dirty="0"/>
              <a:t>СПТ – дополнительный инструмент.</a:t>
            </a: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716016" y="1856320"/>
            <a:ext cx="3970784" cy="39444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С детьми, попавшими в «группу риска» по результатам СПТ. </a:t>
            </a:r>
          </a:p>
          <a:p>
            <a:endParaRPr lang="ru-RU" dirty="0"/>
          </a:p>
          <a:p>
            <a:r>
              <a:rPr lang="ru-RU" dirty="0"/>
              <a:t>СПТ – основание для включения ребенка и его семьи в профилактическую работу.</a:t>
            </a:r>
          </a:p>
        </p:txBody>
      </p:sp>
    </p:spTree>
    <p:extLst>
      <p:ext uri="{BB962C8B-B14F-4D97-AF65-F5344CB8AC3E}">
        <p14:creationId xmlns:p14="http://schemas.microsoft.com/office/powerpoint/2010/main" val="2489672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Результаты СПТ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ru-RU" sz="1700" dirty="0"/>
              <a:t>На основе анализа по классам и параллелям педагог-психолог информирует администрацию и </a:t>
            </a:r>
            <a:r>
              <a:rPr lang="ru-RU" sz="1700" dirty="0" err="1"/>
              <a:t>пед.коллектив</a:t>
            </a:r>
            <a:r>
              <a:rPr lang="ru-RU" sz="1700" dirty="0"/>
              <a:t>. Полученные обобщенные результаты по образовательной организации могут обсуждаться в педагогическом коллективе и служить материалом для конкретных общешкольных и классных мероприятий.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1700" dirty="0"/>
              <a:t>Профилактическая работа с участниками образовательных отношений может быть выстроена разными способами в зависимости от содержания профилактической деятельности, «точки приложения» усилий, по целевой группе.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1700" dirty="0"/>
              <a:t>Также результаты СПТ обсуждаются с родителями учащихся «группы риска».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1700" dirty="0"/>
              <a:t>По результатам могут разрабатываться индивидуальные или групповые профилактические программы.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1700" dirty="0"/>
              <a:t>Учащихся «группы риска» со схожими результатами СПТ можно объединить в группы и проводить групповые коррекционно-развивающие занятия.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1700" dirty="0"/>
              <a:t>Данные СПТ следующего учебного года дают возможность сравнить результаты. Если подросток по результатам СПТ не попадает в группу повышенной вероятности вовлечения в зависимое поведение, то психолого-педагогическое сопровождение считается результативным.</a:t>
            </a:r>
          </a:p>
        </p:txBody>
      </p:sp>
    </p:spTree>
    <p:extLst>
      <p:ext uri="{BB962C8B-B14F-4D97-AF65-F5344CB8AC3E}">
        <p14:creationId xmlns:p14="http://schemas.microsoft.com/office/powerpoint/2010/main" val="1290136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ФР: Принятие асоциальных установок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/>
              <a:t>Задача профилактики: принятие социально значимых ценностей, принципов нравственности и морали как </a:t>
            </a:r>
            <a:r>
              <a:rPr lang="ru-RU" sz="1800" dirty="0" err="1"/>
              <a:t>внутриличностных</a:t>
            </a:r>
            <a:r>
              <a:rPr lang="ru-RU" sz="1800" dirty="0"/>
              <a:t> установок. 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847879"/>
              </p:ext>
            </p:extLst>
          </p:nvPr>
        </p:nvGraphicFramePr>
        <p:xfrm>
          <a:off x="611560" y="2348880"/>
          <a:ext cx="7920879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Рекомендации</a:t>
                      </a:r>
                    </a:p>
                    <a:p>
                      <a:r>
                        <a:rPr lang="ru-RU" sz="16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классным руководителям (</a:t>
                      </a:r>
                      <a:r>
                        <a:rPr lang="ru-RU" sz="1600" b="0" i="0" u="none" strike="noStrike" kern="1200" baseline="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воспит</a:t>
                      </a:r>
                      <a:r>
                        <a:rPr lang="ru-RU" sz="16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 раб.)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Рекомендации</a:t>
                      </a:r>
                    </a:p>
                    <a:p>
                      <a:r>
                        <a:rPr lang="ru-RU" sz="16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специалистам службы</a:t>
                      </a:r>
                    </a:p>
                    <a:p>
                      <a:r>
                        <a:rPr lang="ru-RU" sz="16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сопровождения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Рекомендации</a:t>
                      </a:r>
                    </a:p>
                    <a:p>
                      <a:r>
                        <a:rPr lang="ru-RU" sz="16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учителям-</a:t>
                      </a:r>
                    </a:p>
                    <a:p>
                      <a:r>
                        <a:rPr lang="ru-RU" sz="16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предметникам </a:t>
                      </a:r>
                      <a:endParaRPr lang="ru-RU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− Использование интерактивных технологий введения норм поведения и общения в классе, ОО. 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−  Ориентация на понятные и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реализуемые нормы поведения в группе, понятные последствия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нарушения норм, реализация этих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последствий для всех членов группы.  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− Формирование установок на ЗОЖ, занятия спортом, включение в ДО, в значимую для него и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социума деятельность. </a:t>
                      </a:r>
                      <a:endParaRPr lang="ru-RU" sz="1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− формирование навыков и умений отказа в ситуациях риска («Умей сказать нет»), распознавания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манипуляций и формирование способности противодействия им. 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− развитие конструктивных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навыков общения, развитие критичности к себе и своему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поведению.  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− Организация работы с окружением ребенка, психологическое просвещение. </a:t>
                      </a:r>
                      <a:endParaRPr lang="ru-RU" sz="1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− Использование активных методов обучения, включая технологии развития критического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мышления. 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− Создание педагогических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ситуаций, способствующих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развитию </a:t>
                      </a:r>
                      <a:r>
                        <a:rPr lang="ru-RU" sz="1400" b="0" i="0" u="none" strike="noStrike" kern="1200" baseline="0" dirty="0" err="1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самооценочной</a:t>
                      </a:r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и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рефлексивной деятельности на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уроке. 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− Включение элементов первичной 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позитивной профилактики в учебные планы и программы по</a:t>
                      </a:r>
                    </a:p>
                    <a:p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биологии, химии, обществознанию. </a:t>
                      </a:r>
                      <a:endParaRPr lang="ru-RU" sz="1400" dirty="0">
                        <a:latin typeface="Arial Narrow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4042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Примерный план (совместный с </a:t>
            </a:r>
            <a:r>
              <a:rPr lang="ru-RU" sz="2800" dirty="0" err="1"/>
              <a:t>кл</a:t>
            </a:r>
            <a:r>
              <a:rPr lang="ru-RU" sz="2800" dirty="0"/>
              <a:t>. рук.) по снижению ФР и укреплению ресурсов (ФЗ):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Направления индивидуально-групповой работы с обучающимися группы риска:</a:t>
            </a:r>
          </a:p>
          <a:p>
            <a:pPr lvl="1"/>
            <a:r>
              <a:rPr lang="ru-RU" dirty="0"/>
              <a:t>Индивидуальные консультации по результатам СПТ;</a:t>
            </a:r>
          </a:p>
          <a:p>
            <a:pPr lvl="1"/>
            <a:r>
              <a:rPr lang="ru-RU" dirty="0"/>
              <a:t>Формирование отрицательных установок к вредным привычкам;</a:t>
            </a:r>
          </a:p>
          <a:p>
            <a:pPr lvl="1"/>
            <a:r>
              <a:rPr lang="ru-RU" dirty="0"/>
              <a:t>Развитие конструктивных навыков общения;</a:t>
            </a:r>
          </a:p>
          <a:p>
            <a:pPr lvl="1"/>
            <a:r>
              <a:rPr lang="ru-RU" dirty="0"/>
              <a:t>Развитие адекватной самооценки; </a:t>
            </a:r>
          </a:p>
          <a:p>
            <a:pPr lvl="1"/>
            <a:r>
              <a:rPr lang="ru-RU" dirty="0"/>
              <a:t>Обучение приемам самоконтроля (дыхание, релаксация);</a:t>
            </a:r>
          </a:p>
          <a:p>
            <a:pPr lvl="1"/>
            <a:r>
              <a:rPr lang="ru-RU" dirty="0"/>
              <a:t>Развитие критического мышления, умения сказать НЕТ;</a:t>
            </a:r>
          </a:p>
          <a:p>
            <a:pPr lvl="1"/>
            <a:r>
              <a:rPr lang="ru-RU" dirty="0"/>
              <a:t>Включение в социально-значимую деятельность, как альтернатива рискованному поведению.</a:t>
            </a:r>
          </a:p>
          <a:p>
            <a:r>
              <a:rPr lang="ru-RU" dirty="0"/>
              <a:t>Направления работы с родителями:</a:t>
            </a:r>
          </a:p>
          <a:p>
            <a:pPr lvl="1"/>
            <a:r>
              <a:rPr lang="ru-RU" dirty="0"/>
              <a:t>Индивидуальные консультации по результатам СПТ;</a:t>
            </a:r>
          </a:p>
          <a:p>
            <a:pPr lvl="1"/>
            <a:r>
              <a:rPr lang="ru-RU" dirty="0"/>
              <a:t>Повышение психолого-педагогической компетентности (возрастные и иные особенности подростка, в т. ч. с учетом СПТ, навыки конструктивного общения, развитие способностей принятия подростка, доброжелательной включенности в подростковые проблемы).</a:t>
            </a:r>
          </a:p>
        </p:txBody>
      </p:sp>
    </p:spTree>
    <p:extLst>
      <p:ext uri="{BB962C8B-B14F-4D97-AF65-F5344CB8AC3E}">
        <p14:creationId xmlns:p14="http://schemas.microsoft.com/office/powerpoint/2010/main" val="24148981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718</TotalTime>
  <Words>1056</Words>
  <Application>Microsoft Office PowerPoint</Application>
  <PresentationFormat>Экран (4:3)</PresentationFormat>
  <Paragraphs>112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Arial Narrow</vt:lpstr>
      <vt:lpstr>Calibri</vt:lpstr>
      <vt:lpstr>Wingdings</vt:lpstr>
      <vt:lpstr>Ясность</vt:lpstr>
      <vt:lpstr>Использование результатов СПТ в работе с детьми  «группы риска»</vt:lpstr>
      <vt:lpstr>Презентация PowerPoint</vt:lpstr>
      <vt:lpstr>Факторы риска и защиты</vt:lpstr>
      <vt:lpstr>СПТ дает возможность:</vt:lpstr>
      <vt:lpstr>Презентация PowerPoint</vt:lpstr>
      <vt:lpstr>Профилактическая работа</vt:lpstr>
      <vt:lpstr>Результаты СПТ</vt:lpstr>
      <vt:lpstr>ФР: Принятие асоциальных установок</vt:lpstr>
      <vt:lpstr>Примерный план (совместный с кл. рук.) по снижению ФР и укреплению ресурсов (ФЗ):</vt:lpstr>
      <vt:lpstr>Методические материалы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СПТ как инструмент выстраивания профилактической работы  в школе</dc:title>
  <dc:creator>mskou</dc:creator>
  <cp:lastModifiedBy>UserSK</cp:lastModifiedBy>
  <cp:revision>40</cp:revision>
  <dcterms:created xsi:type="dcterms:W3CDTF">2024-08-21T06:31:11Z</dcterms:created>
  <dcterms:modified xsi:type="dcterms:W3CDTF">2025-02-12T06:40:46Z</dcterms:modified>
</cp:coreProperties>
</file>