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7" r:id="rId21"/>
    <p:sldId id="276" r:id="rId22"/>
    <p:sldId id="279" r:id="rId23"/>
    <p:sldId id="280" r:id="rId24"/>
    <p:sldId id="281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230208"/>
        <c:axId val="73231744"/>
      </c:barChart>
      <c:catAx>
        <c:axId val="73230208"/>
        <c:scaling>
          <c:orientation val="minMax"/>
        </c:scaling>
        <c:delete val="1"/>
        <c:axPos val="b"/>
        <c:majorTickMark val="none"/>
        <c:minorTickMark val="none"/>
        <c:tickLblPos val="nextTo"/>
        <c:crossAx val="73231744"/>
        <c:crosses val="autoZero"/>
        <c:auto val="1"/>
        <c:lblAlgn val="ctr"/>
        <c:lblOffset val="100"/>
        <c:noMultiLvlLbl val="0"/>
      </c:catAx>
      <c:valAx>
        <c:axId val="73231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32302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318483215913803"/>
          <c:y val="1.988115716255236E-2"/>
          <c:w val="0.67164203158815672"/>
          <c:h val="0.105141735833045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42811964211102E-2"/>
          <c:y val="0.13514896500265516"/>
          <c:w val="0.96855054245249039"/>
          <c:h val="0.77008541235179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кражи</c:v>
                </c:pt>
                <c:pt idx="1">
                  <c:v>грабежи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129</c:v>
                </c:pt>
                <c:pt idx="1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кражи</c:v>
                </c:pt>
                <c:pt idx="1">
                  <c:v>грабежи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256</c:v>
                </c:pt>
                <c:pt idx="1">
                  <c:v>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488832"/>
        <c:axId val="32531584"/>
      </c:barChart>
      <c:catAx>
        <c:axId val="32488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32531584"/>
        <c:crosses val="autoZero"/>
        <c:auto val="1"/>
        <c:lblAlgn val="ctr"/>
        <c:lblOffset val="100"/>
        <c:noMultiLvlLbl val="0"/>
      </c:catAx>
      <c:valAx>
        <c:axId val="32531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488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607158679960236"/>
          <c:y val="1.5837501415918352E-2"/>
          <c:w val="0.30077567824571011"/>
          <c:h val="6.9159375769662038E-2"/>
        </c:manualLayout>
      </c:layout>
      <c:overlay val="0"/>
      <c:txPr>
        <a:bodyPr/>
        <a:lstStyle/>
        <a:p>
          <a:pPr>
            <a:defRPr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885824"/>
        <c:axId val="35887360"/>
      </c:barChart>
      <c:catAx>
        <c:axId val="3588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887360"/>
        <c:crosses val="autoZero"/>
        <c:auto val="1"/>
        <c:lblAlgn val="ctr"/>
        <c:lblOffset val="100"/>
        <c:noMultiLvlLbl val="0"/>
      </c:catAx>
      <c:valAx>
        <c:axId val="35887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885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043629414744217"/>
          <c:y val="1.6836199685282379E-2"/>
          <c:w val="0.52251922457061284"/>
          <c:h val="7.3520502381593134E-2"/>
        </c:manualLayout>
      </c:layout>
      <c:overlay val="0"/>
      <c:txPr>
        <a:bodyPr/>
        <a:lstStyle/>
        <a:p>
          <a:pPr>
            <a:defRPr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Состоит на учете в ОДН ОВД</c:v>
                </c:pt>
                <c:pt idx="1">
                  <c:v>Охвачено организованными формами занятости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437</c:v>
                </c:pt>
                <c:pt idx="1">
                  <c:v>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635584"/>
        <c:axId val="35638272"/>
      </c:barChart>
      <c:catAx>
        <c:axId val="356355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638272"/>
        <c:crosses val="autoZero"/>
        <c:auto val="1"/>
        <c:lblAlgn val="ctr"/>
        <c:lblOffset val="100"/>
        <c:noMultiLvlLbl val="0"/>
      </c:catAx>
      <c:valAx>
        <c:axId val="35638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63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2142094873973753E-2"/>
          <c:w val="0.47489501312335952"/>
          <c:h val="0.911478708835823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временное трудоустройство</c:v>
                </c:pt>
                <c:pt idx="1">
                  <c:v>физкультурно-спортивные секции</c:v>
                </c:pt>
                <c:pt idx="2">
                  <c:v>технические кружки</c:v>
                </c:pt>
                <c:pt idx="3">
                  <c:v>туризм и краеведение</c:v>
                </c:pt>
                <c:pt idx="4">
                  <c:v>военно-патриотические кружки</c:v>
                </c:pt>
                <c:pt idx="5">
                  <c:v>прикладное творчество</c:v>
                </c:pt>
                <c:pt idx="6">
                  <c:v>художественная самодеятельность</c:v>
                </c:pt>
                <c:pt idx="7">
                  <c:v>факультативы, подготовительные курсы, экзамены</c:v>
                </c:pt>
                <c:pt idx="8">
                  <c:v>клуб по месту жительства, лагеря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</c:v>
                </c:pt>
                <c:pt idx="1">
                  <c:v>163</c:v>
                </c:pt>
                <c:pt idx="2">
                  <c:v>26</c:v>
                </c:pt>
                <c:pt idx="3">
                  <c:v>27</c:v>
                </c:pt>
                <c:pt idx="4">
                  <c:v>21</c:v>
                </c:pt>
                <c:pt idx="5">
                  <c:v>20</c:v>
                </c:pt>
                <c:pt idx="6">
                  <c:v>62</c:v>
                </c:pt>
                <c:pt idx="7">
                  <c:v>41</c:v>
                </c:pt>
                <c:pt idx="8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616302896348486"/>
          <c:y val="0"/>
          <c:w val="0.48506504121195376"/>
          <c:h val="1"/>
        </c:manualLayout>
      </c:layout>
      <c:overlay val="0"/>
      <c:txPr>
        <a:bodyPr/>
        <a:lstStyle/>
        <a:p>
          <a:pPr>
            <a:defRPr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Привлечено к административной ответственности</c:v>
                </c:pt>
                <c:pt idx="1">
                  <c:v>Учащиеся образовательных организаций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794</c:v>
                </c:pt>
                <c:pt idx="1">
                  <c:v>380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Привлечено к административной ответственности</c:v>
                </c:pt>
                <c:pt idx="1">
                  <c:v>Учащиеся образовательных организаций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766</c:v>
                </c:pt>
                <c:pt idx="1">
                  <c:v>304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8594048"/>
        <c:axId val="38595200"/>
      </c:barChart>
      <c:catAx>
        <c:axId val="385940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595200"/>
        <c:crosses val="autoZero"/>
        <c:auto val="1"/>
        <c:lblAlgn val="ctr"/>
        <c:lblOffset val="100"/>
        <c:noMultiLvlLbl val="0"/>
      </c:catAx>
      <c:valAx>
        <c:axId val="38595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594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Мелкое хищение</c:v>
                </c:pt>
                <c:pt idx="1">
                  <c:v>распитие спиртных напитков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119</c:v>
                </c:pt>
                <c:pt idx="1">
                  <c:v>271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993088"/>
        <c:axId val="108168704"/>
      </c:barChart>
      <c:catAx>
        <c:axId val="379930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68704"/>
        <c:crosses val="autoZero"/>
        <c:auto val="1"/>
        <c:lblAlgn val="ctr"/>
        <c:lblOffset val="100"/>
        <c:noMultiLvlLbl val="0"/>
      </c:catAx>
      <c:valAx>
        <c:axId val="108168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99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Зарегистрировано заявлений</c:v>
                </c:pt>
                <c:pt idx="1">
                  <c:v>Количество н/л, совершивших уходы</c:v>
                </c:pt>
                <c:pt idx="2">
                  <c:v>Не имели умысла самовольного ухода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</c:v>
                </c:pt>
                <c:pt idx="1">
                  <c:v>185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8196608"/>
        <c:axId val="108199296"/>
      </c:barChart>
      <c:catAx>
        <c:axId val="1081966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99296"/>
        <c:crosses val="autoZero"/>
        <c:auto val="1"/>
        <c:lblAlgn val="ctr"/>
        <c:lblOffset val="100"/>
        <c:noMultiLvlLbl val="0"/>
      </c:catAx>
      <c:valAx>
        <c:axId val="108199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19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81871345029239E-2"/>
          <c:y val="0.1325960900363902"/>
          <c:w val="0.96783625730994149"/>
          <c:h val="0.64567372056862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Количество н/л, совершивших уходы из семьи</c:v>
                </c:pt>
                <c:pt idx="1">
                  <c:v>Количетво уходов, совершенных из семьи</c:v>
                </c:pt>
                <c:pt idx="2">
                  <c:v>Количество н/л,  совершивших систематические уходы из семьи</c:v>
                </c:pt>
                <c:pt idx="3">
                  <c:v>Количество н/л, совершивших уходы из госучреждений</c:v>
                </c:pt>
                <c:pt idx="4">
                  <c:v>Количество уходов, совершенных из госучреждений</c:v>
                </c:pt>
                <c:pt idx="5">
                  <c:v>Количество н/л,  совершивших систематические уходы из госучреждений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131</c:v>
                </c:pt>
                <c:pt idx="1">
                  <c:v>160</c:v>
                </c:pt>
                <c:pt idx="2">
                  <c:v>19</c:v>
                </c:pt>
                <c:pt idx="3">
                  <c:v>54</c:v>
                </c:pt>
                <c:pt idx="4">
                  <c:v>88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8264064"/>
        <c:axId val="108267008"/>
      </c:barChart>
      <c:catAx>
        <c:axId val="1082640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267008"/>
        <c:crosses val="autoZero"/>
        <c:auto val="1"/>
        <c:lblAlgn val="ctr"/>
        <c:lblOffset val="100"/>
        <c:noMultiLvlLbl val="0"/>
      </c:catAx>
      <c:valAx>
        <c:axId val="108267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26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8AB6F-81F4-4003-9F82-60AA216196F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D2F69-A163-4549-A610-D15EA2580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5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2F69-A163-4549-A610-D15EA25804B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8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3627834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lvl="0"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состоянии правонарушений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869160"/>
            <a:ext cx="6696744" cy="172819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Одоевцева Людмила Геннадьевна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ачальник Отдела по делам несовершеннолетних и защите их прав города Челябинска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14401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Занятость несовершеннолетних-школьников, состоящих на учете в органах внутренних дел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781065"/>
              </p:ext>
            </p:extLst>
          </p:nvPr>
        </p:nvGraphicFramePr>
        <p:xfrm>
          <a:off x="304800" y="1700808"/>
          <a:ext cx="86868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50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Занятость несовершеннолетних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032725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6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371083"/>
              </p:ext>
            </p:extLst>
          </p:nvPr>
        </p:nvGraphicFramePr>
        <p:xfrm>
          <a:off x="107503" y="620685"/>
          <a:ext cx="9036497" cy="51342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4377"/>
                <a:gridCol w="576064"/>
                <a:gridCol w="216024"/>
                <a:gridCol w="720080"/>
                <a:gridCol w="648072"/>
                <a:gridCol w="720080"/>
                <a:gridCol w="720080"/>
                <a:gridCol w="720080"/>
                <a:gridCol w="648072"/>
                <a:gridCol w="683568"/>
              </a:tblGrid>
              <a:tr h="489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374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временное трудоустройство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3168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физкультурно-спортивные секции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163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489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технические кружки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489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туризм и краеведение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432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военно-патриотические кружки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431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прикладное творчество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489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художественная самодеятельность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640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факультативы, подготовительные курсы, экзамены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489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клуб по месту жительства, лагеря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489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охвата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87,7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95,9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91,2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94,1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91,5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7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несовершеннолетних, совершивших правонарушения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41194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60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несовершеннолетних, совершивших правонарушения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093957"/>
              </p:ext>
            </p:extLst>
          </p:nvPr>
        </p:nvGraphicFramePr>
        <p:xfrm>
          <a:off x="304800" y="1268763"/>
          <a:ext cx="8686800" cy="532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7627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несовершеннолетних, совершивших правонарушения</a:t>
                      </a: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4925" marR="34925" marT="34925" marB="34925"/>
                </a:tc>
              </a:tr>
              <a:tr h="507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Калининский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34925" marR="34925" marT="34925" marB="34925"/>
                </a:tc>
              </a:tr>
              <a:tr h="507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Курчатовский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4925" marR="34925" marT="34925" marB="34925"/>
                </a:tc>
              </a:tr>
              <a:tr h="507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-58,5</a:t>
                      </a:r>
                    </a:p>
                  </a:txBody>
                  <a:tcPr marL="34925" marR="34925" marT="34925" marB="34925"/>
                </a:tc>
              </a:tr>
              <a:tr h="507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Металлургический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-2,4</a:t>
                      </a:r>
                    </a:p>
                  </a:txBody>
                  <a:tcPr marL="34925" marR="34925" marT="34925" marB="34925"/>
                </a:tc>
              </a:tr>
              <a:tr h="507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Советский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34925" marR="34925" marT="34925" marB="34925"/>
                </a:tc>
              </a:tr>
              <a:tr h="507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Тракторозаводский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-68,3</a:t>
                      </a:r>
                    </a:p>
                  </a:txBody>
                  <a:tcPr marL="34925" marR="34925" marT="34925" marB="34925"/>
                </a:tc>
              </a:tr>
              <a:tr h="507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Центральный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4925" marR="34925" marT="34925" marB="34925"/>
                </a:tc>
              </a:tr>
              <a:tr h="507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 Челябинск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304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-20</a:t>
                      </a: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7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884096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Категории  правонарушений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28097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71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Самовольные уходы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773380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44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068940"/>
              </p:ext>
            </p:extLst>
          </p:nvPr>
        </p:nvGraphicFramePr>
        <p:xfrm>
          <a:off x="304800" y="620688"/>
          <a:ext cx="8686800" cy="545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3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Самовольные уходы по районам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736464"/>
              </p:ext>
            </p:extLst>
          </p:nvPr>
        </p:nvGraphicFramePr>
        <p:xfrm>
          <a:off x="107504" y="1268759"/>
          <a:ext cx="8884096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024"/>
                <a:gridCol w="2221024"/>
                <a:gridCol w="2221024"/>
                <a:gridCol w="2221024"/>
              </a:tblGrid>
              <a:tr h="5400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34925" marR="34925" marT="34925" marB="34925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несовершеннолетних, совершивших самовольные уходы</a:t>
                      </a: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из семьи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из гос. учреждений</a:t>
                      </a:r>
                    </a:p>
                  </a:txBody>
                  <a:tcPr marL="34925" marR="34925" marT="34925" marB="34925"/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Калининский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34925" marR="34925" marT="34925" marB="34925"/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Курчатовский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34925" marR="34925" marT="34925" marB="34925"/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Ленинский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34925" marR="34925" marT="34925" marB="34925"/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Металлургический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34925" marR="34925" marT="34925" marB="34925"/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Советский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4925" marR="34925" marT="34925" marB="34925"/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Тракторозаводский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34925" marR="34925" marT="34925" marB="34925"/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Центральный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4925" marR="34925" marT="34925" marB="34925"/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г. Челябинск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185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131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1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семей, состоящих на учете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398315"/>
              </p:ext>
            </p:extLst>
          </p:nvPr>
        </p:nvGraphicFramePr>
        <p:xfrm>
          <a:off x="323528" y="1196754"/>
          <a:ext cx="8659688" cy="533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922"/>
                <a:gridCol w="2164922"/>
                <a:gridCol w="2164922"/>
                <a:gridCol w="2164922"/>
              </a:tblGrid>
              <a:tr h="5331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34925" marR="34925" marT="34925" marB="34925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семей, состоящих на учете</a:t>
                      </a: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СОП 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ТЖС</a:t>
                      </a:r>
                    </a:p>
                  </a:txBody>
                  <a:tcPr marL="34925" marR="34925" marT="34925" marB="34925"/>
                </a:tc>
              </a:tr>
              <a:tr h="533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Калининский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34925" marR="34925" marT="34925" marB="34925"/>
                </a:tc>
              </a:tr>
              <a:tr h="533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Курчатовский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34925" marR="34925" marT="34925" marB="34925"/>
                </a:tc>
              </a:tr>
              <a:tr h="533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34925" marR="34925" marT="34925" marB="34925"/>
                </a:tc>
              </a:tr>
              <a:tr h="533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Металлургический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</a:t>
                      </a:r>
                    </a:p>
                  </a:txBody>
                  <a:tcPr marL="34925" marR="34925" marT="34925" marB="34925"/>
                </a:tc>
              </a:tr>
              <a:tr h="533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Советский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34925" marR="34925" marT="34925" marB="34925"/>
                </a:tc>
              </a:tr>
              <a:tr h="533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Тракторозаводский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122</a:t>
                      </a:r>
                    </a:p>
                  </a:txBody>
                  <a:tcPr marL="34925" marR="34925" marT="34925" marB="34925"/>
                </a:tc>
              </a:tr>
              <a:tr h="533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Центральный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4925" marR="34925" marT="34925" marB="34925"/>
                </a:tc>
              </a:tr>
              <a:tr h="533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 Челябинск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239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597</a:t>
                      </a: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9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Количество преступлений, совершенных несовершеннолетними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492932"/>
              </p:ext>
            </p:extLst>
          </p:nvPr>
        </p:nvGraphicFramePr>
        <p:xfrm>
          <a:off x="304800" y="1554163"/>
          <a:ext cx="8686800" cy="403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0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текущем году на территории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Челябинска несовершеннолетними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совершено 4 суицида:</a:t>
            </a:r>
          </a:p>
          <a:p>
            <a:pPr marL="0" indent="0" algn="ctr">
              <a:buNone/>
            </a:pPr>
            <a:endParaRPr lang="ru-RU" sz="1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в Курчатовском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районе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в Тракторозаводском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районе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Суицидальные   попытки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889089"/>
              </p:ext>
            </p:extLst>
          </p:nvPr>
        </p:nvGraphicFramePr>
        <p:xfrm>
          <a:off x="304800" y="1554164"/>
          <a:ext cx="8686800" cy="4791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163688"/>
                <a:gridCol w="3627512"/>
              </a:tblGrid>
              <a:tr h="546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Суицидальные попытки</a:t>
                      </a: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Калининский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ОЦ № 1, Чел. ГУ</a:t>
                      </a:r>
                    </a:p>
                  </a:txBody>
                  <a:tcPr marL="34925" marR="34925" marT="34925" marB="34925"/>
                </a:tc>
              </a:tr>
              <a:tr h="546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Курчатовский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школа № 152, школа №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41, не обучается </a:t>
                      </a:r>
                      <a:r>
                        <a:rPr lang="ru-RU" sz="16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- 2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546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Ленинский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школа №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597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Металлургический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школа №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71-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2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школа № 24, школа № 70, ЮУМК -2 , школа №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14,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КПиЭ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546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Советский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Д/дом «Надежда», школа №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15, ЧАТ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356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Тракторозаводский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СРЦ,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ЮРГТК, не обучается - 1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546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Центральный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школа № 30</a:t>
                      </a:r>
                    </a:p>
                  </a:txBody>
                  <a:tcPr marL="34925" marR="34925" marT="34925" marB="34925"/>
                </a:tc>
              </a:tr>
              <a:tr h="546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г. Челябинск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8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то для през 29.11.2018\knf1a4bfe5c8b67872c1798cc1e3358388a_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011"/>
            <a:ext cx="3333750" cy="25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ото для през 29.11.2018\65129_34249-670x4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3948"/>
            <a:ext cx="4032448" cy="29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фото для през 29.11.2018\imgpreview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33023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фото для през 29.11.2018\img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010"/>
            <a:ext cx="2057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\Desktop\фото для през 29.11.2018\IMG-20181128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фото для през 29.11.2018\IMG-20181128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7" y="1052736"/>
            <a:ext cx="4181661" cy="55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7" y="117784"/>
            <a:ext cx="2695391" cy="223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960440" cy="270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3190"/>
            <a:ext cx="3449324" cy="239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29" y="650203"/>
            <a:ext cx="3473228" cy="249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532"/>
            <a:ext cx="2808773" cy="187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17329" y="3429001"/>
            <a:ext cx="3473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935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«Образование всем детям»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447908"/>
            <a:ext cx="2025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935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«Подросток»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752167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935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«Защита»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260648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935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«Дети улиц»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385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IMG-20181121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84" y="0"/>
            <a:ext cx="5481289" cy="687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458219"/>
              </p:ext>
            </p:extLst>
          </p:nvPr>
        </p:nvGraphicFramePr>
        <p:xfrm>
          <a:off x="179512" y="1268760"/>
          <a:ext cx="8812088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022"/>
                <a:gridCol w="2203022"/>
                <a:gridCol w="2203022"/>
                <a:gridCol w="2203022"/>
              </a:tblGrid>
              <a:tr h="6434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Количество преступлений, совершенных несовершеннолетними</a:t>
                      </a: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34925" marR="34925" marT="34925" marB="34925"/>
                </a:tc>
              </a:tr>
              <a:tr h="480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2017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2018</a:t>
                      </a: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Калининский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26%</a:t>
                      </a:r>
                    </a:p>
                  </a:txBody>
                  <a:tcPr marL="34925" marR="34925" marT="34925" marB="34925"/>
                </a:tc>
              </a:tr>
              <a:tr h="480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Курчатовский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102,5</a:t>
                      </a:r>
                    </a:p>
                  </a:txBody>
                  <a:tcPr marL="34925" marR="34925" marT="34925" marB="34925"/>
                </a:tc>
              </a:tr>
              <a:tr h="480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Ленинский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104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85,7</a:t>
                      </a:r>
                    </a:p>
                  </a:txBody>
                  <a:tcPr marL="34925" marR="34925" marT="34925" marB="34925"/>
                </a:tc>
              </a:tr>
              <a:tr h="480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Металлургический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69,7</a:t>
                      </a:r>
                    </a:p>
                  </a:txBody>
                  <a:tcPr marL="34925" marR="34925" marT="34925" marB="34925"/>
                </a:tc>
              </a:tr>
              <a:tr h="480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Советский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30.4</a:t>
                      </a:r>
                    </a:p>
                  </a:txBody>
                  <a:tcPr marL="34925" marR="34925" marT="34925" marB="34925"/>
                </a:tc>
              </a:tr>
              <a:tr h="480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Тракторозаводский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92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122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32,6</a:t>
                      </a:r>
                    </a:p>
                  </a:txBody>
                  <a:tcPr marL="34925" marR="34925" marT="34925" marB="34925"/>
                </a:tc>
              </a:tr>
              <a:tr h="480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Центральный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110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83,3</a:t>
                      </a:r>
                    </a:p>
                  </a:txBody>
                  <a:tcPr marL="34925" marR="34925" marT="34925" marB="34925"/>
                </a:tc>
              </a:tr>
              <a:tr h="480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г. Челябинск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364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583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60,2</a:t>
                      </a: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6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923651"/>
              </p:ext>
            </p:extLst>
          </p:nvPr>
        </p:nvGraphicFramePr>
        <p:xfrm>
          <a:off x="345976" y="2060848"/>
          <a:ext cx="8884096" cy="445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39502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Имущественные преступления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271090"/>
              </p:ext>
            </p:extLst>
          </p:nvPr>
        </p:nvGraphicFramePr>
        <p:xfrm>
          <a:off x="179510" y="836709"/>
          <a:ext cx="8812090" cy="547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8"/>
                <a:gridCol w="1580618"/>
                <a:gridCol w="1762418"/>
                <a:gridCol w="1762418"/>
                <a:gridCol w="1762418"/>
              </a:tblGrid>
              <a:tr h="5472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Кражи чужого имущества</a:t>
                      </a: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Грабежи</a:t>
                      </a: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2017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2018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2017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2018</a:t>
                      </a:r>
                    </a:p>
                  </a:txBody>
                  <a:tcPr marL="34925" marR="34925" marT="34925" marB="34925"/>
                </a:tc>
              </a:tr>
              <a:tr h="547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Калининский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34925" marR="34925" marT="34925" marB="34925"/>
                </a:tc>
              </a:tr>
              <a:tr h="547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Курчатовский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34925" marR="34925" marT="34925" marB="34925"/>
                </a:tc>
              </a:tr>
              <a:tr h="547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Ленинский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34925" marR="34925" marT="34925" marB="34925"/>
                </a:tc>
              </a:tr>
              <a:tr h="547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Металлургический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34925" marR="34925" marT="34925" marB="34925"/>
                </a:tc>
              </a:tr>
              <a:tr h="547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Советский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4925" marR="34925" marT="34925" marB="34925"/>
                </a:tc>
              </a:tr>
              <a:tr h="547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Тракторозаводский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34925" marR="34925" marT="34925" marB="34925"/>
                </a:tc>
              </a:tr>
              <a:tr h="547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Центральный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34925" marR="34925" marT="34925" marB="34925"/>
                </a:tc>
              </a:tr>
              <a:tr h="547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г. Челябинск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129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256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457589"/>
              </p:ext>
            </p:extLst>
          </p:nvPr>
        </p:nvGraphicFramePr>
        <p:xfrm>
          <a:off x="300608" y="1556792"/>
          <a:ext cx="8686800" cy="4381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984"/>
                <a:gridCol w="2020416"/>
                <a:gridCol w="2804120"/>
                <a:gridCol w="1539280"/>
              </a:tblGrid>
              <a:tr h="6184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Количество преступлений, связанных с незаконным оборотом наркотиков</a:t>
                      </a: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34925" marR="34925" marT="34925" marB="34925"/>
                </a:tc>
              </a:tr>
              <a:tr h="411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2017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2018</a:t>
                      </a: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Калининский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925" marR="34925" marT="34925" marB="34925"/>
                </a:tc>
              </a:tr>
              <a:tr h="411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Курчатовский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34925" marR="34925" marT="34925" marB="34925"/>
                </a:tc>
              </a:tr>
              <a:tr h="411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Ленинский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1200</a:t>
                      </a:r>
                    </a:p>
                  </a:txBody>
                  <a:tcPr marL="34925" marR="34925" marT="34925" marB="34925"/>
                </a:tc>
              </a:tr>
              <a:tr h="411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Металлургический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1166</a:t>
                      </a:r>
                    </a:p>
                  </a:txBody>
                  <a:tcPr marL="34925" marR="34925" marT="34925" marB="34925"/>
                </a:tc>
              </a:tr>
              <a:tr h="411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Советский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-100</a:t>
                      </a:r>
                    </a:p>
                  </a:txBody>
                  <a:tcPr marL="34925" marR="34925" marT="34925" marB="34925"/>
                </a:tc>
              </a:tr>
              <a:tr h="411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Тракторозаводский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-92</a:t>
                      </a:r>
                    </a:p>
                  </a:txBody>
                  <a:tcPr marL="34925" marR="34925" marT="34925" marB="34925"/>
                </a:tc>
              </a:tr>
              <a:tr h="411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Центральный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252</a:t>
                      </a:r>
                    </a:p>
                  </a:txBody>
                  <a:tcPr marL="34925" marR="34925" marT="34925" marB="34925"/>
                </a:tc>
              </a:tr>
              <a:tr h="411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г. Челябинск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163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96</a:t>
                      </a: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40466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преступлений, связанных с незаконным оборотом наркотиков</a:t>
            </a:r>
          </a:p>
        </p:txBody>
      </p:sp>
    </p:spTree>
    <p:extLst>
      <p:ext uri="{BB962C8B-B14F-4D97-AF65-F5344CB8AC3E}">
        <p14:creationId xmlns:p14="http://schemas.microsoft.com/office/powerpoint/2010/main" val="11145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884802"/>
              </p:ext>
            </p:extLst>
          </p:nvPr>
        </p:nvGraphicFramePr>
        <p:xfrm>
          <a:off x="323528" y="1844824"/>
          <a:ext cx="86868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33391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несовершеннолетних, совершивших преступления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6222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355003"/>
              </p:ext>
            </p:extLst>
          </p:nvPr>
        </p:nvGraphicFramePr>
        <p:xfrm>
          <a:off x="304800" y="1124744"/>
          <a:ext cx="8686800" cy="533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008"/>
                <a:gridCol w="1804392"/>
                <a:gridCol w="2660104"/>
                <a:gridCol w="1683296"/>
              </a:tblGrid>
              <a:tr h="5241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Количество несовершеннолетних, совершивших преступления</a:t>
                      </a: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34925" marR="34925" marT="34925" marB="34925"/>
                </a:tc>
              </a:tr>
              <a:tr h="524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2017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2018</a:t>
                      </a: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Калининский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-20</a:t>
                      </a:r>
                    </a:p>
                  </a:txBody>
                  <a:tcPr marL="34925" marR="34925" marT="34925" marB="34925"/>
                </a:tc>
              </a:tr>
              <a:tr h="466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Курчатовский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74</a:t>
                      </a:r>
                    </a:p>
                  </a:txBody>
                  <a:tcPr marL="34925" marR="34925" marT="34925" marB="34925"/>
                </a:tc>
              </a:tr>
              <a:tr h="524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Ленинский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34925" marR="34925" marT="34925" marB="34925"/>
                </a:tc>
              </a:tr>
              <a:tr h="524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Металлургический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6,2</a:t>
                      </a:r>
                    </a:p>
                  </a:txBody>
                  <a:tcPr marL="34925" marR="34925" marT="34925" marB="34925"/>
                </a:tc>
              </a:tr>
              <a:tr h="524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Советский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-5,6</a:t>
                      </a:r>
                    </a:p>
                  </a:txBody>
                  <a:tcPr marL="34925" marR="34925" marT="34925" marB="34925"/>
                </a:tc>
              </a:tr>
              <a:tr h="524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Тракторозаводский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72</a:t>
                      </a:r>
                    </a:p>
                  </a:txBody>
                  <a:tcPr marL="34925" marR="34925" marT="34925" marB="34925"/>
                </a:tc>
              </a:tr>
              <a:tr h="524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Центральный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34925" marR="34925" marT="34925" marB="34925"/>
                </a:tc>
              </a:tr>
              <a:tr h="524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г. Челябинск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372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4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несовершеннолетних, совершивших преступления, учащихся школ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663752"/>
              </p:ext>
            </p:extLst>
          </p:nvPr>
        </p:nvGraphicFramePr>
        <p:xfrm>
          <a:off x="304800" y="1340767"/>
          <a:ext cx="8686800" cy="5412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5972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несовершеннолетних, совершивших преступления, учащихся школ</a:t>
                      </a: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4925" marR="34925" marT="34925" marB="34925"/>
                </a:tc>
              </a:tr>
              <a:tr h="53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Калининский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4925" marR="34925" marT="34925" marB="34925"/>
                </a:tc>
              </a:tr>
              <a:tr h="535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Курчатовский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137,5</a:t>
                      </a:r>
                    </a:p>
                  </a:txBody>
                  <a:tcPr marL="34925" marR="34925" marT="34925" marB="34925"/>
                </a:tc>
              </a:tr>
              <a:tr h="535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Ленинский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57,4</a:t>
                      </a:r>
                    </a:p>
                  </a:txBody>
                  <a:tcPr marL="34925" marR="34925" marT="34925" marB="34925"/>
                </a:tc>
              </a:tr>
              <a:tr h="535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Металлургический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22,2</a:t>
                      </a:r>
                    </a:p>
                  </a:txBody>
                  <a:tcPr marL="34925" marR="34925" marT="34925" marB="34925"/>
                </a:tc>
              </a:tr>
              <a:tr h="535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Советский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34925" marR="34925" marT="34925" marB="34925"/>
                </a:tc>
              </a:tr>
              <a:tr h="535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Тракторозаводский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34925" marR="34925" marT="34925" marB="34925"/>
                </a:tc>
              </a:tr>
              <a:tr h="535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Центральный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4925" marR="34925" marT="34925" marB="34925"/>
                </a:tc>
              </a:tr>
              <a:tr h="535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 Челябинск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0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303</TotalTime>
  <Words>684</Words>
  <Application>Microsoft Office PowerPoint</Application>
  <PresentationFormat>Экран (4:3)</PresentationFormat>
  <Paragraphs>459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  О состоянии правонарушений  несовершеннолетних</vt:lpstr>
      <vt:lpstr>Количество преступлений, совершенных несовершеннолетними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несовершеннолетних, совершивших преступления, учащихся школ</vt:lpstr>
      <vt:lpstr>Занятость несовершеннолетних-школьников, состоящих на учете в органах внутренних дел</vt:lpstr>
      <vt:lpstr>Занятость несовершеннолетних</vt:lpstr>
      <vt:lpstr>Презентация PowerPoint</vt:lpstr>
      <vt:lpstr>Количество несовершеннолетних, совершивших правонарушения</vt:lpstr>
      <vt:lpstr>Количество несовершеннолетних, совершивших правонарушения</vt:lpstr>
      <vt:lpstr>Категории  правонарушений</vt:lpstr>
      <vt:lpstr>Самовольные уходы</vt:lpstr>
      <vt:lpstr>Презентация PowerPoint</vt:lpstr>
      <vt:lpstr>Самовольные уходы по районам</vt:lpstr>
      <vt:lpstr>Количество семей, состоящих на учете</vt:lpstr>
      <vt:lpstr>Презентация PowerPoint</vt:lpstr>
      <vt:lpstr>Суицидальные   попытки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состоянии правонарушений  и безнадзорности несовершеннолетних и мерах, принимаемых органами системы профилактики города Челябинска,  по их предупреждению</dc:title>
  <dc:creator>1</dc:creator>
  <cp:lastModifiedBy>1</cp:lastModifiedBy>
  <cp:revision>26</cp:revision>
  <dcterms:created xsi:type="dcterms:W3CDTF">2018-11-13T05:15:33Z</dcterms:created>
  <dcterms:modified xsi:type="dcterms:W3CDTF">2018-11-28T05:39:10Z</dcterms:modified>
</cp:coreProperties>
</file>