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96" r:id="rId4"/>
    <p:sldId id="281" r:id="rId5"/>
    <p:sldId id="282" r:id="rId6"/>
    <p:sldId id="284" r:id="rId7"/>
    <p:sldId id="286" r:id="rId8"/>
    <p:sldId id="279" r:id="rId9"/>
    <p:sldId id="297" r:id="rId10"/>
    <p:sldId id="298" r:id="rId11"/>
    <p:sldId id="295" r:id="rId12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4D4D"/>
    <a:srgbClr val="B92D14"/>
    <a:srgbClr val="35759D"/>
    <a:srgbClr val="35B19D"/>
    <a:srgbClr val="20A6C6"/>
    <a:srgbClr val="DEDEDE"/>
    <a:srgbClr val="075EDF"/>
    <a:srgbClr val="0654C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12536" autoAdjust="0"/>
    <p:restoredTop sz="95596" autoAdjust="0"/>
  </p:normalViewPr>
  <p:slideViewPr>
    <p:cSldViewPr>
      <p:cViewPr varScale="1">
        <p:scale>
          <a:sx n="73" d="100"/>
          <a:sy n="73" d="100"/>
        </p:scale>
        <p:origin x="65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77F489-2F30-430A-9C85-38392696BA9B}" type="datetimeFigureOut">
              <a:rPr lang="ru-RU" smtClean="0"/>
              <a:t>13.09.2019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7E27F5-4436-4DFD-933C-8A4ACB059C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85970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819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19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819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819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81BB4CD-169B-4715-84AE-24E6852BD96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89630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C85336D-D6C5-4314-BDFF-A8324693DD2B}" type="slidenum">
              <a:rPr lang="en-US"/>
              <a:pPr/>
              <a:t>1</a:t>
            </a:fld>
            <a:endParaRPr lang="en-US"/>
          </a:p>
        </p:txBody>
      </p:sp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EA0E304-E441-42E8-B02B-97C43E31E311}" type="slidenum">
              <a:rPr lang="en-US"/>
              <a:pPr/>
              <a:t>10</a:t>
            </a:fld>
            <a:endParaRPr lang="en-US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C85336D-D6C5-4314-BDFF-A8324693DD2B}" type="slidenum">
              <a:rPr lang="en-US"/>
              <a:pPr/>
              <a:t>11</a:t>
            </a:fld>
            <a:endParaRPr lang="en-US"/>
          </a:p>
        </p:txBody>
      </p:sp>
      <p:sp>
        <p:nvSpPr>
          <p:cNvPr id="10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55D4384-DEF9-4D4F-B81B-490512C73E52}" type="slidenum">
              <a:rPr lang="en-US"/>
              <a:pPr/>
              <a:t>2</a:t>
            </a:fld>
            <a:endParaRPr lang="en-US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55D4384-DEF9-4D4F-B81B-490512C73E52}" type="slidenum">
              <a:rPr lang="en-US"/>
              <a:pPr/>
              <a:t>3</a:t>
            </a:fld>
            <a:endParaRPr lang="en-US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55D4384-DEF9-4D4F-B81B-490512C73E52}" type="slidenum">
              <a:rPr lang="en-US"/>
              <a:pPr/>
              <a:t>4</a:t>
            </a:fld>
            <a:endParaRPr lang="en-US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55D4384-DEF9-4D4F-B81B-490512C73E52}" type="slidenum">
              <a:rPr lang="en-US"/>
              <a:pPr/>
              <a:t>5</a:t>
            </a:fld>
            <a:endParaRPr lang="en-US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55D4384-DEF9-4D4F-B81B-490512C73E52}" type="slidenum">
              <a:rPr lang="en-US"/>
              <a:pPr/>
              <a:t>6</a:t>
            </a:fld>
            <a:endParaRPr lang="en-US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55D4384-DEF9-4D4F-B81B-490512C73E52}" type="slidenum">
              <a:rPr lang="en-US"/>
              <a:pPr/>
              <a:t>7</a:t>
            </a:fld>
            <a:endParaRPr lang="en-US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EA0E304-E441-42E8-B02B-97C43E31E311}" type="slidenum">
              <a:rPr lang="en-US"/>
              <a:pPr/>
              <a:t>8</a:t>
            </a:fld>
            <a:endParaRPr lang="en-US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EA0E304-E441-42E8-B02B-97C43E31E311}" type="slidenum">
              <a:rPr lang="en-US"/>
              <a:pPr/>
              <a:t>9</a:t>
            </a:fld>
            <a:endParaRPr lang="en-US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90600" y="5334000"/>
            <a:ext cx="7772400" cy="704850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noProof="0" smtClean="0"/>
              <a:t>Образец заголовка</a:t>
            </a:r>
            <a:endParaRPr lang="en-US" noProof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90600" y="5867400"/>
            <a:ext cx="7772400" cy="533400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/>
          <a:lstStyle>
            <a:lvl1pPr marL="0" indent="0" algn="r">
              <a:buFontTx/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ru-RU" noProof="0" smtClean="0"/>
              <a:t>Образец подзаголовка</a:t>
            </a:r>
            <a:endParaRPr lang="en-US" noProof="0" smtClean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207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400800" y="1417638"/>
            <a:ext cx="1828800" cy="52117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914400" y="1417638"/>
            <a:ext cx="5334000" cy="52117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93201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56791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396859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914400" y="2438400"/>
            <a:ext cx="35814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438400"/>
            <a:ext cx="35814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7061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14612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1123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55016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7270466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4082913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417638"/>
            <a:ext cx="7315200" cy="71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2438400"/>
            <a:ext cx="7315200" cy="419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066800" y="228600"/>
            <a:ext cx="4297288" cy="2912368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l"/>
            <a:r>
              <a:rPr lang="ru-RU" sz="4200" dirty="0" smtClean="0">
                <a:solidFill>
                  <a:schemeClr val="accent2"/>
                </a:solidFill>
              </a:rPr>
              <a:t/>
            </a:r>
            <a:br>
              <a:rPr lang="ru-RU" sz="4200" dirty="0" smtClean="0">
                <a:solidFill>
                  <a:schemeClr val="accent2"/>
                </a:solidFill>
              </a:rPr>
            </a:br>
            <a:r>
              <a:rPr lang="ru-RU" sz="4200" dirty="0" smtClean="0">
                <a:solidFill>
                  <a:schemeClr val="accent2"/>
                </a:solidFill>
              </a:rPr>
              <a:t/>
            </a:r>
            <a:br>
              <a:rPr lang="ru-RU" sz="4200" dirty="0" smtClean="0">
                <a:solidFill>
                  <a:schemeClr val="accent2"/>
                </a:solidFill>
              </a:rPr>
            </a:br>
            <a:r>
              <a:rPr lang="ru-RU" sz="4200" dirty="0" smtClean="0">
                <a:solidFill>
                  <a:schemeClr val="accent2"/>
                </a:solidFill>
              </a:rPr>
              <a:t/>
            </a:r>
            <a:br>
              <a:rPr lang="ru-RU" sz="4200" dirty="0" smtClean="0">
                <a:solidFill>
                  <a:schemeClr val="accent2"/>
                </a:solidFill>
              </a:rPr>
            </a:br>
            <a:r>
              <a:rPr lang="ru-RU" sz="4200" dirty="0" smtClean="0">
                <a:solidFill>
                  <a:schemeClr val="accent2"/>
                </a:solidFill>
              </a:rPr>
              <a:t/>
            </a:r>
            <a:br>
              <a:rPr lang="ru-RU" sz="4200" dirty="0" smtClean="0">
                <a:solidFill>
                  <a:schemeClr val="accent2"/>
                </a:solidFill>
              </a:rPr>
            </a:br>
            <a:r>
              <a:rPr lang="ru-RU" sz="4200" dirty="0" smtClean="0">
                <a:solidFill>
                  <a:schemeClr val="accent2"/>
                </a:solidFill>
              </a:rPr>
              <a:t/>
            </a:r>
            <a:br>
              <a:rPr lang="ru-RU" sz="4200" dirty="0" smtClean="0">
                <a:solidFill>
                  <a:schemeClr val="accent2"/>
                </a:solidFill>
              </a:rPr>
            </a:br>
            <a:endParaRPr lang="ru-RU" sz="4000" b="1" i="1" dirty="0">
              <a:solidFill>
                <a:srgbClr val="002060"/>
              </a:solidFill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990600" y="4797152"/>
            <a:ext cx="7772400" cy="1603648"/>
          </a:xfrm>
        </p:spPr>
        <p:txBody>
          <a:bodyPr/>
          <a:lstStyle/>
          <a:p>
            <a:r>
              <a:rPr lang="ru-RU" sz="2000" b="1" i="1" dirty="0" smtClean="0">
                <a:solidFill>
                  <a:schemeClr val="accent5">
                    <a:lumMod val="50000"/>
                  </a:schemeClr>
                </a:solidFill>
              </a:rPr>
              <a:t>О. Ю. </a:t>
            </a:r>
            <a:r>
              <a:rPr lang="ru-RU" sz="2000" b="1" i="1" dirty="0" err="1" smtClean="0">
                <a:solidFill>
                  <a:schemeClr val="accent5">
                    <a:lumMod val="50000"/>
                  </a:schemeClr>
                </a:solidFill>
              </a:rPr>
              <a:t>Ледкова</a:t>
            </a:r>
            <a:endParaRPr lang="ru-RU" sz="2000" b="1" i="1" dirty="0" smtClean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ru-RU" sz="2000" b="1" i="1" dirty="0" smtClean="0">
                <a:solidFill>
                  <a:schemeClr val="accent5">
                    <a:lumMod val="50000"/>
                  </a:schemeClr>
                </a:solidFill>
              </a:rPr>
              <a:t>Руководитель ГМО педагогов-психологов образовательных организаций г. Челябинска, </a:t>
            </a:r>
          </a:p>
          <a:p>
            <a:r>
              <a:rPr lang="ru-RU" sz="2000" b="1" i="1" dirty="0" smtClean="0">
                <a:solidFill>
                  <a:schemeClr val="accent5">
                    <a:lumMod val="50000"/>
                  </a:schemeClr>
                </a:solidFill>
              </a:rPr>
              <a:t>Педагог-психолог МАОУ «СОШ №56 г. Челябинска</a:t>
            </a:r>
            <a:r>
              <a:rPr lang="ru-RU" sz="2000" dirty="0" smtClean="0">
                <a:solidFill>
                  <a:schemeClr val="accent5">
                    <a:lumMod val="50000"/>
                  </a:schemeClr>
                </a:solidFill>
              </a:rPr>
              <a:t>»</a:t>
            </a:r>
            <a:endParaRPr lang="ru-RU" sz="20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83568" y="692696"/>
            <a:ext cx="4392488" cy="30654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solidFill>
                  <a:schemeClr val="bg2"/>
                </a:solidFill>
              </a:rPr>
              <a:t>Итоги работы ГМО педагогов-психологов образовательных организаций</a:t>
            </a:r>
          </a:p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ru-RU" b="1" dirty="0">
                <a:solidFill>
                  <a:schemeClr val="bg2"/>
                </a:solidFill>
              </a:rPr>
              <a:t> г. Челябинска,  целевые ориентиры деятельности на 2019-2020 уч. г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228600"/>
            <a:ext cx="1754512" cy="52291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07704" y="1196752"/>
            <a:ext cx="633670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>
                <a:solidFill>
                  <a:srgbClr val="002060"/>
                </a:solidFill>
              </a:rPr>
              <a:t>Планирование деятельности ГМО педагогов-психологов </a:t>
            </a:r>
          </a:p>
          <a:p>
            <a:r>
              <a:rPr lang="ru-RU" b="1" i="1" dirty="0">
                <a:solidFill>
                  <a:srgbClr val="002060"/>
                </a:solidFill>
              </a:rPr>
              <a:t>на 2019 - 2020 уч. год</a:t>
            </a:r>
            <a:r>
              <a:rPr lang="ru-RU" b="1" i="1" dirty="0" smtClean="0">
                <a:solidFill>
                  <a:srgbClr val="002060"/>
                </a:solidFill>
              </a:rPr>
              <a:t>.</a:t>
            </a:r>
            <a:endParaRPr lang="ru-RU" b="1" i="1" dirty="0">
              <a:solidFill>
                <a:srgbClr val="002060"/>
              </a:solidFill>
            </a:endParaRPr>
          </a:p>
          <a:p>
            <a:endParaRPr lang="ru-RU" dirty="0">
              <a:solidFill>
                <a:srgbClr val="002060"/>
              </a:solidFill>
            </a:endParaRPr>
          </a:p>
          <a:p>
            <a:pPr lvl="0"/>
            <a:r>
              <a:rPr lang="ru-RU" dirty="0">
                <a:solidFill>
                  <a:srgbClr val="002060"/>
                </a:solidFill>
              </a:rPr>
              <a:t>Традиционно продолжаем сотрудничество с </a:t>
            </a:r>
            <a:r>
              <a:rPr lang="ru-RU" dirty="0" err="1" smtClean="0">
                <a:solidFill>
                  <a:srgbClr val="002060"/>
                </a:solidFill>
              </a:rPr>
              <a:t>ЮУрГГПУ</a:t>
            </a:r>
            <a:r>
              <a:rPr lang="ru-RU" dirty="0" smtClean="0">
                <a:solidFill>
                  <a:srgbClr val="002060"/>
                </a:solidFill>
              </a:rPr>
              <a:t>, с факультетом психологии, </a:t>
            </a:r>
            <a:r>
              <a:rPr lang="ru-RU" dirty="0">
                <a:solidFill>
                  <a:srgbClr val="002060"/>
                </a:solidFill>
              </a:rPr>
              <a:t>в рамках «</a:t>
            </a:r>
            <a:r>
              <a:rPr lang="ru-RU" dirty="0" err="1">
                <a:solidFill>
                  <a:srgbClr val="002060"/>
                </a:solidFill>
              </a:rPr>
              <a:t>Усовских</a:t>
            </a:r>
            <a:r>
              <a:rPr lang="ru-RU" dirty="0">
                <a:solidFill>
                  <a:srgbClr val="002060"/>
                </a:solidFill>
              </a:rPr>
              <a:t> педагогических чтений</a:t>
            </a:r>
            <a:r>
              <a:rPr lang="ru-RU" dirty="0" smtClean="0">
                <a:solidFill>
                  <a:srgbClr val="002060"/>
                </a:solidFill>
              </a:rPr>
              <a:t>».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2372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3" name="Rectangle 5"/>
          <p:cNvSpPr>
            <a:spLocks noGrp="1" noChangeArrowheads="1"/>
          </p:cNvSpPr>
          <p:nvPr>
            <p:ph type="ctrTitle"/>
          </p:nvPr>
        </p:nvSpPr>
        <p:spPr>
          <a:xfrm>
            <a:off x="1066800" y="228600"/>
            <a:ext cx="6781800" cy="1057260"/>
          </a:xfrm>
          <a:extLs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ru-RU" sz="4200" dirty="0" smtClean="0">
                <a:solidFill>
                  <a:schemeClr val="accent2"/>
                </a:solidFill>
              </a:rPr>
              <a:t/>
            </a:r>
            <a:br>
              <a:rPr lang="ru-RU" sz="4200" dirty="0" smtClean="0">
                <a:solidFill>
                  <a:schemeClr val="accent2"/>
                </a:solidFill>
              </a:rPr>
            </a:br>
            <a:r>
              <a:rPr lang="ru-RU" sz="4200" dirty="0" smtClean="0">
                <a:solidFill>
                  <a:schemeClr val="accent2"/>
                </a:solidFill>
              </a:rPr>
              <a:t/>
            </a:r>
            <a:br>
              <a:rPr lang="ru-RU" sz="4200" dirty="0" smtClean="0">
                <a:solidFill>
                  <a:schemeClr val="accent2"/>
                </a:solidFill>
              </a:rPr>
            </a:br>
            <a:r>
              <a:rPr lang="ru-RU" sz="4200" dirty="0" smtClean="0">
                <a:solidFill>
                  <a:schemeClr val="accent2"/>
                </a:solidFill>
              </a:rPr>
              <a:t/>
            </a:r>
            <a:br>
              <a:rPr lang="ru-RU" sz="4200" dirty="0" smtClean="0">
                <a:solidFill>
                  <a:schemeClr val="accent2"/>
                </a:solidFill>
              </a:rPr>
            </a:br>
            <a:r>
              <a:rPr lang="ru-RU" sz="4200" dirty="0" smtClean="0">
                <a:solidFill>
                  <a:schemeClr val="accent2"/>
                </a:solidFill>
              </a:rPr>
              <a:t/>
            </a:r>
            <a:br>
              <a:rPr lang="ru-RU" sz="4200" dirty="0" smtClean="0">
                <a:solidFill>
                  <a:schemeClr val="accent2"/>
                </a:solidFill>
              </a:rPr>
            </a:br>
            <a:r>
              <a:rPr lang="ru-RU" sz="4200" dirty="0" smtClean="0">
                <a:solidFill>
                  <a:schemeClr val="accent2"/>
                </a:solidFill>
              </a:rPr>
              <a:t/>
            </a:r>
            <a:br>
              <a:rPr lang="ru-RU" sz="4200" dirty="0" smtClean="0">
                <a:solidFill>
                  <a:schemeClr val="accent2"/>
                </a:solidFill>
              </a:rPr>
            </a:br>
            <a:r>
              <a:rPr lang="ru-RU" sz="4200" dirty="0">
                <a:solidFill>
                  <a:schemeClr val="accent2"/>
                </a:solidFill>
              </a:rPr>
              <a:t/>
            </a:r>
            <a:br>
              <a:rPr lang="ru-RU" sz="4200" dirty="0">
                <a:solidFill>
                  <a:schemeClr val="accent2"/>
                </a:solidFill>
              </a:rPr>
            </a:br>
            <a:r>
              <a:rPr lang="ru-RU" sz="4200" dirty="0" smtClean="0">
                <a:solidFill>
                  <a:schemeClr val="accent2"/>
                </a:solidFill>
              </a:rPr>
              <a:t/>
            </a:r>
            <a:br>
              <a:rPr lang="ru-RU" sz="4200" dirty="0" smtClean="0">
                <a:solidFill>
                  <a:schemeClr val="accent2"/>
                </a:solidFill>
              </a:rPr>
            </a:br>
            <a:r>
              <a:rPr lang="ru-RU" sz="4200" b="1" i="1" dirty="0" smtClean="0">
                <a:solidFill>
                  <a:srgbClr val="002060"/>
                </a:solidFill>
              </a:rPr>
              <a:t>С пожеланиями  творческих успехов </a:t>
            </a:r>
            <a:r>
              <a:rPr lang="ru-RU" sz="4200" b="1" i="1" dirty="0">
                <a:solidFill>
                  <a:srgbClr val="002060"/>
                </a:solidFill>
              </a:rPr>
              <a:t>и </a:t>
            </a:r>
            <a:r>
              <a:rPr lang="ru-RU" sz="4200" b="1" i="1" dirty="0" smtClean="0">
                <a:solidFill>
                  <a:srgbClr val="002060"/>
                </a:solidFill>
              </a:rPr>
              <a:t>профессионального развития!</a:t>
            </a:r>
            <a:endParaRPr lang="ru-RU" sz="4200" b="1" i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043608" y="1484784"/>
            <a:ext cx="7272808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</a:rPr>
              <a:t>Профессиональная деятельность педагога-психолога в образовании регламентируется основополагающими документами:</a:t>
            </a:r>
          </a:p>
          <a:p>
            <a:pPr marL="457200" indent="-457200" algn="l">
              <a:buAutoNum type="arabicPeriod"/>
            </a:pPr>
            <a:r>
              <a:rPr lang="ru-RU" dirty="0" smtClean="0">
                <a:solidFill>
                  <a:srgbClr val="002060"/>
                </a:solidFill>
              </a:rPr>
              <a:t>Федеральный закон «Об образовании в РФ»;</a:t>
            </a:r>
          </a:p>
          <a:p>
            <a:pPr marL="457200" indent="-457200" algn="l">
              <a:buAutoNum type="arabicPeriod"/>
            </a:pPr>
            <a:r>
              <a:rPr lang="ru-RU" dirty="0" smtClean="0">
                <a:solidFill>
                  <a:srgbClr val="002060"/>
                </a:solidFill>
              </a:rPr>
              <a:t>Федеральный государственный образовательный стандарт (ФГОС);</a:t>
            </a:r>
          </a:p>
          <a:p>
            <a:pPr marL="457200" indent="-457200" algn="l">
              <a:buAutoNum type="arabicPeriod"/>
            </a:pPr>
            <a:r>
              <a:rPr lang="ru-RU" dirty="0" smtClean="0">
                <a:solidFill>
                  <a:srgbClr val="002060"/>
                </a:solidFill>
              </a:rPr>
              <a:t>Концепция развития психологической службы в системе образования РФ на период до 2025 года;</a:t>
            </a:r>
          </a:p>
          <a:p>
            <a:pPr marL="457200" indent="-457200" algn="l">
              <a:buAutoNum type="arabicPeriod"/>
            </a:pPr>
            <a:r>
              <a:rPr lang="ru-RU" dirty="0" smtClean="0">
                <a:solidFill>
                  <a:srgbClr val="002060"/>
                </a:solidFill>
              </a:rPr>
              <a:t>Профессиональный стандарт «Педагог-психолог» (психолог в сфере образования)»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755576" y="1772816"/>
            <a:ext cx="770485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dirty="0">
                <a:solidFill>
                  <a:srgbClr val="002060"/>
                </a:solidFill>
              </a:rPr>
              <a:t>П</a:t>
            </a:r>
            <a:r>
              <a:rPr lang="ru-RU" dirty="0" smtClean="0">
                <a:solidFill>
                  <a:srgbClr val="002060"/>
                </a:solidFill>
              </a:rPr>
              <a:t>рактическая деятельность ГМО педагогов-психологов за 2019-2019 </a:t>
            </a:r>
            <a:r>
              <a:rPr lang="ru-RU" dirty="0" err="1" smtClean="0">
                <a:solidFill>
                  <a:srgbClr val="002060"/>
                </a:solidFill>
              </a:rPr>
              <a:t>уч.год</a:t>
            </a:r>
            <a:r>
              <a:rPr lang="ru-RU" dirty="0" smtClean="0">
                <a:solidFill>
                  <a:srgbClr val="002060"/>
                </a:solidFill>
              </a:rPr>
              <a:t> - </a:t>
            </a:r>
            <a:r>
              <a:rPr lang="ru-RU" dirty="0">
                <a:solidFill>
                  <a:srgbClr val="002060"/>
                </a:solidFill>
              </a:rPr>
              <a:t>это сопровождение и участие </a:t>
            </a:r>
            <a:r>
              <a:rPr lang="ru-RU" dirty="0" smtClean="0">
                <a:solidFill>
                  <a:srgbClr val="002060"/>
                </a:solidFill>
              </a:rPr>
              <a:t>в муниципальных </a:t>
            </a:r>
            <a:r>
              <a:rPr lang="ru-RU" dirty="0">
                <a:solidFill>
                  <a:srgbClr val="002060"/>
                </a:solidFill>
              </a:rPr>
              <a:t>акциях «Защита», «Подросток», «Образование всем детям</a:t>
            </a:r>
            <a:r>
              <a:rPr lang="ru-RU" dirty="0" smtClean="0">
                <a:solidFill>
                  <a:srgbClr val="002060"/>
                </a:solidFill>
              </a:rPr>
              <a:t>», «Дети улиц»,  «За здоровый образ жизни», в </a:t>
            </a:r>
            <a:r>
              <a:rPr lang="ru-RU" dirty="0">
                <a:solidFill>
                  <a:srgbClr val="002060"/>
                </a:solidFill>
              </a:rPr>
              <a:t>том числе </a:t>
            </a:r>
            <a:r>
              <a:rPr lang="ru-RU" dirty="0" smtClean="0">
                <a:solidFill>
                  <a:srgbClr val="002060"/>
                </a:solidFill>
              </a:rPr>
              <a:t>в Акции </a:t>
            </a:r>
            <a:r>
              <a:rPr lang="ru-RU" dirty="0">
                <a:solidFill>
                  <a:srgbClr val="002060"/>
                </a:solidFill>
              </a:rPr>
              <a:t>«Выбираем жизнь!», «Мир добра и толерантности», а также </a:t>
            </a:r>
            <a:r>
              <a:rPr lang="ru-RU" dirty="0" smtClean="0">
                <a:solidFill>
                  <a:srgbClr val="002060"/>
                </a:solidFill>
              </a:rPr>
              <a:t>практические мероприятия, в </a:t>
            </a:r>
            <a:r>
              <a:rPr lang="ru-RU" dirty="0">
                <a:solidFill>
                  <a:srgbClr val="002060"/>
                </a:solidFill>
              </a:rPr>
              <a:t>рамках образовательного модуля «</a:t>
            </a:r>
            <a:r>
              <a:rPr lang="ru-RU" dirty="0" err="1">
                <a:solidFill>
                  <a:srgbClr val="002060"/>
                </a:solidFill>
              </a:rPr>
              <a:t>Кибербезопасность</a:t>
            </a:r>
            <a:r>
              <a:rPr lang="ru-RU" dirty="0">
                <a:solidFill>
                  <a:srgbClr val="002060"/>
                </a:solidFill>
              </a:rPr>
              <a:t>».</a:t>
            </a:r>
          </a:p>
        </p:txBody>
      </p:sp>
    </p:spTree>
    <p:extLst>
      <p:ext uri="{BB962C8B-B14F-4D97-AF65-F5344CB8AC3E}">
        <p14:creationId xmlns:p14="http://schemas.microsoft.com/office/powerpoint/2010/main" val="3395128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143000" y="1643050"/>
            <a:ext cx="7315200" cy="2866070"/>
          </a:xfrm>
        </p:spPr>
        <p:txBody>
          <a:bodyPr/>
          <a:lstStyle/>
          <a:p>
            <a:pPr algn="just"/>
            <a:r>
              <a:rPr lang="ru-RU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Городское сообщество 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педагогов-психологов приняло </a:t>
            </a:r>
            <a:r>
              <a:rPr lang="ru-RU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активное участие в традиционных «</a:t>
            </a:r>
            <a:r>
              <a:rPr lang="ru-RU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Усовских</a:t>
            </a:r>
            <a:r>
              <a:rPr lang="ru-RU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педагогических чтениях» по 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направлению-«</a:t>
            </a:r>
            <a:r>
              <a:rPr lang="ru-RU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Психологический мониторинг </a:t>
            </a:r>
            <a:r>
              <a:rPr lang="ru-RU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здоровьесберегающей</a:t>
            </a:r>
            <a:r>
              <a:rPr lang="ru-RU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деятельности образовательной организации в условиях ФГОС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»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187624" y="1340768"/>
            <a:ext cx="7315200" cy="3690942"/>
          </a:xfrm>
        </p:spPr>
        <p:txBody>
          <a:bodyPr/>
          <a:lstStyle/>
          <a:p>
            <a:pPr lvl="0" algn="just"/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ГМО педагогов-психологов совместно с МБУ ДПО ЦРО г. Челябинска в 2018-2019 уч. г. организовали </a:t>
            </a:r>
            <a:r>
              <a:rPr lang="ru-RU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 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провели межведомственные городские </a:t>
            </a:r>
            <a:r>
              <a:rPr lang="ru-RU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семинары по 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актуальному направлению: «</a:t>
            </a:r>
            <a:r>
              <a:rPr lang="ru-RU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Работа с несовершеннолетними, склонными к </a:t>
            </a:r>
            <a:r>
              <a:rPr lang="ru-RU" sz="2400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авитальному</a:t>
            </a:r>
            <a:r>
              <a:rPr lang="ru-RU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поведению: риски и ресурсы». </a:t>
            </a:r>
            <a:endParaRPr lang="ru-RU" sz="2400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lvl="0" algn="just"/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 также, организованы и проведены практико-ориентированные </a:t>
            </a:r>
            <a:r>
              <a:rPr lang="ru-RU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мероприятия по 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психологическому сопровождению </a:t>
            </a:r>
            <a:r>
              <a:rPr lang="ru-RU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 период подготовки и сдачи экзаменов и по современным угрозам в сети интернет, в рамках модуля 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«</a:t>
            </a:r>
            <a:r>
              <a:rPr lang="ru-RU" sz="24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Кибербезопасность</a:t>
            </a:r>
            <a:r>
              <a:rPr lang="ru-RU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».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187624" y="1988840"/>
            <a:ext cx="7315200" cy="3833818"/>
          </a:xfrm>
        </p:spPr>
        <p:txBody>
          <a:bodyPr/>
          <a:lstStyle/>
          <a:p>
            <a:pPr marL="0" lvl="0" indent="0" algn="just">
              <a:buNone/>
            </a:pP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 2018-209 уч. г. в рамках работы ГМО педагогов-психологов в </a:t>
            </a:r>
            <a:r>
              <a:rPr lang="ru-RU" sz="24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Челябинске эффективно начала работу «Школа молодого психолога», для наших молодых специалистов, со стажем менее 3 лет и для вновь пришедших коллег из других сфер деятельности. Этот проект оказался очень востребованным и </a:t>
            </a:r>
            <a:r>
              <a:rPr lang="ru-RU" sz="24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актуальным. Руководитель городской  «Школы молодого психолога», педагог-психолог МАОУ «ОЦ «Ньютон г. Челябинска» – Гарипова Татьяна Геннадьевна.</a:t>
            </a:r>
            <a:endParaRPr lang="ru-RU" sz="24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  <a:buNone/>
            </a:pPr>
            <a:endParaRPr lang="ru-RU" sz="2000" dirty="0" smtClean="0"/>
          </a:p>
          <a:p>
            <a:pPr algn="just">
              <a:lnSpc>
                <a:spcPct val="150000"/>
              </a:lnSpc>
              <a:buNone/>
            </a:pP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1115616" y="1484784"/>
            <a:ext cx="7315200" cy="3833818"/>
          </a:xfrm>
        </p:spPr>
        <p:txBody>
          <a:bodyPr/>
          <a:lstStyle/>
          <a:p>
            <a:pPr marL="0" lvl="0" indent="0" algn="just">
              <a:buNone/>
            </a:pPr>
            <a:r>
              <a:rPr lang="ru-RU" sz="2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Педагоги-психологи </a:t>
            </a:r>
            <a:r>
              <a:rPr lang="ru-RU" sz="2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образовательных организаций г. Челябинска в 2018-2019 уч. г. приняли самое активное </a:t>
            </a:r>
            <a:r>
              <a:rPr lang="ru-RU" sz="2200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участие в различных </a:t>
            </a:r>
            <a:r>
              <a:rPr lang="ru-RU" sz="22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Форумах</a:t>
            </a:r>
            <a:r>
              <a:rPr lang="ru-RU" sz="2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(Областной форум практической психологии, Городской Фестиваль педагогов-психологов ДОУ, Городской Форум «Челябинск: точки роста», Городской семейный Форум «Семья РДШ») </a:t>
            </a:r>
            <a:r>
              <a:rPr lang="ru-RU" sz="22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конкурсах</a:t>
            </a:r>
            <a:r>
              <a:rPr lang="ru-RU" sz="2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(Муниципальный конкурс профессионального мастерства «Педагог-психолог», областной фестиваль психолого-педагогических программ), </a:t>
            </a:r>
            <a:r>
              <a:rPr lang="ru-RU" sz="22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конференциях</a:t>
            </a:r>
            <a:r>
              <a:rPr lang="ru-RU" sz="2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и </a:t>
            </a:r>
            <a:r>
              <a:rPr lang="ru-RU" sz="22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олимпиадах</a:t>
            </a:r>
            <a:r>
              <a:rPr lang="ru-RU" sz="2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(Инженерная олимпиада по психологии «Звезда», дистанционная олимпиада по психологии «Эрудит»). </a:t>
            </a:r>
            <a:endParaRPr lang="ru-RU" sz="2200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07704" y="1196752"/>
            <a:ext cx="633670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>
                <a:solidFill>
                  <a:srgbClr val="002060"/>
                </a:solidFill>
              </a:rPr>
              <a:t>Планирование </a:t>
            </a:r>
            <a:r>
              <a:rPr lang="ru-RU" b="1" i="1" dirty="0" smtClean="0">
                <a:solidFill>
                  <a:srgbClr val="002060"/>
                </a:solidFill>
              </a:rPr>
              <a:t>деятельности ГМО педагогов-психологов </a:t>
            </a:r>
          </a:p>
          <a:p>
            <a:r>
              <a:rPr lang="ru-RU" b="1" i="1" dirty="0" smtClean="0">
                <a:solidFill>
                  <a:srgbClr val="002060"/>
                </a:solidFill>
              </a:rPr>
              <a:t>на 2019 - 2020 </a:t>
            </a:r>
            <a:r>
              <a:rPr lang="ru-RU" b="1" i="1" dirty="0">
                <a:solidFill>
                  <a:srgbClr val="002060"/>
                </a:solidFill>
              </a:rPr>
              <a:t>уч</a:t>
            </a:r>
            <a:r>
              <a:rPr lang="ru-RU" b="1" i="1" dirty="0" smtClean="0">
                <a:solidFill>
                  <a:srgbClr val="002060"/>
                </a:solidFill>
              </a:rPr>
              <a:t>. год.:</a:t>
            </a:r>
          </a:p>
          <a:p>
            <a:endParaRPr lang="ru-RU" dirty="0">
              <a:solidFill>
                <a:srgbClr val="002060"/>
              </a:solidFill>
            </a:endParaRPr>
          </a:p>
          <a:p>
            <a:pPr lvl="0"/>
            <a:r>
              <a:rPr lang="ru-RU" dirty="0" smtClean="0">
                <a:solidFill>
                  <a:srgbClr val="002060"/>
                </a:solidFill>
              </a:rPr>
              <a:t>Организация и проведение городских практико-ориентированных семинаров по актуальным и востребованным направления профессиональной деятельности.</a:t>
            </a:r>
          </a:p>
          <a:p>
            <a:pPr lvl="0"/>
            <a:r>
              <a:rPr lang="ru-RU" dirty="0" smtClean="0">
                <a:solidFill>
                  <a:srgbClr val="002060"/>
                </a:solidFill>
              </a:rPr>
              <a:t>Ближайший семинар (</a:t>
            </a:r>
            <a:r>
              <a:rPr lang="ru-RU" dirty="0" err="1" smtClean="0">
                <a:solidFill>
                  <a:srgbClr val="002060"/>
                </a:solidFill>
              </a:rPr>
              <a:t>вебинар</a:t>
            </a:r>
            <a:r>
              <a:rPr lang="ru-RU" dirty="0" smtClean="0">
                <a:solidFill>
                  <a:srgbClr val="002060"/>
                </a:solidFill>
              </a:rPr>
              <a:t>) </a:t>
            </a:r>
            <a:r>
              <a:rPr lang="ru-RU" dirty="0">
                <a:solidFill>
                  <a:srgbClr val="002060"/>
                </a:solidFill>
              </a:rPr>
              <a:t>в рамках Акции «Защита</a:t>
            </a:r>
            <a:r>
              <a:rPr lang="ru-RU" dirty="0" smtClean="0">
                <a:solidFill>
                  <a:srgbClr val="002060"/>
                </a:solidFill>
              </a:rPr>
              <a:t>» (с 01.11. 2019 г.) </a:t>
            </a:r>
            <a:r>
              <a:rPr lang="ru-RU" dirty="0">
                <a:solidFill>
                  <a:srgbClr val="002060"/>
                </a:solidFill>
              </a:rPr>
              <a:t>по теме: </a:t>
            </a:r>
            <a:r>
              <a:rPr lang="ru-RU" dirty="0" smtClean="0">
                <a:solidFill>
                  <a:srgbClr val="002060"/>
                </a:solidFill>
              </a:rPr>
              <a:t>«Комплексный подход в работе с обучающимися склонными к </a:t>
            </a:r>
            <a:r>
              <a:rPr lang="ru-RU" dirty="0" err="1" smtClean="0">
                <a:solidFill>
                  <a:srgbClr val="002060"/>
                </a:solidFill>
              </a:rPr>
              <a:t>авитальному</a:t>
            </a:r>
            <a:r>
              <a:rPr lang="ru-RU" dirty="0" smtClean="0">
                <a:solidFill>
                  <a:srgbClr val="002060"/>
                </a:solidFill>
              </a:rPr>
              <a:t> поведению»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07704" y="1196752"/>
            <a:ext cx="633670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i="1" dirty="0">
                <a:solidFill>
                  <a:srgbClr val="002060"/>
                </a:solidFill>
              </a:rPr>
              <a:t>Планирование деятельности ГМО педагогов-психологов </a:t>
            </a:r>
          </a:p>
          <a:p>
            <a:r>
              <a:rPr lang="ru-RU" b="1" i="1" dirty="0">
                <a:solidFill>
                  <a:srgbClr val="002060"/>
                </a:solidFill>
              </a:rPr>
              <a:t>на 2019 - 2020 уч. год</a:t>
            </a:r>
            <a:r>
              <a:rPr lang="ru-RU" b="1" i="1" dirty="0" smtClean="0">
                <a:solidFill>
                  <a:srgbClr val="002060"/>
                </a:solidFill>
              </a:rPr>
              <a:t>.</a:t>
            </a:r>
            <a:endParaRPr lang="ru-RU" dirty="0">
              <a:solidFill>
                <a:srgbClr val="002060"/>
              </a:solidFill>
            </a:endParaRPr>
          </a:p>
          <a:p>
            <a:pPr lvl="0" algn="just"/>
            <a:r>
              <a:rPr lang="ru-RU" dirty="0" smtClean="0">
                <a:solidFill>
                  <a:srgbClr val="002060"/>
                </a:solidFill>
              </a:rPr>
              <a:t>В рамках нового модуля «Проектирование модели методического сопровождения реализации образовательных программ на основе проектных технологий», планируется активное </a:t>
            </a:r>
            <a:r>
              <a:rPr lang="ru-RU" dirty="0">
                <a:solidFill>
                  <a:srgbClr val="002060"/>
                </a:solidFill>
              </a:rPr>
              <a:t>сотрудничество с другими </a:t>
            </a:r>
            <a:r>
              <a:rPr lang="ru-RU" dirty="0" smtClean="0">
                <a:solidFill>
                  <a:srgbClr val="002060"/>
                </a:solidFill>
              </a:rPr>
              <a:t>ГМО – классных руководителей, социальных педагогов, специалистов коррекционного образования и руководителей детских общественных организаций и органов ученического самоуправления.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6285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werpoint-template">
  <a:themeElements>
    <a:clrScheme name="">
      <a:dk1>
        <a:srgbClr val="4D4D4D"/>
      </a:dk1>
      <a:lt1>
        <a:srgbClr val="FFFFFF"/>
      </a:lt1>
      <a:dk2>
        <a:srgbClr val="4D4D4D"/>
      </a:dk2>
      <a:lt2>
        <a:srgbClr val="163F96"/>
      </a:lt2>
      <a:accent1>
        <a:srgbClr val="065BDB"/>
      </a:accent1>
      <a:accent2>
        <a:srgbClr val="0090F6"/>
      </a:accent2>
      <a:accent3>
        <a:srgbClr val="FFFFFF"/>
      </a:accent3>
      <a:accent4>
        <a:srgbClr val="404040"/>
      </a:accent4>
      <a:accent5>
        <a:srgbClr val="AAB5EA"/>
      </a:accent5>
      <a:accent6>
        <a:srgbClr val="0082DF"/>
      </a:accent6>
      <a:hlink>
        <a:srgbClr val="4FD9FF"/>
      </a:hlink>
      <a:folHlink>
        <a:srgbClr val="D5D5D5"/>
      </a:folHlink>
    </a:clrScheme>
    <a:fontScheme name="powerpoint-template-24">
      <a:majorFont>
        <a:latin typeface="Microsoft Sans Serif"/>
        <a:ea typeface=""/>
        <a:cs typeface=""/>
      </a:majorFont>
      <a:minorFont>
        <a:latin typeface="Microsoft Sans Serif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owerpoint-template-24 1">
        <a:dk1>
          <a:srgbClr val="4D4D4D"/>
        </a:dk1>
        <a:lt1>
          <a:srgbClr val="FFFFFF"/>
        </a:lt1>
        <a:dk2>
          <a:srgbClr val="4D4D4D"/>
        </a:dk2>
        <a:lt2>
          <a:srgbClr val="CC0000"/>
        </a:lt2>
        <a:accent1>
          <a:srgbClr val="FF9933"/>
        </a:accent1>
        <a:accent2>
          <a:srgbClr val="009900"/>
        </a:accent2>
        <a:accent3>
          <a:srgbClr val="FFFFFF"/>
        </a:accent3>
        <a:accent4>
          <a:srgbClr val="404040"/>
        </a:accent4>
        <a:accent5>
          <a:srgbClr val="FFCAAD"/>
        </a:accent5>
        <a:accent6>
          <a:srgbClr val="008A00"/>
        </a:accent6>
        <a:hlink>
          <a:srgbClr val="3366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2">
        <a:dk1>
          <a:srgbClr val="4D4D4D"/>
        </a:dk1>
        <a:lt1>
          <a:srgbClr val="FFFFFF"/>
        </a:lt1>
        <a:dk2>
          <a:srgbClr val="4D4D4D"/>
        </a:dk2>
        <a:lt2>
          <a:srgbClr val="FBB240"/>
        </a:lt2>
        <a:accent1>
          <a:srgbClr val="FFC842"/>
        </a:accent1>
        <a:accent2>
          <a:srgbClr val="FED06E"/>
        </a:accent2>
        <a:accent3>
          <a:srgbClr val="FFFFFF"/>
        </a:accent3>
        <a:accent4>
          <a:srgbClr val="404040"/>
        </a:accent4>
        <a:accent5>
          <a:srgbClr val="FFE0B0"/>
        </a:accent5>
        <a:accent6>
          <a:srgbClr val="E6BC63"/>
        </a:accent6>
        <a:hlink>
          <a:srgbClr val="FDDB9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3">
        <a:dk1>
          <a:srgbClr val="4D4D4D"/>
        </a:dk1>
        <a:lt1>
          <a:srgbClr val="FFFFFF"/>
        </a:lt1>
        <a:dk2>
          <a:srgbClr val="4D4D4D"/>
        </a:dk2>
        <a:lt2>
          <a:srgbClr val="FE564C"/>
        </a:lt2>
        <a:accent1>
          <a:srgbClr val="FFC842"/>
        </a:accent1>
        <a:accent2>
          <a:srgbClr val="FED06E"/>
        </a:accent2>
        <a:accent3>
          <a:srgbClr val="FFFFFF"/>
        </a:accent3>
        <a:accent4>
          <a:srgbClr val="404040"/>
        </a:accent4>
        <a:accent5>
          <a:srgbClr val="FFE0B0"/>
        </a:accent5>
        <a:accent6>
          <a:srgbClr val="E6BC63"/>
        </a:accent6>
        <a:hlink>
          <a:srgbClr val="FDDB9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4">
        <a:dk1>
          <a:srgbClr val="4D4D4D"/>
        </a:dk1>
        <a:lt1>
          <a:srgbClr val="FFFFFF"/>
        </a:lt1>
        <a:dk2>
          <a:srgbClr val="4D4D4D"/>
        </a:dk2>
        <a:lt2>
          <a:srgbClr val="BB2A32"/>
        </a:lt2>
        <a:accent1>
          <a:srgbClr val="FFC842"/>
        </a:accent1>
        <a:accent2>
          <a:srgbClr val="FED06E"/>
        </a:accent2>
        <a:accent3>
          <a:srgbClr val="FFFFFF"/>
        </a:accent3>
        <a:accent4>
          <a:srgbClr val="404040"/>
        </a:accent4>
        <a:accent5>
          <a:srgbClr val="FFE0B0"/>
        </a:accent5>
        <a:accent6>
          <a:srgbClr val="E6BC63"/>
        </a:accent6>
        <a:hlink>
          <a:srgbClr val="FDDB9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5">
        <a:dk1>
          <a:srgbClr val="4D4D4D"/>
        </a:dk1>
        <a:lt1>
          <a:srgbClr val="FFFFFF"/>
        </a:lt1>
        <a:dk2>
          <a:srgbClr val="4D4D4D"/>
        </a:dk2>
        <a:lt2>
          <a:srgbClr val="E84A25"/>
        </a:lt2>
        <a:accent1>
          <a:srgbClr val="ED6A24"/>
        </a:accent1>
        <a:accent2>
          <a:srgbClr val="F99E1C"/>
        </a:accent2>
        <a:accent3>
          <a:srgbClr val="FFFFFF"/>
        </a:accent3>
        <a:accent4>
          <a:srgbClr val="404040"/>
        </a:accent4>
        <a:accent5>
          <a:srgbClr val="F4B9AC"/>
        </a:accent5>
        <a:accent6>
          <a:srgbClr val="E28F18"/>
        </a:accent6>
        <a:hlink>
          <a:srgbClr val="F1B545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6">
        <a:dk1>
          <a:srgbClr val="4D4D4D"/>
        </a:dk1>
        <a:lt1>
          <a:srgbClr val="FFFFFF"/>
        </a:lt1>
        <a:dk2>
          <a:srgbClr val="4D4D4D"/>
        </a:dk2>
        <a:lt2>
          <a:srgbClr val="B92D14"/>
        </a:lt2>
        <a:accent1>
          <a:srgbClr val="D34E13"/>
        </a:accent1>
        <a:accent2>
          <a:srgbClr val="DC9009"/>
        </a:accent2>
        <a:accent3>
          <a:srgbClr val="FFFFFF"/>
        </a:accent3>
        <a:accent4>
          <a:srgbClr val="404040"/>
        </a:accent4>
        <a:accent5>
          <a:srgbClr val="E6B2AA"/>
        </a:accent5>
        <a:accent6>
          <a:srgbClr val="C78207"/>
        </a:accent6>
        <a:hlink>
          <a:srgbClr val="EEC633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7">
        <a:dk1>
          <a:srgbClr val="4D4D4D"/>
        </a:dk1>
        <a:lt1>
          <a:srgbClr val="FFFFFF"/>
        </a:lt1>
        <a:dk2>
          <a:srgbClr val="4D4D4D"/>
        </a:dk2>
        <a:lt2>
          <a:srgbClr val="AE6310"/>
        </a:lt2>
        <a:accent1>
          <a:srgbClr val="E79613"/>
        </a:accent1>
        <a:accent2>
          <a:srgbClr val="E1720D"/>
        </a:accent2>
        <a:accent3>
          <a:srgbClr val="FFFFFF"/>
        </a:accent3>
        <a:accent4>
          <a:srgbClr val="404040"/>
        </a:accent4>
        <a:accent5>
          <a:srgbClr val="F1C9AA"/>
        </a:accent5>
        <a:accent6>
          <a:srgbClr val="CC670B"/>
        </a:accent6>
        <a:hlink>
          <a:srgbClr val="C6470A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8">
        <a:dk1>
          <a:srgbClr val="4D4D4D"/>
        </a:dk1>
        <a:lt1>
          <a:srgbClr val="FFFFFF"/>
        </a:lt1>
        <a:dk2>
          <a:srgbClr val="4D4D4D"/>
        </a:dk2>
        <a:lt2>
          <a:srgbClr val="AF5612"/>
        </a:lt2>
        <a:accent1>
          <a:srgbClr val="CB882F"/>
        </a:accent1>
        <a:accent2>
          <a:srgbClr val="E7C432"/>
        </a:accent2>
        <a:accent3>
          <a:srgbClr val="FFFFFF"/>
        </a:accent3>
        <a:accent4>
          <a:srgbClr val="404040"/>
        </a:accent4>
        <a:accent5>
          <a:srgbClr val="E2C3AD"/>
        </a:accent5>
        <a:accent6>
          <a:srgbClr val="D1B12C"/>
        </a:accent6>
        <a:hlink>
          <a:srgbClr val="EECA34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9">
        <a:dk1>
          <a:srgbClr val="4D4D4D"/>
        </a:dk1>
        <a:lt1>
          <a:srgbClr val="FFFFFF"/>
        </a:lt1>
        <a:dk2>
          <a:srgbClr val="4D4D4D"/>
        </a:dk2>
        <a:lt2>
          <a:srgbClr val="9A5E40"/>
        </a:lt2>
        <a:accent1>
          <a:srgbClr val="AE7750"/>
        </a:accent1>
        <a:accent2>
          <a:srgbClr val="C08D60"/>
        </a:accent2>
        <a:accent3>
          <a:srgbClr val="FFFFFF"/>
        </a:accent3>
        <a:accent4>
          <a:srgbClr val="404040"/>
        </a:accent4>
        <a:accent5>
          <a:srgbClr val="D3BDB3"/>
        </a:accent5>
        <a:accent6>
          <a:srgbClr val="AE7F56"/>
        </a:accent6>
        <a:hlink>
          <a:srgbClr val="CCA47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0">
        <a:dk1>
          <a:srgbClr val="4D4D4D"/>
        </a:dk1>
        <a:lt1>
          <a:srgbClr val="FFFFFF"/>
        </a:lt1>
        <a:dk2>
          <a:srgbClr val="4D4D4D"/>
        </a:dk2>
        <a:lt2>
          <a:srgbClr val="D1BB77"/>
        </a:lt2>
        <a:accent1>
          <a:srgbClr val="DBBA87"/>
        </a:accent1>
        <a:accent2>
          <a:srgbClr val="E0B265"/>
        </a:accent2>
        <a:accent3>
          <a:srgbClr val="FFFFFF"/>
        </a:accent3>
        <a:accent4>
          <a:srgbClr val="404040"/>
        </a:accent4>
        <a:accent5>
          <a:srgbClr val="EAD9C3"/>
        </a:accent5>
        <a:accent6>
          <a:srgbClr val="CBA15B"/>
        </a:accent6>
        <a:hlink>
          <a:srgbClr val="E9C277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1">
        <a:dk1>
          <a:srgbClr val="4D4D4D"/>
        </a:dk1>
        <a:lt1>
          <a:srgbClr val="FFFFFF"/>
        </a:lt1>
        <a:dk2>
          <a:srgbClr val="4D4D4D"/>
        </a:dk2>
        <a:lt2>
          <a:srgbClr val="45762A"/>
        </a:lt2>
        <a:accent1>
          <a:srgbClr val="42934C"/>
        </a:accent1>
        <a:accent2>
          <a:srgbClr val="34B66A"/>
        </a:accent2>
        <a:accent3>
          <a:srgbClr val="FFFFFF"/>
        </a:accent3>
        <a:accent4>
          <a:srgbClr val="404040"/>
        </a:accent4>
        <a:accent5>
          <a:srgbClr val="B0C8B2"/>
        </a:accent5>
        <a:accent6>
          <a:srgbClr val="2EA55F"/>
        </a:accent6>
        <a:hlink>
          <a:srgbClr val="34C8D1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2">
        <a:dk1>
          <a:srgbClr val="4D4D4D"/>
        </a:dk1>
        <a:lt1>
          <a:srgbClr val="FFFFFF"/>
        </a:lt1>
        <a:dk2>
          <a:srgbClr val="4D4D4D"/>
        </a:dk2>
        <a:lt2>
          <a:srgbClr val="45762A"/>
        </a:lt2>
        <a:accent1>
          <a:srgbClr val="42934C"/>
        </a:accent1>
        <a:accent2>
          <a:srgbClr val="34B66A"/>
        </a:accent2>
        <a:accent3>
          <a:srgbClr val="FFFFFF"/>
        </a:accent3>
        <a:accent4>
          <a:srgbClr val="404040"/>
        </a:accent4>
        <a:accent5>
          <a:srgbClr val="B0C8B2"/>
        </a:accent5>
        <a:accent6>
          <a:srgbClr val="2EA55F"/>
        </a:accent6>
        <a:hlink>
          <a:srgbClr val="34C8D1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3">
        <a:dk1>
          <a:srgbClr val="4D4D4D"/>
        </a:dk1>
        <a:lt1>
          <a:srgbClr val="FFFFFF"/>
        </a:lt1>
        <a:dk2>
          <a:srgbClr val="4D4D4D"/>
        </a:dk2>
        <a:lt2>
          <a:srgbClr val="45762A"/>
        </a:lt2>
        <a:accent1>
          <a:srgbClr val="42934C"/>
        </a:accent1>
        <a:accent2>
          <a:srgbClr val="34B66A"/>
        </a:accent2>
        <a:accent3>
          <a:srgbClr val="FFFFFF"/>
        </a:accent3>
        <a:accent4>
          <a:srgbClr val="404040"/>
        </a:accent4>
        <a:accent5>
          <a:srgbClr val="B0C8B2"/>
        </a:accent5>
        <a:accent6>
          <a:srgbClr val="2EA55F"/>
        </a:accent6>
        <a:hlink>
          <a:srgbClr val="34C8D1"/>
        </a:hlink>
        <a:folHlink>
          <a:srgbClr val="D3D3D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4">
        <a:dk1>
          <a:srgbClr val="FFFFFF"/>
        </a:dk1>
        <a:lt1>
          <a:srgbClr val="FFFFFF"/>
        </a:lt1>
        <a:dk2>
          <a:srgbClr val="FFFFFF"/>
        </a:dk2>
        <a:lt2>
          <a:srgbClr val="45762A"/>
        </a:lt2>
        <a:accent1>
          <a:srgbClr val="42934C"/>
        </a:accent1>
        <a:accent2>
          <a:srgbClr val="34B66A"/>
        </a:accent2>
        <a:accent3>
          <a:srgbClr val="FFFFFF"/>
        </a:accent3>
        <a:accent4>
          <a:srgbClr val="DADADA"/>
        </a:accent4>
        <a:accent5>
          <a:srgbClr val="B0C8B2"/>
        </a:accent5>
        <a:accent6>
          <a:srgbClr val="2EA55F"/>
        </a:accent6>
        <a:hlink>
          <a:srgbClr val="34C8D1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5">
        <a:dk1>
          <a:srgbClr val="FFFFFF"/>
        </a:dk1>
        <a:lt1>
          <a:srgbClr val="FFFFFF"/>
        </a:lt1>
        <a:dk2>
          <a:srgbClr val="FFFFFF"/>
        </a:dk2>
        <a:lt2>
          <a:srgbClr val="55A6FE"/>
        </a:lt2>
        <a:accent1>
          <a:srgbClr val="71BBFF"/>
        </a:accent1>
        <a:accent2>
          <a:srgbClr val="74CCFF"/>
        </a:accent2>
        <a:accent3>
          <a:srgbClr val="FFFFFF"/>
        </a:accent3>
        <a:accent4>
          <a:srgbClr val="DADADA"/>
        </a:accent4>
        <a:accent5>
          <a:srgbClr val="BBDAFF"/>
        </a:accent5>
        <a:accent6>
          <a:srgbClr val="68B9E7"/>
        </a:accent6>
        <a:hlink>
          <a:srgbClr val="94D8FF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-24 16">
        <a:dk1>
          <a:srgbClr val="FFFFFF"/>
        </a:dk1>
        <a:lt1>
          <a:srgbClr val="FFFFFF"/>
        </a:lt1>
        <a:dk2>
          <a:srgbClr val="FFFFFF"/>
        </a:dk2>
        <a:lt2>
          <a:srgbClr val="4BA1FF"/>
        </a:lt2>
        <a:accent1>
          <a:srgbClr val="5DB2FF"/>
        </a:accent1>
        <a:accent2>
          <a:srgbClr val="65C8FF"/>
        </a:accent2>
        <a:accent3>
          <a:srgbClr val="FFFFFF"/>
        </a:accent3>
        <a:accent4>
          <a:srgbClr val="DADADA"/>
        </a:accent4>
        <a:accent5>
          <a:srgbClr val="B6D5FF"/>
        </a:accent5>
        <a:accent6>
          <a:srgbClr val="5BB5E7"/>
        </a:accent6>
        <a:hlink>
          <a:srgbClr val="87E1FF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powerpoint-template</Template>
  <TotalTime>1858</TotalTime>
  <Words>554</Words>
  <Application>Microsoft Office PowerPoint</Application>
  <PresentationFormat>Экран (4:3)</PresentationFormat>
  <Paragraphs>41</Paragraphs>
  <Slides>11</Slides>
  <Notes>11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4" baseType="lpstr">
      <vt:lpstr>Arial</vt:lpstr>
      <vt:lpstr>Microsoft Sans Serif</vt:lpstr>
      <vt:lpstr>powerpoint-template</vt:lpstr>
      <vt:lpstr>  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      С пожеланиями  творческих успехов и профессионального развития!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User</dc:creator>
  <cp:lastModifiedBy>User</cp:lastModifiedBy>
  <cp:revision>29</cp:revision>
  <cp:lastPrinted>2019-08-27T08:15:51Z</cp:lastPrinted>
  <dcterms:created xsi:type="dcterms:W3CDTF">2019-08-22T13:46:39Z</dcterms:created>
  <dcterms:modified xsi:type="dcterms:W3CDTF">2019-09-13T05:26:20Z</dcterms:modified>
</cp:coreProperties>
</file>