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55" r:id="rId3"/>
    <p:sldId id="345" r:id="rId4"/>
    <p:sldId id="321" r:id="rId5"/>
    <p:sldId id="344" r:id="rId6"/>
    <p:sldId id="346" r:id="rId7"/>
    <p:sldId id="348" r:id="rId8"/>
    <p:sldId id="353" r:id="rId9"/>
    <p:sldId id="356" r:id="rId10"/>
    <p:sldId id="332" r:id="rId11"/>
    <p:sldId id="323" r:id="rId12"/>
    <p:sldId id="336" r:id="rId13"/>
    <p:sldId id="307" r:id="rId14"/>
    <p:sldId id="306" r:id="rId15"/>
    <p:sldId id="305" r:id="rId16"/>
    <p:sldId id="349" r:id="rId17"/>
    <p:sldId id="326" r:id="rId18"/>
    <p:sldId id="312" r:id="rId19"/>
    <p:sldId id="342" r:id="rId20"/>
    <p:sldId id="324" r:id="rId21"/>
    <p:sldId id="288" r:id="rId22"/>
    <p:sldId id="333" r:id="rId23"/>
    <p:sldId id="357" r:id="rId24"/>
    <p:sldId id="313" r:id="rId25"/>
    <p:sldId id="314" r:id="rId26"/>
    <p:sldId id="289" r:id="rId27"/>
    <p:sldId id="350" r:id="rId28"/>
    <p:sldId id="287" r:id="rId29"/>
    <p:sldId id="351" r:id="rId30"/>
    <p:sldId id="352" r:id="rId31"/>
    <p:sldId id="303" r:id="rId32"/>
    <p:sldId id="302" r:id="rId33"/>
    <p:sldId id="301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CCFF"/>
    <a:srgbClr val="4D4D4D"/>
    <a:srgbClr val="B92D14"/>
    <a:srgbClr val="35759D"/>
    <a:srgbClr val="35B19D"/>
    <a:srgbClr val="20A6C6"/>
    <a:srgbClr val="DEDEDE"/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7" autoAdjust="0"/>
    <p:restoredTop sz="95596" autoAdjust="0"/>
  </p:normalViewPr>
  <p:slideViewPr>
    <p:cSldViewPr>
      <p:cViewPr>
        <p:scale>
          <a:sx n="50" d="100"/>
          <a:sy n="50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6F00E7-7412-4833-821D-EBA3C97546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9909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117A4-DC1A-4CA9-884F-308018F7BFF1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578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12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2309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2299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1224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26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921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17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396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8766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5737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20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95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750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21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0591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22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989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23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8226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24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23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25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2122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26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70568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27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61162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28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5126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29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7275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30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489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22831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31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32991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32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7962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33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0704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3223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5544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9809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8673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048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DDCF6-2770-41DB-B719-C363FE9F4DD3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80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3949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8660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2282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605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667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3370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6021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48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193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6918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869160"/>
            <a:ext cx="3312368" cy="4762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Рокицкая Юлия Александровна,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к.псх.н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</a:t>
            </a:r>
            <a:endParaRPr lang="ru-RU" altLang="ru-RU" sz="2300" dirty="0">
              <a:solidFill>
                <a:srgbClr val="00206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4304050" cy="242088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мониторинг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деятельности образовательной организации в условиях реализации ФГОС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m_full">
            <a:extLst>
              <a:ext uri="{FF2B5EF4-FFF2-40B4-BE49-F238E27FC236}">
                <a16:creationId xmlns:a16="http://schemas.microsoft.com/office/drawing/2014/main" xmlns="" id="{2C769E72-0525-4D5F-AE6E-4359ED36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331236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934200" cy="715963"/>
          </a:xfrm>
        </p:spPr>
        <p:txBody>
          <a:bodyPr/>
          <a:lstStyle/>
          <a:p>
            <a:pPr algn="r"/>
            <a:r>
              <a:rPr lang="ru-RU" altLang="ru-RU" sz="3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это </a:t>
            </a:r>
            <a:endParaRPr lang="en-US" altLang="ru-RU" sz="32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980728"/>
            <a:ext cx="7034760" cy="5184575"/>
          </a:xfrm>
        </p:spPr>
        <p:txBody>
          <a:bodyPr/>
          <a:lstStyle/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 полного физического, психического и социального благополучия, а не только отсутствие болезней и/или физических дефектов (ВОЗ, 1968),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способность организма сохранять гомеостаз (приспособительные реакции) в условиях полной адаптации к внешним факторам» (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Р.И.Айзман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2000). </a:t>
            </a: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2D7F1A69-CBAB-41D3-87A5-DC6EC704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100811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6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6934200" cy="715963"/>
          </a:xfrm>
        </p:spPr>
        <p:txBody>
          <a:bodyPr/>
          <a:lstStyle/>
          <a:p>
            <a:pPr algn="r"/>
            <a:r>
              <a:rPr lang="ru-RU" altLang="ru-RU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школьника   </a:t>
            </a:r>
            <a:endParaRPr lang="en-US" altLang="ru-RU" sz="24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832594"/>
            <a:ext cx="7272808" cy="5332710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Здоровым можно назвать школьника, который успешно решает задачи возраста в соответствии с ведущей деятельностью. Успешность означает – эффективно и без ущерба для здоровья (Р.И. </a:t>
            </a:r>
            <a:r>
              <a:rPr lang="ru-RU" sz="2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Айзман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В.Р. Кучма,  М.Ф. </a:t>
            </a:r>
            <a:r>
              <a:rPr lang="ru-RU" sz="2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Рзянкина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alt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здоровья детей и подростков необходимо учитывать не только наличие или отсутствие имеющихся заболеваний, но в первую очередь динамику процессов и их качественное отличие, связанное с решением биосоциальных задач возраста и ведущей деятельностью.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alt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Важнейший </a:t>
            </a:r>
            <a:r>
              <a:rPr lang="ru-RU" altLang="ru-RU" sz="2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здоровья ребенка </a:t>
            </a:r>
            <a:r>
              <a:rPr lang="ru-RU" alt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уровень его развития. Психическое и физическое развитие субъекта отражает полноценность генетической программы (генотипа) и условий, в которых эта программа реализовывалась. </a:t>
            </a:r>
          </a:p>
          <a:p>
            <a:pPr marL="0" indent="457200">
              <a:spcBef>
                <a:spcPts val="0"/>
              </a:spcBef>
              <a:buNone/>
            </a:pPr>
            <a:endParaRPr lang="en-US" altLang="ru-RU" sz="2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976B9869-24A2-4407-9122-C6BC499C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491" y="260648"/>
            <a:ext cx="7452320" cy="5400600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здоровья можно оценить количественно, если принять за основу величину резервных возможностей организма, обеспечивающих сохранение гомеостаза его внутренней среды при адаптации к постоянно меняющимся условиям внешнего мира (или нагрузкам) </a:t>
            </a:r>
            <a:r>
              <a:rPr lang="ru-RU" sz="2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Р.И. </a:t>
            </a:r>
            <a:r>
              <a:rPr lang="ru-RU" sz="2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Айзман</a:t>
            </a:r>
            <a:r>
              <a:rPr lang="ru-RU" sz="2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и среда его обитания являются единым целым, что обусловливает взаимные влияния друг на друга. 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8FC20CF7-B37A-4F96-A360-591B7804E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69C8711-3DAF-4D18-A352-E432924E0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573016"/>
            <a:ext cx="8784976" cy="327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260648"/>
            <a:ext cx="6934200" cy="715963"/>
          </a:xfrm>
        </p:spPr>
        <p:txBody>
          <a:bodyPr/>
          <a:lstStyle/>
          <a:p>
            <a:pPr algn="r"/>
            <a:r>
              <a:rPr lang="ru-RU" altLang="ru-RU" sz="32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здоровья:</a:t>
            </a:r>
            <a:endParaRPr lang="en-US" altLang="ru-RU" sz="32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908720"/>
            <a:ext cx="7308304" cy="4267200"/>
          </a:xfrm>
        </p:spPr>
        <p:txBody>
          <a:bodyPr/>
          <a:lstStyle/>
          <a:p>
            <a:pPr marL="514350"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Соматическое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(биологическое, физическое) – отсутствие хронических заболеваний, физических дефектов, функциональных нарушений, ограничивающих социальную дееспособность человека.</a:t>
            </a:r>
          </a:p>
          <a:p>
            <a:pPr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i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процесса роста и развития биологическим законам и социальным потребностям.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Достигнутый уровень физической работоспособности, отражающий функциональные возможности организма.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заболеваний и физических дефектов.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резистентности (сопротивляемости) организма.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ru-RU" sz="2000" dirty="0">
              <a:solidFill>
                <a:srgbClr val="4D4D4D"/>
              </a:solidFill>
            </a:endParaRP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E3AEC930-8F68-4B54-98FF-D2D510C5B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6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260648"/>
            <a:ext cx="6934200" cy="4267200"/>
          </a:xfrm>
        </p:spPr>
        <p:txBody>
          <a:bodyPr/>
          <a:lstStyle/>
          <a:p>
            <a:pPr marL="0" algn="r">
              <a:spcBef>
                <a:spcPct val="0"/>
              </a:spcBef>
              <a:buNone/>
            </a:pP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здоровье </a:t>
            </a: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состояние душевного благополучия, характеризующееся отсутствием болезненных психических проявлений и обеспечивающее адекватную условиям окружающей действительности регуляцию поведения. </a:t>
            </a:r>
          </a:p>
          <a:p>
            <a:pPr marL="0" algn="r">
              <a:spcBef>
                <a:spcPct val="0"/>
              </a:spcBef>
              <a:buNone/>
            </a:pPr>
            <a:endParaRPr lang="ru-RU" altLang="ru-RU" sz="2000" i="1" u="sng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r">
              <a:spcBef>
                <a:spcPct val="0"/>
              </a:spcBef>
              <a:buNone/>
            </a:pPr>
            <a:r>
              <a:rPr lang="ru-RU" altLang="ru-RU" sz="2000" i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Критерии:</a:t>
            </a:r>
          </a:p>
          <a:p>
            <a:pPr marL="0" algn="just">
              <a:spcBef>
                <a:spcPct val="0"/>
              </a:spcBef>
              <a:buNone/>
            </a:pPr>
            <a:endParaRPr lang="ru-RU" altLang="ru-RU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spcBef>
                <a:spcPct val="0"/>
              </a:spcBef>
              <a:buFont typeface="Trebuchet MS" panose="020B0603020202020204" pitchFamily="34" charset="0"/>
              <a:buAutoNum type="arabicPeriod"/>
            </a:pP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и чувство непрерывности, постоянства и идентичности своего физического и психического «Я».</a:t>
            </a:r>
          </a:p>
          <a:p>
            <a:pPr marL="0" algn="just">
              <a:spcBef>
                <a:spcPct val="0"/>
              </a:spcBef>
              <a:buFont typeface="Trebuchet MS" panose="020B0603020202020204" pitchFamily="34" charset="0"/>
              <a:buAutoNum type="arabicPeriod"/>
            </a:pP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постоянства и идентичности переживаний в однотипных ситуациях.</a:t>
            </a:r>
          </a:p>
          <a:p>
            <a:pPr marL="0" algn="just">
              <a:spcBef>
                <a:spcPct val="0"/>
              </a:spcBef>
              <a:buFont typeface="Trebuchet MS" panose="020B0603020202020204" pitchFamily="34" charset="0"/>
              <a:buAutoNum type="arabicPeriod"/>
            </a:pP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Адекватность психических реакций силе и частоте средовых воздействий, социальным обстоятельствам и ситуациям.</a:t>
            </a:r>
          </a:p>
          <a:p>
            <a:pPr marL="0" algn="just">
              <a:spcBef>
                <a:spcPct val="0"/>
              </a:spcBef>
              <a:buFont typeface="Trebuchet MS" panose="020B0603020202020204" pitchFamily="34" charset="0"/>
              <a:buAutoNum type="arabicPeriod"/>
            </a:pP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самоуправлению поведением в соответствии с социальными нормами, правилами и законами.</a:t>
            </a:r>
          </a:p>
          <a:p>
            <a:pPr marL="0" algn="just">
              <a:spcBef>
                <a:spcPct val="0"/>
              </a:spcBef>
              <a:buFont typeface="Trebuchet MS" panose="020B0603020202020204" pitchFamily="34" charset="0"/>
              <a:buAutoNum type="arabicPeriod"/>
            </a:pP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планировать свою жизнь и реализовать это.</a:t>
            </a:r>
          </a:p>
          <a:p>
            <a:pPr marL="0" algn="just">
              <a:spcBef>
                <a:spcPct val="0"/>
              </a:spcBef>
              <a:buFont typeface="Trebuchet MS" panose="020B0603020202020204" pitchFamily="34" charset="0"/>
              <a:buAutoNum type="arabicPeriod"/>
            </a:pP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изменить способ поведения в зависимости от смены жизненных ситуаций и обстоятельств.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ru-RU" sz="1800" dirty="0">
              <a:solidFill>
                <a:srgbClr val="4D4D4D"/>
              </a:solidFill>
            </a:endParaRP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465239EC-236D-4166-A584-CCE7756DF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0"/>
            <a:ext cx="7367871" cy="4267200"/>
          </a:xfrm>
        </p:spPr>
        <p:txBody>
          <a:bodyPr/>
          <a:lstStyle/>
          <a:p>
            <a:pPr indent="45720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здоровье  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(И.В. Дубровина) то, что делает личность самодостаточной. </a:t>
            </a:r>
          </a:p>
          <a:p>
            <a:pPr marL="0" indent="45720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Маслоу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относится к личности и ее духовному развитию и имеет две составляющих: </a:t>
            </a:r>
            <a:r>
              <a:rPr lang="ru-RU" sz="2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тремление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свой потенциал через самоактуализацию, стремление к гуманистическим ценностям.  </a:t>
            </a:r>
          </a:p>
          <a:p>
            <a:pPr indent="457200"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i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(условные) И.В. Дубровина:</a:t>
            </a:r>
          </a:p>
          <a:p>
            <a:pPr marL="0" indent="45720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Самопонимание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Самопринятие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-Саморазвитие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критериев психологического здоровья </a:t>
            </a:r>
            <a:r>
              <a:rPr lang="ru-RU" sz="2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О.В.Хухлаева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выделяет:</a:t>
            </a:r>
          </a:p>
          <a:p>
            <a:pPr marL="0" indent="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позитивное самоощущение (позитивный основной эмоциональный фон настроения); </a:t>
            </a:r>
          </a:p>
          <a:p>
            <a:pPr marL="0" indent="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позитивное восприятие мира;</a:t>
            </a:r>
          </a:p>
          <a:p>
            <a:pPr marL="0" indent="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высокий уровень развития рефлексии;</a:t>
            </a:r>
          </a:p>
          <a:p>
            <a:pPr marL="0" indent="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стремление улучшать качество основных видов деятельности;</a:t>
            </a:r>
          </a:p>
          <a:p>
            <a:pPr marL="0" indent="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успешное прохождение возрастных кризисов;</a:t>
            </a:r>
          </a:p>
          <a:p>
            <a:pPr marL="0" indent="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адаптированность к социуму (если ребенок, то к семье и школе).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ru-RU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B12DE531-8BAE-470E-A4E4-D949D35EF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E75DEE-8337-48DA-96D0-2562B3F7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886" y="116632"/>
            <a:ext cx="7315200" cy="715962"/>
          </a:xfrm>
        </p:spPr>
        <p:txBody>
          <a:bodyPr/>
          <a:lstStyle/>
          <a:p>
            <a:pPr algn="r"/>
            <a:r>
              <a:rPr lang="ru-RU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Здоровьесберегащая</a:t>
            </a:r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образовательного учреждения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8874" y="836712"/>
            <a:ext cx="7315200" cy="4191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система мероприятий, направленных на сохранение и укрепление здоровья учащихся, включающая: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ru-RU" alt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altLang="ru-RU" sz="2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alt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инфраструктуры образовательного учреждения;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ru-RU" alt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рациональную организацию образовательного процесса;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ru-RU" alt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организацию физкультурно-оздоровительной работы;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ru-RU" alt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просветительско-воспитательную работу с учащимися, направленную на формирование ценности здоровья и здорового образа жизни;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ru-RU" alt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организацию системы просветительской и методической работы с педагогами, специалистами и родителями;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ru-RU" alt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профилактику и динамическое наблюдение за состоянием здоровья учащихся.</a:t>
            </a:r>
            <a:endParaRPr lang="en-US" altLang="ru-RU" sz="2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B12DE531-8BAE-470E-A4E4-D949D35EF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6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2109"/>
            <a:ext cx="7150224" cy="715963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0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548680"/>
            <a:ext cx="7308304" cy="5688632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– это 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систематического или непрерывного сбора информации о параметрах сложного объекта или процесса.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</a:t>
            </a:r>
            <a:r>
              <a:rPr lang="ru-RU" sz="2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образовательных учреждений проводится с целью определения эффективности деятельности образовательных учреждений </a:t>
            </a:r>
            <a:r>
              <a:rPr lang="ru-RU" sz="2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ФГОС в части программ по формированию ЗОЖ и безопасного поведения учащихся.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Первоочередная задача заключается в разработке системы отслеживания изменений в состоянии здоровья субъектов образования, происходящих на фоне введения инновационных </a:t>
            </a:r>
            <a:r>
              <a:rPr lang="ru-RU" sz="2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200" b="1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b="1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endParaRPr lang="en-US" altLang="ru-RU" sz="20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sm_full">
            <a:extLst>
              <a:ext uri="{FF2B5EF4-FFF2-40B4-BE49-F238E27FC236}">
                <a16:creationId xmlns:a16="http://schemas.microsoft.com/office/drawing/2014/main" xmlns="" id="{3B5C3FA8-8766-4517-98E9-611DC5193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4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2536" y="38377"/>
            <a:ext cx="6934200" cy="715963"/>
          </a:xfrm>
        </p:spPr>
        <p:txBody>
          <a:bodyPr/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28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980728"/>
            <a:ext cx="7092280" cy="4267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здоровья </a:t>
            </a:r>
            <a:r>
              <a:rPr lang="ru-RU" alt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динамическая </a:t>
            </a:r>
            <a:r>
              <a:rPr lang="ru-RU" alt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скрининг-диагностика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развития</a:t>
            </a:r>
            <a:r>
              <a:rPr lang="ru-RU" alt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функциональных резервов </a:t>
            </a:r>
            <a:r>
              <a:rPr lang="ru-RU" alt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организма,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нейродинамических </a:t>
            </a:r>
            <a:r>
              <a:rPr lang="ru-RU" alt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нервной </a:t>
            </a:r>
            <a:r>
              <a:rPr lang="ru-RU" alt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системы,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 </a:t>
            </a:r>
            <a:r>
              <a:rPr lang="ru-RU" alt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состояния, </a:t>
            </a:r>
            <a:endParaRPr lang="ru-RU" altLang="ru-RU" sz="22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</a:t>
            </a:r>
            <a:r>
              <a:rPr lang="ru-RU" alt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конституциональных </a:t>
            </a:r>
            <a:r>
              <a:rPr lang="ru-RU" alt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особенностей,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адаптивных </a:t>
            </a:r>
            <a:r>
              <a:rPr lang="ru-RU" alt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(резервных) возможностей, </a:t>
            </a:r>
            <a:endParaRPr lang="ru-RU" altLang="ru-RU" sz="22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2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</a:t>
            </a:r>
            <a:r>
              <a:rPr lang="ru-RU" alt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и среды, в которой происходит учебная и трудовая деятельность участников образовательного процесса. </a:t>
            </a:r>
          </a:p>
          <a:p>
            <a:pPr marL="0" indent="0">
              <a:spcBef>
                <a:spcPts val="0"/>
              </a:spcBef>
              <a:buNone/>
            </a:pPr>
            <a:endParaRPr lang="ru-RU" altLang="ru-RU" sz="2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E9432B6E-CB07-4CA7-AE79-5117B8184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9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0"/>
            <a:ext cx="6934200" cy="715963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мониторинг</a:t>
            </a:r>
            <a:endParaRPr lang="en-US" altLang="ru-RU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548680"/>
            <a:ext cx="7380312" cy="4267200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мониторинг 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комплексная технология, объединяющая диагностику, консультацию, коррекцию в единую эффективную систему психологических средств, реализуемых в определенной последовательности, наполняемых строго отобранным содержанием и позволяющих гибко и действенно осуществлять психологическое сопровождение образовательного процесса, достигать желаемую цель.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Алехина С.В. Психологический мониторинг – инструмент развития образования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мониторинг </a:t>
            </a:r>
            <a:r>
              <a:rPr lang="ru-RU" sz="22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2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образовательной организации в условиях реализации ФГОС направлен на диагностику, контроль, прогноз, планирование деятельности по организации, коррекции, реабилитации и укреплению физического, психического и психологического здоровья обучающихся  и педагогов.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en-US" altLang="ru-RU" sz="20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D102EE09-62AC-4A99-99D4-EAAC8AFD7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4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2431" y="-171400"/>
            <a:ext cx="6934200" cy="715963"/>
          </a:xfrm>
        </p:spPr>
        <p:txBody>
          <a:bodyPr/>
          <a:lstStyle/>
          <a:p>
            <a:pPr algn="r"/>
            <a:r>
              <a:rPr lang="ru-RU" alt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цитаты</a:t>
            </a:r>
            <a:endParaRPr lang="en-US" alt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332656"/>
            <a:ext cx="3384376" cy="1728192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altLang="ru-RU" sz="21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«Для воспитания человека во всех отношениях, надо его узнать во всех отношениях»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altLang="ru-RU" sz="2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К.Д. Ушинский)</a:t>
            </a:r>
          </a:p>
          <a:p>
            <a:pPr marL="0" indent="457200">
              <a:spcBef>
                <a:spcPts val="0"/>
              </a:spcBef>
              <a:buNone/>
            </a:pPr>
            <a:endParaRPr lang="en-US" altLang="ru-RU" sz="2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976B9869-24A2-4407-9122-C6BC499C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D72C7C1-2508-4FAF-AFB1-83AF1C2FC006}"/>
              </a:ext>
            </a:extLst>
          </p:cNvPr>
          <p:cNvSpPr/>
          <p:nvPr/>
        </p:nvSpPr>
        <p:spPr>
          <a:xfrm>
            <a:off x="5364089" y="908720"/>
            <a:ext cx="3779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исключения неблагоприятного прогноза любых вариантов (невротического, </a:t>
            </a:r>
            <a:r>
              <a:rPr lang="ru-RU" altLang="ru-RU" sz="20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патохарактериологического</a:t>
            </a:r>
            <a:r>
              <a:rPr lang="ru-RU" altLang="ru-RU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психопатического) личностного развития учащихся, в том числе одарённых и детей с ограниченными возможностями здоровья, необходимы и знания, и умение создавать безопасное </a:t>
            </a:r>
            <a:r>
              <a:rPr lang="ru-RU" altLang="ru-RU" sz="20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здоровьесберегающее</a:t>
            </a:r>
            <a:r>
              <a:rPr lang="ru-RU" altLang="ru-RU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 для развития и формирования зрелой личности, на которую ориентирует Стандарт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…..». </a:t>
            </a:r>
          </a:p>
          <a:p>
            <a:pPr marL="0" indent="457200" algn="l">
              <a:spcBef>
                <a:spcPts val="0"/>
              </a:spcBef>
              <a:buNone/>
            </a:pP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(Ю.М. Забродин)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C44EB21-2B88-4F74-8CBF-A1D1F1D3D6FF}"/>
              </a:ext>
            </a:extLst>
          </p:cNvPr>
          <p:cNvSpPr/>
          <p:nvPr/>
        </p:nvSpPr>
        <p:spPr>
          <a:xfrm>
            <a:off x="1547664" y="2924944"/>
            <a:ext cx="331236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altLang="ru-RU" sz="2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«Знание ребёнка – сложнейшая наука, включающая сведения по возрастной физиологии и психологии, охране здоровья, психофизиологии учебного процесса и </a:t>
            </a:r>
            <a:r>
              <a:rPr lang="ru-RU" altLang="ru-RU" sz="2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психопедагогике</a:t>
            </a:r>
            <a:r>
              <a:rPr lang="ru-RU" altLang="ru-RU" sz="2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школьных трудностей» (</a:t>
            </a:r>
            <a:r>
              <a:rPr lang="ru-RU" altLang="ru-RU" sz="2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М.М.Безруких</a:t>
            </a:r>
            <a:r>
              <a:rPr lang="ru-RU" altLang="ru-RU" sz="2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ru-RU" sz="22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2536" y="38377"/>
            <a:ext cx="6934200" cy="715963"/>
          </a:xfrm>
        </p:spPr>
        <p:txBody>
          <a:bodyPr/>
          <a:lstStyle/>
          <a:p>
            <a:pPr algn="r"/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мониторинга </a:t>
            </a:r>
            <a:r>
              <a:rPr lang="ru-RU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 </a:t>
            </a:r>
            <a:endParaRPr lang="en-US" altLang="ru-RU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764704"/>
            <a:ext cx="7560840" cy="4267200"/>
          </a:xfrm>
        </p:spPr>
        <p:txBody>
          <a:bodyPr/>
          <a:lstStyle/>
          <a:p>
            <a:pPr marL="0" indent="457200" algn="r">
              <a:spcBef>
                <a:spcPts val="0"/>
              </a:spcBef>
              <a:buNone/>
            </a:pP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 академия образования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1). Комплексность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охват широкого круга показателей, отражающих как состояние образовательной среды, так и персональные данные.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2). Системность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не только самих качественных и количественных показателей, но также взаимосвязей между ними, отражающих структуру и эффективность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учреждений образования.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3). Динамичность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многократное обследование одних и тех же контингентов. Обеспечивает преемственность результатов мониторинга на всех его  этапах, позволяет анализировать динамику показателей, своевременность принятия управленческих решений.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4). Репрезентативность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представительность выборки исследования.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5). Методическое единство </a:t>
            </a: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тождественность критериев, показателей, диагностических инструментов используемых на разных этапах исследования, в разных классах, обеспечивающих сопоставимость данных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6). Наличие обратной связи</a:t>
            </a:r>
            <a:endParaRPr lang="en-US" altLang="ru-RU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endParaRPr lang="en-US" altLang="ru-RU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42D1F33E-1919-4E76-85D6-AF33251B8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9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2536" y="38377"/>
            <a:ext cx="6934200" cy="715963"/>
          </a:xfrm>
        </p:spPr>
        <p:txBody>
          <a:bodyPr/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28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6729" y="426422"/>
            <a:ext cx="7308304" cy="6431578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адекватной оценки </a:t>
            </a:r>
            <a:r>
              <a:rPr lang="ru-RU" altLang="ru-RU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здоровьесберегащей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школы необходимо использовать </a:t>
            </a:r>
            <a:r>
              <a:rPr lang="ru-RU" altLang="ru-RU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ориентированный мониторинг.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комплексной программы мониторинга </a:t>
            </a:r>
            <a:r>
              <a:rPr lang="ru-RU" altLang="ru-RU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школы необходимо ориентироваться на две группы критериев: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altLang="ru-RU" sz="2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мониторинга «процесса» 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школы, компоненты которого определяют здоровье школьников (санитарно-гигиенические условия обучения, объем дневной учебной нагрузки на учащихся, характер взаимоотношений учителей с учащимися, качество питьевой воды, питания учащихся в школе и т.д.);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altLang="ru-RU" sz="2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мониторинга  «результата», 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 показателей здоровья школьников (динамика показателей и структура заболеваемости школьников, динамика уровней функционального и физического развития школьников и т.д. адаптация к школе, функциональные состояния, эмоциональный стресс) .</a:t>
            </a: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18CEDA57-DA83-4232-ACFA-3761A994A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1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2109"/>
            <a:ext cx="7366248" cy="715963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мониторинга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образовательного учреждения  </a:t>
            </a:r>
            <a:endParaRPr lang="en-US" altLang="ru-RU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9753" y="692696"/>
            <a:ext cx="7380312" cy="5760640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sz="2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мониторинга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комплексное системное изучение состояния здоровья  участников образовательного процесса их учебной и внеучебной нагрузки и определение основных приоритетов дальнейшего развития деятельности образовательного учреждения по </a:t>
            </a:r>
            <a:r>
              <a:rPr lang="ru-RU" sz="2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здоровьесбережению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мониторинга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1).  Изучение и анализ инфраструктуры школ, обеспечивающей возможность рациональной организации учебного процесса и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деятельности;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2). Изучение и анализ учебной и внеучебной нагрузки школьников, их режима дня;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Анализ форм и методов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технологий, используемых в образовательных учреждениях.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Изучение и анализ состояния здоровья школьников (1-2-х, 5-х и 10—11-х классов и по запросу);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Профессиональная ориентация, адекватная возможностям организма;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Коррекция учебно-воспитательного процесса для достижения наибольшей эффективности.</a:t>
            </a:r>
            <a:endParaRPr lang="en-US" altLang="ru-RU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6A958A92-9CB7-445C-BAB6-C07C1DFE7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871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22109"/>
            <a:ext cx="6934200" cy="715963"/>
          </a:xfrm>
        </p:spPr>
        <p:txBody>
          <a:bodyPr/>
          <a:lstStyle/>
          <a:p>
            <a:pPr algn="r"/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025352"/>
            <a:ext cx="7308304" cy="5832648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банка данных о состоянии здоровья обучающихся.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Использование возможностей психолого-медико-педагогической службы в пропаганде здорового образа жизни.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количества обучающихся, обладающих высоким уровнем здоровья.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Разработка и внедрение системы мер по сохранению и укреплению здоровья школьников в практику работы образовательного учреждения.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altLang="ru-RU" sz="2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CAFA4D64-B539-40E5-884A-D211F94D1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392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21152"/>
            <a:ext cx="7740352" cy="787568"/>
          </a:xfrm>
        </p:spPr>
        <p:txBody>
          <a:bodyPr/>
          <a:lstStyle/>
          <a:p>
            <a:pPr algn="r"/>
            <a:r>
              <a:rPr lang="ru-RU" altLang="ru-RU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мониторинга здоровья учащихся </a:t>
            </a:r>
            <a:br>
              <a:rPr lang="ru-RU" altLang="ru-RU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altLang="ru-RU" sz="2400" b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Айзман</a:t>
            </a:r>
            <a:r>
              <a:rPr lang="ru-RU" altLang="ru-RU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 </a:t>
            </a:r>
            <a:r>
              <a:rPr lang="ru-RU" altLang="ru-RU" sz="2400" b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Айзман</a:t>
            </a:r>
            <a:endParaRPr lang="en-US" altLang="ru-RU" sz="24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754340"/>
            <a:ext cx="988027" cy="1294846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2E397FF1-09E7-4A19-B263-EB7FD32B1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475812"/>
              </p:ext>
            </p:extLst>
          </p:nvPr>
        </p:nvGraphicFramePr>
        <p:xfrm>
          <a:off x="467544" y="908720"/>
          <a:ext cx="8663068" cy="5867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466">
                  <a:extLst>
                    <a:ext uri="{9D8B030D-6E8A-4147-A177-3AD203B41FA5}">
                      <a16:colId xmlns:a16="http://schemas.microsoft.com/office/drawing/2014/main" xmlns="" val="2844026563"/>
                    </a:ext>
                  </a:extLst>
                </a:gridCol>
                <a:gridCol w="3789467">
                  <a:extLst>
                    <a:ext uri="{9D8B030D-6E8A-4147-A177-3AD203B41FA5}">
                      <a16:colId xmlns:a16="http://schemas.microsoft.com/office/drawing/2014/main" xmlns="" val="4192920654"/>
                    </a:ext>
                  </a:extLst>
                </a:gridCol>
                <a:gridCol w="4295135">
                  <a:extLst>
                    <a:ext uri="{9D8B030D-6E8A-4147-A177-3AD203B41FA5}">
                      <a16:colId xmlns:a16="http://schemas.microsoft.com/office/drawing/2014/main" xmlns="" val="3333938471"/>
                    </a:ext>
                  </a:extLst>
                </a:gridCol>
              </a:tblGrid>
              <a:tr h="2740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социально-психологической адаптации (для первоклассников – готовность к обучению в школе).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Исполнители: психологи,  учителя, социальные педагоги</a:t>
                      </a:r>
                      <a:endParaRPr lang="ru-RU" sz="2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Комплексная поэтапная диагностика: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успеваемость, учебная активность, усвоение знаний, межличностные отношения, социальная самооценка человека, ценностные ориентации, готовность к профильному обучению (тесты «школьной зрелости»)</a:t>
                      </a:r>
                      <a:endParaRPr lang="ru-RU" sz="2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247386"/>
                  </a:ext>
                </a:extLst>
              </a:tr>
              <a:tr h="1450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физического развития и функционального состояния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Исполнители: медицинские работники, учителя физкультуры</a:t>
                      </a:r>
                      <a:endParaRPr lang="ru-RU" sz="2400" b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и масса тела, ОГК, уровень физического развития, тип вегетативной регуляции, адаптивность </a:t>
                      </a:r>
                      <a:r>
                        <a:rPr lang="ru-RU" sz="24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кардиореспираторной</a:t>
                      </a:r>
                      <a:r>
                        <a:rPr lang="ru-RU" sz="24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на нагрузки</a:t>
                      </a:r>
                      <a:endParaRPr lang="ru-RU" sz="2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" marR="3923" marT="3923" marB="39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7143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351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986F482-CD89-4194-92E4-99DA0CB02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457116"/>
              </p:ext>
            </p:extLst>
          </p:nvPr>
        </p:nvGraphicFramePr>
        <p:xfrm>
          <a:off x="14402" y="64389"/>
          <a:ext cx="9143999" cy="6406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580">
                  <a:extLst>
                    <a:ext uri="{9D8B030D-6E8A-4147-A177-3AD203B41FA5}">
                      <a16:colId xmlns:a16="http://schemas.microsoft.com/office/drawing/2014/main" xmlns="" val="2684834155"/>
                    </a:ext>
                  </a:extLst>
                </a:gridCol>
                <a:gridCol w="3010914">
                  <a:extLst>
                    <a:ext uri="{9D8B030D-6E8A-4147-A177-3AD203B41FA5}">
                      <a16:colId xmlns:a16="http://schemas.microsoft.com/office/drawing/2014/main" xmlns="" val="3804656909"/>
                    </a:ext>
                  </a:extLst>
                </a:gridCol>
                <a:gridCol w="5522505">
                  <a:extLst>
                    <a:ext uri="{9D8B030D-6E8A-4147-A177-3AD203B41FA5}">
                      <a16:colId xmlns:a16="http://schemas.microsoft.com/office/drawing/2014/main" xmlns="" val="3041515376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Психофизиологические показатели (нейродинамические). Исполнители: психологи, психофизиологи</a:t>
                      </a:r>
                      <a:endParaRPr lang="ru-RU" sz="20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Сила, подвижность, уравновешенность, лабильность нервных процессов, тип ВНД, функциональная асимметрия мозга, скорость сенсомоторных реакций, работоспособность головного мозга</a:t>
                      </a:r>
                      <a:endParaRPr lang="ru-RU" sz="20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86883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Психоэмоциональное состояние.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Исполнители: психологи</a:t>
                      </a:r>
                      <a:endParaRPr lang="ru-RU" sz="20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личностной, реактивной и школьной тревожности, уровень стрессоустойчивости, мышление, интеллект, память и ее виды, внимание, личностные свойства</a:t>
                      </a:r>
                      <a:endParaRPr lang="ru-RU" sz="20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621096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 физического здоровья.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Исполнители: медицинские работники, учителя физкультуры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здоровья по тесту-опроснику, группы здоровья, уровень физической подготовленности (скорость, сила, скоростно-силовые качества, выносливость, гибкость, координация)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032638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 характеристика школы здоровьесберегающего типа.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Исполнители: руководители ОУ</a:t>
                      </a:r>
                      <a:endParaRPr lang="ru-RU" sz="20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Материально-технические условия; кадровое обеспечение; медицинское обслуживание; организация питания; состояние здоровья и физическое развитие учащихся и педагогов; политика формирования ЗОЖ; взаимоотношения с родителями; внешние связи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490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064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22109"/>
            <a:ext cx="6934200" cy="715963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мониторинга </a:t>
            </a:r>
            <a:endParaRPr lang="en-US" alt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548680"/>
            <a:ext cx="7308304" cy="5832648"/>
          </a:xfrm>
        </p:spPr>
        <p:txBody>
          <a:bodyPr/>
          <a:lstStyle/>
          <a:p>
            <a:pPr marL="0" indent="457200" algn="r">
              <a:spcBef>
                <a:spcPts val="0"/>
              </a:spcBef>
              <a:buNone/>
            </a:pP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Институтом физиологии детей и подростков РАО, разработанной и апробированной научно-исследовательской группой под руководством д.м.н. М.М. Безруких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составления комплексной программы мониторинга необходимо определить: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предмет мониторинга;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содержание мониторинга;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организация и условия осуществления мониторинга.</a:t>
            </a:r>
          </a:p>
          <a:p>
            <a:pPr marL="514350" indent="-514350" algn="just">
              <a:spcBef>
                <a:spcPts val="0"/>
              </a:spcBef>
              <a:buAutoNum type="romanUcPeriod"/>
            </a:pPr>
            <a:r>
              <a:rPr lang="ru-RU" altLang="ru-RU" sz="22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мониторинга 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являться показатели «процесса» и «результата» </a:t>
            </a:r>
            <a:r>
              <a:rPr lang="ru-RU" altLang="ru-RU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ОО.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2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2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мониторинга 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управляющие факторы и факторы управляемые.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числу первых относятся: характер и режим питания; двигательный режим во всех его проявлениях.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второй группе </a:t>
            </a:r>
            <a:r>
              <a:rPr lang="ru-RU" alt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относятся: состояние физического и психического здоровья, напряженность (тревожность), отношение к учебе в школе; поведение ребенка.</a:t>
            </a:r>
          </a:p>
          <a:p>
            <a:pPr marL="514350" indent="-514350" algn="just">
              <a:spcBef>
                <a:spcPts val="0"/>
              </a:spcBef>
              <a:buAutoNum type="romanUcPeriod"/>
            </a:pPr>
            <a:endParaRPr lang="ru-RU" altLang="ru-RU" sz="2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altLang="ru-RU" sz="2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CAFA4D64-B539-40E5-884A-D211F94D1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195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548680"/>
            <a:ext cx="7128792" cy="4267200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Организация и условия осуществления 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определяются исходя из поставленных задач (сохранение/развитие), уровня развития и динамики изменений изучаемого качества.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Мониторинговой характер оценки предполагает наблюдение и сравнение данных о </a:t>
            </a:r>
            <a:r>
              <a:rPr lang="ru-RU" altLang="ru-RU" sz="2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условиях и деятельности ОУ через определенные периоды времени.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</a:t>
            </a:r>
            <a:r>
              <a:rPr lang="ru-RU" alt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мониторинга устанавливается образовательным учреждением и должна обеспечивать возможность оценки динамики достижений детей, сбалансированность методов, не приводить к переутомлению и не нарушать ход образовательного процесса но не реже одного раза в год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en-US" altLang="ru-RU" sz="2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CAFA4D64-B539-40E5-884A-D211F94D1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70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1768" y="11088"/>
            <a:ext cx="722223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исследования на уровне образовательного учреждения включает </a:t>
            </a:r>
            <a:r>
              <a:rPr lang="ru-RU" altLang="ru-RU" sz="24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этапа: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получения индивидуальных данных </a:t>
            </a:r>
            <a:r>
              <a:rPr lang="ru-RU" altLang="ru-RU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неперсонифицированного</a:t>
            </a: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характера,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анализ данных на уровне класса,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оценка эффективности деятельности на уровне образовательного учреждения.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altLang="ru-RU" sz="24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4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методов </a:t>
            </a: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конкретных методик оценки процесса и результата </a:t>
            </a:r>
            <a:r>
              <a:rPr lang="ru-RU" altLang="ru-RU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здоровьесохраняющей</a:t>
            </a: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школы необходимо проводить на основании закономерностей морфофункционального развития и ведущих видов деятельности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раздельно по ступеням школы: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(младшие школьники, дети),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(средняя школа, подростки)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(старшая школа, юноши и девушки).</a:t>
            </a:r>
            <a:endParaRPr lang="en-US" alt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9F6121B4-ACF1-4689-A258-D877646B2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598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0A8CCA-4DFA-4B42-B663-0CA21C5E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88640"/>
            <a:ext cx="7315200" cy="904602"/>
          </a:xfrm>
        </p:spPr>
        <p:txBody>
          <a:bodyPr/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методы психологического мониторинга здоровья  обучающихся: 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836712"/>
            <a:ext cx="7272808" cy="41910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0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школьной адаптации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включающей: успешность социальных контактов со сверстниками и взрослыми, успеваемость, соблюдение требований школьного режима 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дисциплины, доминирование—подчинение, эмоциональная комфортность.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Диагностический инструментарий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для начальных школы - опросник </a:t>
            </a:r>
            <a:r>
              <a:rPr lang="ru-RU" altLang="ru-RU" sz="2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Э.М.Александровской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средней и старшей школы - </a:t>
            </a:r>
            <a:r>
              <a:rPr lang="ru-RU" altLang="ru-RU" sz="2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К.Роджерса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Р.Даймонда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0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тревожности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для начальных школы – опросник </a:t>
            </a:r>
            <a:r>
              <a:rPr lang="ru-RU" altLang="ru-RU" sz="2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И.Л.Левиной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средней школы – опросник Филипса;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старшей школы опросник </a:t>
            </a:r>
            <a:r>
              <a:rPr lang="ru-RU" altLang="ru-RU" sz="2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Ч.Д.Спилбергера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Ю.Л.Ханина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20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различных видов памяти 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(образной, механической и смысловой).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20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концентрации внимания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altLang="ru-RU" sz="20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Нейродинамические показатели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время сенсомоторной рефлекторной реакции и соотношение возбудительных и тормозных процессов по реакции на движущийся объект.</a:t>
            </a:r>
            <a:endParaRPr lang="en-US" alt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19044752-3C33-484D-BED7-6A0B40530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50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8DDD5B-8477-414F-9E75-EB335F0A0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620688"/>
            <a:ext cx="7380312" cy="4191000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любом обществе и при любых социально-экономических и политических ситуациях здоровье детей является актуальной проблемой и предметом первоочередной важности, т.к. оно определяет: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будущее страны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генофонд нации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научный и экономический потенциал общества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наряду с другими демографическими показателями является чутким барометром социально-экономического развития страны, показателем эффективности деятельности органов и учреждений здравоохранения и социальной сферы в целом.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Т.В.  Косенкова, д.м.н., профессор ФГБУ «Национальный медицинский исследовательский центр им В.А. Алмазова» Минздрава России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1C0048B-3594-4EA5-B153-E5148364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9330"/>
            <a:ext cx="6307088" cy="648072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96CB2120-AEF0-42A6-B5A8-0DCAAFF0D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0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403784"/>
            <a:ext cx="6912768" cy="6480720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мониторинг </a:t>
            </a:r>
            <a:r>
              <a:rPr lang="ru-RU" altLang="ru-RU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образовательного учреждения ориентирован  на исследование психической составляющей интегрального (общего) здоровья включает в себя: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мотивационно-эмоциональную,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интеллектуальную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духовно-нравственную сферы.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Психическая составляющая в большей степени, чем другие компоненты здоровья, зависит от целенаправленных (воспитательных) и вероятностных (непредсказуемых) социальных факторов.</a:t>
            </a:r>
          </a:p>
          <a:p>
            <a:pPr marL="0" indent="457200">
              <a:spcBef>
                <a:spcPts val="0"/>
              </a:spcBef>
              <a:buNone/>
            </a:pPr>
            <a:endParaRPr lang="en-US" alt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19044752-3C33-484D-BED7-6A0B40530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070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8286" y="0"/>
            <a:ext cx="7375714" cy="6858000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Показателями достижения психического здоровья являются следующие признаки эмоционального благополучия: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самооценка и уважение к себе;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психосоциальное развитие, соответствующее возрасту;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эффективные способы удовлетворения потребностей;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переживать неудачи;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приспособиться к окружающей среде;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разумная степень независимости;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эффективно справляться со стрессом;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«хозяина» жизни, т.е. уверенность человека в том, что он сам управляет своей жизнью;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отношения с другими людьми;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эффективной работе, учебе</a:t>
            </a: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19044752-3C33-484D-BED7-6A0B40530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720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260648"/>
            <a:ext cx="6934200" cy="715963"/>
          </a:xfrm>
        </p:spPr>
        <p:txBody>
          <a:bodyPr/>
          <a:lstStyle/>
          <a:p>
            <a:pPr algn="r"/>
            <a:r>
              <a:rPr lang="ru-RU" altLang="ru-RU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Психодиагностические методики</a:t>
            </a:r>
            <a:endParaRPr lang="en-US" altLang="ru-RU" sz="24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972360"/>
            <a:ext cx="7078216" cy="4267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«индивидуальная модель психологического здоровья» (А.В. Козлов)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Тест на иррациональные установки (</a:t>
            </a:r>
            <a:r>
              <a:rPr lang="ru-RU" altLang="ru-RU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А.Эллис</a:t>
            </a:r>
            <a:r>
              <a:rPr lang="ru-RU" altLang="ru-RU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Шкала психологического благополучия ( К.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Рифф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Опросник общего здоровья GHQ-12 (Д. </a:t>
            </a:r>
            <a:r>
              <a:rPr lang="ru-RU" altLang="ru-RU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Голдберг</a:t>
            </a:r>
            <a:r>
              <a:rPr lang="ru-RU" altLang="ru-RU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Шкала удовлетворенности жизнью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With Life Scale – SWLS)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адаптации Д.А. Леонтьева, Е.Н. Осина);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Методика диагностики психологического здоровья семьи (</a:t>
            </a:r>
            <a:r>
              <a:rPr lang="ru-RU" altLang="ru-RU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В.С.Торохтий</a:t>
            </a:r>
            <a:r>
              <a:rPr lang="ru-RU" altLang="ru-RU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.</a:t>
            </a:r>
            <a:endParaRPr lang="en-US" altLang="ru-RU" sz="24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E6520980-ABBB-43D6-9986-8D573480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963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21152"/>
            <a:ext cx="6934200" cy="438944"/>
          </a:xfrm>
        </p:spPr>
        <p:txBody>
          <a:bodyPr/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24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4667" y="395753"/>
            <a:ext cx="7308305" cy="6208696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dirty="0"/>
              <a:t>Одно из условий выздоровления — желание выздороветь.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b="1" dirty="0"/>
              <a:t>Сенека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b="1" dirty="0"/>
          </a:p>
          <a:p>
            <a:pPr marL="0" indent="0" algn="r">
              <a:spcBef>
                <a:spcPts val="0"/>
              </a:spcBef>
              <a:buNone/>
            </a:pPr>
            <a:endParaRPr lang="ru-RU" b="1" dirty="0"/>
          </a:p>
          <a:p>
            <a:pPr marL="0" indent="0" algn="r">
              <a:spcBef>
                <a:spcPts val="0"/>
              </a:spcBef>
              <a:buNone/>
            </a:pPr>
            <a:endParaRPr lang="ru-RU" b="1" dirty="0"/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/>
              <a:t>Здоровья и успехов в работе!  </a:t>
            </a:r>
            <a:endParaRPr lang="en-US" alt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DDC5E02B-4D3F-470C-9D34-1A04AB14A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5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8DDD5B-8477-414F-9E75-EB335F0A0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404664"/>
            <a:ext cx="7452320" cy="4191000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неудовлетворительном состоянии здоровья подрастающего поколения свидетельствуют: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Ежегодные гос. доклады Минздравсоцразвития РФ «О положении детей в РФ»;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многочисленные физиолого-гигиенические и психофизиологические исследования, результаты Всероссийских диспансеризаций, отчеты призывных комиссий и т.п. :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снижается рождаемость детей в РФ ( на 51,9 тыс. в 2017 г.)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70 % детей имеет множественные функциональные нарушения;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количество практически здоровых детей не превышает 10%;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20 % всего детского населения РФ находится в трудной жизненной ситуации;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96CB2120-AEF0-42A6-B5A8-0DCAAFF0D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3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8DDD5B-8477-414F-9E75-EB335F0A0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620688"/>
            <a:ext cx="6768752" cy="4191000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 10 лет общая </a:t>
            </a:r>
            <a:r>
              <a:rPr lang="ru-RU" alt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психическими расстройствами и расстройствами поведения </a:t>
            </a:r>
            <a:r>
              <a:rPr lang="ru-RU" altLang="ru-RU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в возрасте 15-17 лет (неврозы, проблемы в работе вегетативной нервной системы, </a:t>
            </a:r>
            <a:r>
              <a:rPr lang="ru-RU" altLang="ru-RU" sz="2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астено</a:t>
            </a:r>
            <a:r>
              <a:rPr lang="ru-RU" altLang="ru-RU" sz="2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-невротический синдром, синдром дефицита внимания и гиперактивности, нарушения пищевого поведения) увеличилась на </a:t>
            </a:r>
            <a:r>
              <a:rPr lang="ru-RU" alt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11,3 %.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- 60 % </a:t>
            </a:r>
            <a:r>
              <a:rPr lang="ru-RU" alt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обнаруживаются «</a:t>
            </a:r>
            <a:r>
              <a:rPr lang="ru-RU" altLang="ru-RU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предболезненные</a:t>
            </a:r>
            <a:r>
              <a:rPr lang="ru-RU" alt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психические расстройства» (зависимости – игромания; </a:t>
            </a:r>
            <a:r>
              <a:rPr lang="ru-RU" altLang="ru-RU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церебрастения</a:t>
            </a:r>
            <a:r>
              <a:rPr lang="ru-RU" alt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быстрая утомляемость, проблемы с памятью, сосредоточенностью, головные боли)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alt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22 % девушек и 40 % юношей выявлена высокая предрасположенность к </a:t>
            </a:r>
            <a:r>
              <a:rPr lang="ru-RU" altLang="ru-RU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саморазрушающему</a:t>
            </a:r>
            <a:r>
              <a:rPr lang="ru-RU" alt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поведению</a:t>
            </a:r>
            <a:endParaRPr lang="en-US" altLang="ru-RU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96CB2120-AEF0-42A6-B5A8-0DCAAFF0D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6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CE6AF1-719C-4119-A3B5-D8D586914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7A3D906E-6366-4385-B58D-01E760376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616509"/>
              </p:ext>
            </p:extLst>
          </p:nvPr>
        </p:nvGraphicFramePr>
        <p:xfrm>
          <a:off x="0" y="116632"/>
          <a:ext cx="9144000" cy="7293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022">
                  <a:extLst>
                    <a:ext uri="{9D8B030D-6E8A-4147-A177-3AD203B41FA5}">
                      <a16:colId xmlns:a16="http://schemas.microsoft.com/office/drawing/2014/main" xmlns="" val="738522808"/>
                    </a:ext>
                  </a:extLst>
                </a:gridCol>
                <a:gridCol w="8410978">
                  <a:extLst>
                    <a:ext uri="{9D8B030D-6E8A-4147-A177-3AD203B41FA5}">
                      <a16:colId xmlns:a16="http://schemas.microsoft.com/office/drawing/2014/main" xmlns="" val="882413849"/>
                    </a:ext>
                  </a:extLst>
                </a:gridCol>
              </a:tblGrid>
              <a:tr h="197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Ранг </a:t>
                      </a:r>
                      <a:endParaRPr lang="ru-RU" sz="2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Тип нарушения</a:t>
                      </a: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0823636"/>
                  </a:ext>
                </a:extLst>
              </a:tr>
              <a:tr h="627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нарушения костно-мышечной системы, в том числе нарушения осанки, деформациям грудной клетки, уплощению стоп	</a:t>
                      </a: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1155903"/>
                  </a:ext>
                </a:extLst>
              </a:tr>
              <a:tr h="627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функциональные нарушения рото-носоглотки( гипертрофия миндалин и аденоидов, рецидивирующие носовые кровотечения и др)</a:t>
                      </a:r>
                      <a:endParaRPr lang="ru-RU" sz="2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7112264"/>
                  </a:ext>
                </a:extLst>
              </a:tr>
              <a:tr h="941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функциональные психические расстройства и	 расстройства поведения (в т.ч. астенические и невротические реакции,  ММД,  нарушения сна, гиперкинетические	реакции, </a:t>
                      </a:r>
                      <a:r>
                        <a:rPr lang="ru-RU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дислалия</a:t>
                      </a:r>
                      <a:r>
                        <a:rPr lang="ru-RU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др.</a:t>
                      </a: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1743101"/>
                  </a:ext>
                </a:extLst>
              </a:tr>
              <a:tr h="91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функциональные расстройства зрения (миопия и гиперметропия слабой степени, спазм аккомодации, астигматизм слабой степени, косоглазие )</a:t>
                      </a: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3951230"/>
                  </a:ext>
                </a:extLst>
              </a:tr>
              <a:tr h="627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расстройства иммунитета , обуславливающие частые острые респираторные заболевания (4 и более раз в уч. г.) </a:t>
                      </a: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5946289"/>
                  </a:ext>
                </a:extLst>
              </a:tr>
              <a:tr h="627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функциональные нарушения системы кровообращения,  преимущественно представленные малыми аномалиями развития сердца; </a:t>
                      </a: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2093660"/>
                  </a:ext>
                </a:extLst>
              </a:tr>
              <a:tr h="627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расстройства пищеварения (дискинезия желчевыводящих путей, функциональные нарушения желудка и кишечника)</a:t>
                      </a: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5591253"/>
                  </a:ext>
                </a:extLst>
              </a:tr>
              <a:tr h="313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расстройства функций почек и системы мочевыделения </a:t>
                      </a: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677079"/>
                  </a:ext>
                </a:extLst>
              </a:tr>
              <a:tr h="627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аллергические нарушения (поллиноз, лекарственная аллергия, пищевая аллергия и др.) </a:t>
                      </a: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2264614"/>
                  </a:ext>
                </a:extLst>
              </a:tr>
              <a:tr h="298790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 детей в возрасте от 5 до 15 лет в Российской Федерации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Л.С. </a:t>
                      </a:r>
                      <a:r>
                        <a:rPr lang="ru-RU" sz="20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Намазова</a:t>
                      </a:r>
                      <a:r>
                        <a:rPr lang="ru-RU" sz="2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-Баранова , д.м.н., профессор, В.Р. Кучма , д.м.н., профессор и др., ФГБУ «Научный центр здоровья детей» РАМН, Москва, 2017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6756942"/>
                  </a:ext>
                </a:extLst>
              </a:tr>
              <a:tr h="298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84" marR="5618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037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1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8DDD5B-8477-414F-9E75-EB335F0A0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0"/>
            <a:ext cx="7403638" cy="4191000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необходимости разработки специальных мер по сохранению и укреплению здоровья школьников аргументированы государственными документами: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РФ от 21 ноября 2011 г. N 323-ФЗ «Об основах охраны здоровья граждан в РФ»;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N 273-ФЗ «Об образовании в Российской Федерации»;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29 мая 2017 года № 240 "Об объявлении в Российской Федерации Десятилетия детства»).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охрану здоровья обучающихся как приоритетное направление деятельности ОУ, администрация которого должна обеспечивать условия </a:t>
            </a:r>
            <a:r>
              <a:rPr lang="ru-RU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здоровья, организацию и проведение постоянного мониторинга влияния этих условий на организм воспитанников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учащихся на протяжении всего периода их обучения.</a:t>
            </a: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96CB2120-AEF0-42A6-B5A8-0DCAAFF0D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1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934200" cy="715963"/>
          </a:xfrm>
        </p:spPr>
        <p:txBody>
          <a:bodyPr/>
          <a:lstStyle/>
          <a:p>
            <a:pPr algn="r"/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alt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и ФГОС  </a:t>
            </a:r>
            <a:endParaRPr lang="en-US" alt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980728"/>
            <a:ext cx="7034760" cy="5184575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FontTx/>
              <a:buChar char="-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 по ФГОС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оценкой текущего состояния учебного процесса с точки зрения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формирвания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требуемых компетенций обучающихся и состояния здоровья в созданном безопасном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здоровьесберегающем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пространстве школы со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педагогикой.</a:t>
            </a:r>
          </a:p>
          <a:p>
            <a:pPr marL="0" indent="342900" algn="just">
              <a:spcBef>
                <a:spcPts val="0"/>
              </a:spcBef>
              <a:buFontTx/>
              <a:buChar char="-"/>
            </a:pP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spcBef>
                <a:spcPts val="0"/>
              </a:spcBef>
              <a:buFontTx/>
              <a:buChar char="-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ФГОС определяет  необходимость включения педагога-психолога в деятельность по  проектированию и реализации </a:t>
            </a:r>
            <a:r>
              <a:rPr lang="ru-RU" sz="2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мониторинга здоровья и мониторинга сформированности универсальных учебных действий. </a:t>
            </a: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2D7F1A69-CBAB-41D3-87A5-DC6EC704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100811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1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8941" y="260648"/>
            <a:ext cx="6909523" cy="5332710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sz="2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и целесообразность 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2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психлогического</a:t>
            </a: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мониторинга здоровья в образовании  обусловлена: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недостаточной разработанностью темы здоровья;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недостаточной эффективностью профилактических мероприятий, проводимых в школах;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доминированием в структуре заболеваний так называемых болезней адаптации или психосоматических заболеваний и особенностью аффективного периода развития личности младшего школьника;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сложностью определения ранних признаков нарушений процессов адаптации.</a:t>
            </a:r>
          </a:p>
        </p:txBody>
      </p:sp>
      <p:pic>
        <p:nvPicPr>
          <p:cNvPr id="5" name="Picture 2" descr="sm_full">
            <a:extLst>
              <a:ext uri="{FF2B5EF4-FFF2-40B4-BE49-F238E27FC236}">
                <a16:creationId xmlns:a16="http://schemas.microsoft.com/office/drawing/2014/main" xmlns="" id="{976B9869-24A2-4407-9122-C6BC499C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640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2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238A00"/>
      </a:lt2>
      <a:accent1>
        <a:srgbClr val="31A70A"/>
      </a:accent1>
      <a:accent2>
        <a:srgbClr val="54C322"/>
      </a:accent2>
      <a:accent3>
        <a:srgbClr val="FFFFFF"/>
      </a:accent3>
      <a:accent4>
        <a:srgbClr val="505050"/>
      </a:accent4>
      <a:accent5>
        <a:srgbClr val="ADD0AA"/>
      </a:accent5>
      <a:accent6>
        <a:srgbClr val="4BB01E"/>
      </a:accent6>
      <a:hlink>
        <a:srgbClr val="82DA46"/>
      </a:hlink>
      <a:folHlink>
        <a:srgbClr val="CDCDC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Greenlist</Template>
  <TotalTime>1374</TotalTime>
  <Words>2754</Words>
  <Application>Microsoft Office PowerPoint</Application>
  <PresentationFormat>Экран (4:3)</PresentationFormat>
  <Paragraphs>278</Paragraphs>
  <Slides>33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powerpoint-template-24</vt:lpstr>
      <vt:lpstr>Психологический мониторинг здоровьесберегающей  деятельности образовательной организации в условиях реализации ФГОС</vt:lpstr>
      <vt:lpstr>Актуальные цитаты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здоровьесберегающей деятельности и ФГОС  </vt:lpstr>
      <vt:lpstr>Презентация PowerPoint</vt:lpstr>
      <vt:lpstr>Здоровье это </vt:lpstr>
      <vt:lpstr>Здоровье школьника   </vt:lpstr>
      <vt:lpstr>Презентация PowerPoint</vt:lpstr>
      <vt:lpstr>Виды здоровья:</vt:lpstr>
      <vt:lpstr>Презентация PowerPoint</vt:lpstr>
      <vt:lpstr>Презентация PowerPoint</vt:lpstr>
      <vt:lpstr>Здоровьесберегащая деятельность образовательного учреждения </vt:lpstr>
      <vt:lpstr>Мониторинг </vt:lpstr>
      <vt:lpstr> </vt:lpstr>
      <vt:lpstr>Психологический мониторинг</vt:lpstr>
      <vt:lpstr>Принципы мониторинга здоровьесберегающей деятельности  </vt:lpstr>
      <vt:lpstr>Критерии </vt:lpstr>
      <vt:lpstr>Цель и задачи мониторинга здоровьесберегающей деятельности образовательного учреждения  </vt:lpstr>
      <vt:lpstr>Ожидаемые результаты </vt:lpstr>
      <vt:lpstr>Уровни мониторинга здоровья учащихся  Р. Айзман, Н. Айзман</vt:lpstr>
      <vt:lpstr>Презентация PowerPoint</vt:lpstr>
      <vt:lpstr>Программа мониторинга </vt:lpstr>
      <vt:lpstr>Презентация PowerPoint</vt:lpstr>
      <vt:lpstr>Презентация PowerPoint</vt:lpstr>
      <vt:lpstr>Критерии и методы психологического мониторинга здоровья  обучающихся:  </vt:lpstr>
      <vt:lpstr>Презентация PowerPoint</vt:lpstr>
      <vt:lpstr>Презентация PowerPoint</vt:lpstr>
      <vt:lpstr>Психодиагностические методики</vt:lpstr>
      <vt:lpstr> 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subject>Êðàñîòà, çäîðîâüå, ìåäèöèíà</dc:subject>
  <dc:creator>Юлия</dc:creator>
  <dc:description>http://propowerpoint.ru - Áåñïëàòíûå øàáëîíû äëÿ ïðåçåíòàöèé. Ïîëåçíûå ñîâåòû è óðîêè  PowerPoint .</dc:description>
  <cp:lastModifiedBy>Юлия</cp:lastModifiedBy>
  <cp:revision>178</cp:revision>
  <dcterms:created xsi:type="dcterms:W3CDTF">2017-03-12T08:34:38Z</dcterms:created>
  <dcterms:modified xsi:type="dcterms:W3CDTF">2018-11-28T10:14:28Z</dcterms:modified>
</cp:coreProperties>
</file>