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97" r:id="rId2"/>
    <p:sldId id="282" r:id="rId3"/>
    <p:sldId id="264" r:id="rId4"/>
    <p:sldId id="293" r:id="rId5"/>
    <p:sldId id="292" r:id="rId6"/>
    <p:sldId id="259" r:id="rId7"/>
    <p:sldId id="285" r:id="rId8"/>
    <p:sldId id="294" r:id="rId9"/>
    <p:sldId id="287" r:id="rId10"/>
    <p:sldId id="288" r:id="rId11"/>
    <p:sldId id="289" r:id="rId12"/>
    <p:sldId id="295" r:id="rId13"/>
    <p:sldId id="296" r:id="rId14"/>
    <p:sldId id="280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5C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/>
              <a:t>Профессиональную</a:t>
            </a:r>
            <a:r>
              <a:rPr lang="ru-RU" sz="2800" baseline="0" dirty="0"/>
              <a:t> деятельность осуществляют педагоги-психологи</a:t>
            </a:r>
            <a:endParaRPr lang="ru-RU" sz="28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696-4718-B10E-CAA8FD11D80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696-4718-B10E-CAA8FD11D80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696-4718-B10E-CAA8FD11D80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696-4718-B10E-CAA8FD11D8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3"/>
                <c:pt idx="0">
                  <c:v>С высшей категорией</c:v>
                </c:pt>
                <c:pt idx="1">
                  <c:v>С первой категорией</c:v>
                </c:pt>
                <c:pt idx="2">
                  <c:v>Без категории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182</c:v>
                </c:pt>
                <c:pt idx="1">
                  <c:v>152</c:v>
                </c:pt>
                <c:pt idx="2">
                  <c:v>112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696-4718-B10E-CAA8FD11D80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800" b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Кадровое</a:t>
            </a:r>
            <a:r>
              <a:rPr lang="ru-RU" sz="2800" b="0" u="non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обеспечение </a:t>
            </a:r>
            <a:endParaRPr lang="ru-RU" sz="2800" b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8659527638049609"/>
          <c:y val="5.5555555555555558E-3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0911236827344387"/>
          <c:w val="0.96373715485402967"/>
          <c:h val="0.829059135705788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Кадровый состав по опыту работы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8DD-4042-B4A3-1DE7E99732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8DD-4042-B4A3-1DE7E997324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8DD-4042-B4A3-1DE7E99732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Стаж до 3лет</c:v>
                </c:pt>
                <c:pt idx="1">
                  <c:v>Стаж от 3 до 10 лет</c:v>
                </c:pt>
                <c:pt idx="2">
                  <c:v>Стаж более 10 лет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3"/>
                <c:pt idx="0">
                  <c:v>88</c:v>
                </c:pt>
                <c:pt idx="1">
                  <c:v>146</c:v>
                </c:pt>
                <c:pt idx="2">
                  <c:v>209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8DD-4042-B4A3-1DE7E997324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7CC108-BF71-4584-82E0-045F261366C8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ABB09B-1170-4654-B713-ED43AD8C50C5}">
      <dgm:prSet phldrT="[Текст]"/>
      <dgm:spPr/>
      <dgm:t>
        <a:bodyPr/>
        <a:lstStyle/>
        <a:p>
          <a:pPr algn="l"/>
          <a:r>
            <a:rPr lang="ru-RU" dirty="0"/>
            <a:t>Научно-методическое сопровождение образовательных по вопросам реализации ФГОС начального образования для детей с ОВЗ</a:t>
          </a:r>
        </a:p>
      </dgm:t>
    </dgm:pt>
    <dgm:pt modelId="{D4326040-42B9-4E2D-AF0B-6829A8F582B8}" type="parTrans" cxnId="{5632509B-5461-4493-8E88-2FB9E58F1B2A}">
      <dgm:prSet/>
      <dgm:spPr/>
      <dgm:t>
        <a:bodyPr/>
        <a:lstStyle/>
        <a:p>
          <a:endParaRPr lang="ru-RU"/>
        </a:p>
      </dgm:t>
    </dgm:pt>
    <dgm:pt modelId="{A2CD5728-C0C8-4100-BC4D-959B7E1E1F3C}" type="sibTrans" cxnId="{5632509B-5461-4493-8E88-2FB9E58F1B2A}">
      <dgm:prSet/>
      <dgm:spPr/>
      <dgm:t>
        <a:bodyPr/>
        <a:lstStyle/>
        <a:p>
          <a:endParaRPr lang="ru-RU"/>
        </a:p>
      </dgm:t>
    </dgm:pt>
    <dgm:pt modelId="{538CC543-B0D1-447D-A5A9-6DD62ACC4AB4}">
      <dgm:prSet phldrT="[Текст]"/>
      <dgm:spPr/>
      <dgm:t>
        <a:bodyPr/>
        <a:lstStyle/>
        <a:p>
          <a:r>
            <a:rPr lang="ru-RU" dirty="0"/>
            <a:t>Психолого-педагогическое сопровождение кризисных ситуаций подростков</a:t>
          </a:r>
        </a:p>
      </dgm:t>
    </dgm:pt>
    <dgm:pt modelId="{A1D79C5A-310A-4B05-AEF5-C3EC1D08B5FB}" type="parTrans" cxnId="{C7CCABD8-1A4A-4E7D-BB0E-757364A99157}">
      <dgm:prSet/>
      <dgm:spPr/>
      <dgm:t>
        <a:bodyPr/>
        <a:lstStyle/>
        <a:p>
          <a:endParaRPr lang="ru-RU"/>
        </a:p>
      </dgm:t>
    </dgm:pt>
    <dgm:pt modelId="{58C868F4-7452-4329-B64D-116292E0D8EF}" type="sibTrans" cxnId="{C7CCABD8-1A4A-4E7D-BB0E-757364A99157}">
      <dgm:prSet/>
      <dgm:spPr/>
      <dgm:t>
        <a:bodyPr/>
        <a:lstStyle/>
        <a:p>
          <a:endParaRPr lang="ru-RU"/>
        </a:p>
      </dgm:t>
    </dgm:pt>
    <dgm:pt modelId="{8DD9F4FF-3DC9-44F8-A9EA-1531AE222035}">
      <dgm:prSet phldrT="[Текст]"/>
      <dgm:spPr/>
      <dgm:t>
        <a:bodyPr/>
        <a:lstStyle/>
        <a:p>
          <a:r>
            <a:rPr lang="ru-RU" dirty="0"/>
            <a:t>Повышение профессиональной компетентности педагогов-психологов посредством курсов повышения квалификации, обмена опытом внутри профессионального сообщества. </a:t>
          </a:r>
        </a:p>
      </dgm:t>
    </dgm:pt>
    <dgm:pt modelId="{078FB0B3-C8E1-4FD9-8DA4-6EDC8A60E0E7}" type="parTrans" cxnId="{60B9D04C-2F24-4610-AE02-8484447D65C0}">
      <dgm:prSet/>
      <dgm:spPr/>
      <dgm:t>
        <a:bodyPr/>
        <a:lstStyle/>
        <a:p>
          <a:endParaRPr lang="ru-RU"/>
        </a:p>
      </dgm:t>
    </dgm:pt>
    <dgm:pt modelId="{92AC67A1-56DA-461A-A173-C0197108017F}" type="sibTrans" cxnId="{60B9D04C-2F24-4610-AE02-8484447D65C0}">
      <dgm:prSet/>
      <dgm:spPr/>
      <dgm:t>
        <a:bodyPr/>
        <a:lstStyle/>
        <a:p>
          <a:endParaRPr lang="ru-RU"/>
        </a:p>
      </dgm:t>
    </dgm:pt>
    <dgm:pt modelId="{6183F614-2A52-4E4F-BB5A-369B5910D042}" type="pres">
      <dgm:prSet presAssocID="{BC7CC108-BF71-4584-82E0-045F261366C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66A7C-1A41-4DF4-9B43-D3F2A55D8E8B}" type="pres">
      <dgm:prSet presAssocID="{07ABB09B-1170-4654-B713-ED43AD8C50C5}" presName="comp" presStyleCnt="0"/>
      <dgm:spPr/>
    </dgm:pt>
    <dgm:pt modelId="{636BF400-06A3-40C2-B612-23612E782FFF}" type="pres">
      <dgm:prSet presAssocID="{07ABB09B-1170-4654-B713-ED43AD8C50C5}" presName="box" presStyleLbl="node1" presStyleIdx="0" presStyleCnt="3" custLinFactNeighborY="5670"/>
      <dgm:spPr/>
      <dgm:t>
        <a:bodyPr/>
        <a:lstStyle/>
        <a:p>
          <a:endParaRPr lang="ru-RU"/>
        </a:p>
      </dgm:t>
    </dgm:pt>
    <dgm:pt modelId="{3F8566C6-D150-4F5B-93D0-244B621D2170}" type="pres">
      <dgm:prSet presAssocID="{07ABB09B-1170-4654-B713-ED43AD8C50C5}" presName="img" presStyleLbl="fgImgPlace1" presStyleIdx="0" presStyleCnt="3" custLinFactNeighborX="1094" custLinFactNeighborY="3228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3E82C30-EC31-4326-BA27-66B92D5BEDDE}" type="pres">
      <dgm:prSet presAssocID="{07ABB09B-1170-4654-B713-ED43AD8C50C5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DA0D58-1310-4127-A624-B430D8961B33}" type="pres">
      <dgm:prSet presAssocID="{A2CD5728-C0C8-4100-BC4D-959B7E1E1F3C}" presName="spacer" presStyleCnt="0"/>
      <dgm:spPr/>
    </dgm:pt>
    <dgm:pt modelId="{03017102-D42D-454B-BD57-96DBC1D5A0B2}" type="pres">
      <dgm:prSet presAssocID="{538CC543-B0D1-447D-A5A9-6DD62ACC4AB4}" presName="comp" presStyleCnt="0"/>
      <dgm:spPr/>
    </dgm:pt>
    <dgm:pt modelId="{94668843-3CEB-4638-9DA1-5A526BA1B8F3}" type="pres">
      <dgm:prSet presAssocID="{538CC543-B0D1-447D-A5A9-6DD62ACC4AB4}" presName="box" presStyleLbl="node1" presStyleIdx="1" presStyleCnt="3"/>
      <dgm:spPr/>
      <dgm:t>
        <a:bodyPr/>
        <a:lstStyle/>
        <a:p>
          <a:endParaRPr lang="ru-RU"/>
        </a:p>
      </dgm:t>
    </dgm:pt>
    <dgm:pt modelId="{2BAA6C40-0A0E-4FDC-8BEE-59BFCCC25C8C}" type="pres">
      <dgm:prSet presAssocID="{538CC543-B0D1-447D-A5A9-6DD62ACC4AB4}" presName="img" presStyleLbl="fgImgPlace1" presStyleIdx="1" presStyleCnt="3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ED3B847-A9A1-450D-B65C-6102C069D013}" type="pres">
      <dgm:prSet presAssocID="{538CC543-B0D1-447D-A5A9-6DD62ACC4AB4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85ADC7-6268-4F83-9CF8-57E4D2B244B2}" type="pres">
      <dgm:prSet presAssocID="{58C868F4-7452-4329-B64D-116292E0D8EF}" presName="spacer" presStyleCnt="0"/>
      <dgm:spPr/>
    </dgm:pt>
    <dgm:pt modelId="{D94640AF-AE1F-4C31-869F-AD79FD204F4A}" type="pres">
      <dgm:prSet presAssocID="{8DD9F4FF-3DC9-44F8-A9EA-1531AE222035}" presName="comp" presStyleCnt="0"/>
      <dgm:spPr/>
    </dgm:pt>
    <dgm:pt modelId="{9FE206DF-DE5E-41CF-B02D-5A81E73B58FD}" type="pres">
      <dgm:prSet presAssocID="{8DD9F4FF-3DC9-44F8-A9EA-1531AE222035}" presName="box" presStyleLbl="node1" presStyleIdx="2" presStyleCnt="3"/>
      <dgm:spPr/>
      <dgm:t>
        <a:bodyPr/>
        <a:lstStyle/>
        <a:p>
          <a:endParaRPr lang="ru-RU"/>
        </a:p>
      </dgm:t>
    </dgm:pt>
    <dgm:pt modelId="{AD873540-B81B-4204-8FA6-0692207097D7}" type="pres">
      <dgm:prSet presAssocID="{8DD9F4FF-3DC9-44F8-A9EA-1531AE222035}" presName="img" presStyleLbl="fgImgPlace1" presStyleIdx="2" presStyleCnt="3"/>
      <dgm:spPr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20A3158-8D6C-45C6-B7FF-BD5861C015A8}" type="pres">
      <dgm:prSet presAssocID="{8DD9F4FF-3DC9-44F8-A9EA-1531AE222035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CCABD8-1A4A-4E7D-BB0E-757364A99157}" srcId="{BC7CC108-BF71-4584-82E0-045F261366C8}" destId="{538CC543-B0D1-447D-A5A9-6DD62ACC4AB4}" srcOrd="1" destOrd="0" parTransId="{A1D79C5A-310A-4B05-AEF5-C3EC1D08B5FB}" sibTransId="{58C868F4-7452-4329-B64D-116292E0D8EF}"/>
    <dgm:cxn modelId="{C1ED803A-B2A6-4F22-83AD-ED4EC8B8E77E}" type="presOf" srcId="{BC7CC108-BF71-4584-82E0-045F261366C8}" destId="{6183F614-2A52-4E4F-BB5A-369B5910D042}" srcOrd="0" destOrd="0" presId="urn:microsoft.com/office/officeart/2005/8/layout/vList4"/>
    <dgm:cxn modelId="{F71B023E-4B84-4C25-86DE-9EC2C1090EF8}" type="presOf" srcId="{8DD9F4FF-3DC9-44F8-A9EA-1531AE222035}" destId="{9FE206DF-DE5E-41CF-B02D-5A81E73B58FD}" srcOrd="0" destOrd="0" presId="urn:microsoft.com/office/officeart/2005/8/layout/vList4"/>
    <dgm:cxn modelId="{8D267D56-298D-42CB-8D73-AF2C26AF9A14}" type="presOf" srcId="{07ABB09B-1170-4654-B713-ED43AD8C50C5}" destId="{A3E82C30-EC31-4326-BA27-66B92D5BEDDE}" srcOrd="1" destOrd="0" presId="urn:microsoft.com/office/officeart/2005/8/layout/vList4"/>
    <dgm:cxn modelId="{2BA9741F-762B-4DF3-8BC4-7B0B2D0A212C}" type="presOf" srcId="{07ABB09B-1170-4654-B713-ED43AD8C50C5}" destId="{636BF400-06A3-40C2-B612-23612E782FFF}" srcOrd="0" destOrd="0" presId="urn:microsoft.com/office/officeart/2005/8/layout/vList4"/>
    <dgm:cxn modelId="{60B9D04C-2F24-4610-AE02-8484447D65C0}" srcId="{BC7CC108-BF71-4584-82E0-045F261366C8}" destId="{8DD9F4FF-3DC9-44F8-A9EA-1531AE222035}" srcOrd="2" destOrd="0" parTransId="{078FB0B3-C8E1-4FD9-8DA4-6EDC8A60E0E7}" sibTransId="{92AC67A1-56DA-461A-A173-C0197108017F}"/>
    <dgm:cxn modelId="{72F8E614-83D3-4FF5-896B-12CD89594BD7}" type="presOf" srcId="{538CC543-B0D1-447D-A5A9-6DD62ACC4AB4}" destId="{3ED3B847-A9A1-450D-B65C-6102C069D013}" srcOrd="1" destOrd="0" presId="urn:microsoft.com/office/officeart/2005/8/layout/vList4"/>
    <dgm:cxn modelId="{4550CCD2-D46B-4978-8F33-8934A4F21546}" type="presOf" srcId="{8DD9F4FF-3DC9-44F8-A9EA-1531AE222035}" destId="{720A3158-8D6C-45C6-B7FF-BD5861C015A8}" srcOrd="1" destOrd="0" presId="urn:microsoft.com/office/officeart/2005/8/layout/vList4"/>
    <dgm:cxn modelId="{6666050F-42E5-4A11-BE7F-74282B791ECB}" type="presOf" srcId="{538CC543-B0D1-447D-A5A9-6DD62ACC4AB4}" destId="{94668843-3CEB-4638-9DA1-5A526BA1B8F3}" srcOrd="0" destOrd="0" presId="urn:microsoft.com/office/officeart/2005/8/layout/vList4"/>
    <dgm:cxn modelId="{5632509B-5461-4493-8E88-2FB9E58F1B2A}" srcId="{BC7CC108-BF71-4584-82E0-045F261366C8}" destId="{07ABB09B-1170-4654-B713-ED43AD8C50C5}" srcOrd="0" destOrd="0" parTransId="{D4326040-42B9-4E2D-AF0B-6829A8F582B8}" sibTransId="{A2CD5728-C0C8-4100-BC4D-959B7E1E1F3C}"/>
    <dgm:cxn modelId="{C9E5EA0B-B6B7-492F-BB30-040DD3ED51FF}" type="presParOf" srcId="{6183F614-2A52-4E4F-BB5A-369B5910D042}" destId="{09366A7C-1A41-4DF4-9B43-D3F2A55D8E8B}" srcOrd="0" destOrd="0" presId="urn:microsoft.com/office/officeart/2005/8/layout/vList4"/>
    <dgm:cxn modelId="{5EC84F66-4E9B-45B1-B1A9-041B1B1EE579}" type="presParOf" srcId="{09366A7C-1A41-4DF4-9B43-D3F2A55D8E8B}" destId="{636BF400-06A3-40C2-B612-23612E782FFF}" srcOrd="0" destOrd="0" presId="urn:microsoft.com/office/officeart/2005/8/layout/vList4"/>
    <dgm:cxn modelId="{736CC709-7F93-4545-862A-2AA34E874CA0}" type="presParOf" srcId="{09366A7C-1A41-4DF4-9B43-D3F2A55D8E8B}" destId="{3F8566C6-D150-4F5B-93D0-244B621D2170}" srcOrd="1" destOrd="0" presId="urn:microsoft.com/office/officeart/2005/8/layout/vList4"/>
    <dgm:cxn modelId="{E882E8C3-5AB7-4461-A2EC-C52E8C231BB8}" type="presParOf" srcId="{09366A7C-1A41-4DF4-9B43-D3F2A55D8E8B}" destId="{A3E82C30-EC31-4326-BA27-66B92D5BEDDE}" srcOrd="2" destOrd="0" presId="urn:microsoft.com/office/officeart/2005/8/layout/vList4"/>
    <dgm:cxn modelId="{FCADC0C6-7660-4945-8204-5591455BBE36}" type="presParOf" srcId="{6183F614-2A52-4E4F-BB5A-369B5910D042}" destId="{0CDA0D58-1310-4127-A624-B430D8961B33}" srcOrd="1" destOrd="0" presId="urn:microsoft.com/office/officeart/2005/8/layout/vList4"/>
    <dgm:cxn modelId="{22B44CFC-8FD4-4E55-B499-E92010874490}" type="presParOf" srcId="{6183F614-2A52-4E4F-BB5A-369B5910D042}" destId="{03017102-D42D-454B-BD57-96DBC1D5A0B2}" srcOrd="2" destOrd="0" presId="urn:microsoft.com/office/officeart/2005/8/layout/vList4"/>
    <dgm:cxn modelId="{239D692C-E7A0-4BB3-A583-EF342DE27EC6}" type="presParOf" srcId="{03017102-D42D-454B-BD57-96DBC1D5A0B2}" destId="{94668843-3CEB-4638-9DA1-5A526BA1B8F3}" srcOrd="0" destOrd="0" presId="urn:microsoft.com/office/officeart/2005/8/layout/vList4"/>
    <dgm:cxn modelId="{70340195-DC5D-47CE-944C-17905B17BE8C}" type="presParOf" srcId="{03017102-D42D-454B-BD57-96DBC1D5A0B2}" destId="{2BAA6C40-0A0E-4FDC-8BEE-59BFCCC25C8C}" srcOrd="1" destOrd="0" presId="urn:microsoft.com/office/officeart/2005/8/layout/vList4"/>
    <dgm:cxn modelId="{016AD337-26CB-470C-93E4-F8B292916685}" type="presParOf" srcId="{03017102-D42D-454B-BD57-96DBC1D5A0B2}" destId="{3ED3B847-A9A1-450D-B65C-6102C069D013}" srcOrd="2" destOrd="0" presId="urn:microsoft.com/office/officeart/2005/8/layout/vList4"/>
    <dgm:cxn modelId="{361A4503-FB84-45B3-B45A-B5C0D1E05224}" type="presParOf" srcId="{6183F614-2A52-4E4F-BB5A-369B5910D042}" destId="{DB85ADC7-6268-4F83-9CF8-57E4D2B244B2}" srcOrd="3" destOrd="0" presId="urn:microsoft.com/office/officeart/2005/8/layout/vList4"/>
    <dgm:cxn modelId="{7732B2EA-1798-4CB0-B401-CCBC88A57428}" type="presParOf" srcId="{6183F614-2A52-4E4F-BB5A-369B5910D042}" destId="{D94640AF-AE1F-4C31-869F-AD79FD204F4A}" srcOrd="4" destOrd="0" presId="urn:microsoft.com/office/officeart/2005/8/layout/vList4"/>
    <dgm:cxn modelId="{C986848C-FCC5-4514-83D4-C686D6534F72}" type="presParOf" srcId="{D94640AF-AE1F-4C31-869F-AD79FD204F4A}" destId="{9FE206DF-DE5E-41CF-B02D-5A81E73B58FD}" srcOrd="0" destOrd="0" presId="urn:microsoft.com/office/officeart/2005/8/layout/vList4"/>
    <dgm:cxn modelId="{A66F7D87-4180-464B-886A-D83A8E2245BF}" type="presParOf" srcId="{D94640AF-AE1F-4C31-869F-AD79FD204F4A}" destId="{AD873540-B81B-4204-8FA6-0692207097D7}" srcOrd="1" destOrd="0" presId="urn:microsoft.com/office/officeart/2005/8/layout/vList4"/>
    <dgm:cxn modelId="{DE9C6676-78FC-4836-AD97-18DADCE3492F}" type="presParOf" srcId="{D94640AF-AE1F-4C31-869F-AD79FD204F4A}" destId="{720A3158-8D6C-45C6-B7FF-BD5861C015A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BF400-06A3-40C2-B612-23612E782FFF}">
      <dsp:nvSpPr>
        <dsp:cNvPr id="0" name=""/>
        <dsp:cNvSpPr/>
      </dsp:nvSpPr>
      <dsp:spPr>
        <a:xfrm>
          <a:off x="0" y="87620"/>
          <a:ext cx="8352928" cy="1545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Научно-методическое сопровождение образовательных по вопросам реализации ФГОС начального образования для детей с ОВЗ</a:t>
          </a:r>
        </a:p>
      </dsp:txBody>
      <dsp:txXfrm>
        <a:off x="1825119" y="87620"/>
        <a:ext cx="6527808" cy="1545337"/>
      </dsp:txXfrm>
    </dsp:sp>
    <dsp:sp modelId="{3F8566C6-D150-4F5B-93D0-244B621D2170}">
      <dsp:nvSpPr>
        <dsp:cNvPr id="0" name=""/>
        <dsp:cNvSpPr/>
      </dsp:nvSpPr>
      <dsp:spPr>
        <a:xfrm>
          <a:off x="172809" y="194440"/>
          <a:ext cx="1670585" cy="1236269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68843-3CEB-4638-9DA1-5A526BA1B8F3}">
      <dsp:nvSpPr>
        <dsp:cNvPr id="0" name=""/>
        <dsp:cNvSpPr/>
      </dsp:nvSpPr>
      <dsp:spPr>
        <a:xfrm>
          <a:off x="0" y="1699871"/>
          <a:ext cx="8352928" cy="1545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Психолого-педагогическое сопровождение кризисных ситуаций подростков</a:t>
          </a:r>
        </a:p>
      </dsp:txBody>
      <dsp:txXfrm>
        <a:off x="1825119" y="1699871"/>
        <a:ext cx="6527808" cy="1545337"/>
      </dsp:txXfrm>
    </dsp:sp>
    <dsp:sp modelId="{2BAA6C40-0A0E-4FDC-8BEE-59BFCCC25C8C}">
      <dsp:nvSpPr>
        <dsp:cNvPr id="0" name=""/>
        <dsp:cNvSpPr/>
      </dsp:nvSpPr>
      <dsp:spPr>
        <a:xfrm>
          <a:off x="154533" y="1854404"/>
          <a:ext cx="1670585" cy="1236269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E206DF-DE5E-41CF-B02D-5A81E73B58FD}">
      <dsp:nvSpPr>
        <dsp:cNvPr id="0" name=""/>
        <dsp:cNvSpPr/>
      </dsp:nvSpPr>
      <dsp:spPr>
        <a:xfrm>
          <a:off x="0" y="3399742"/>
          <a:ext cx="8352928" cy="1545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Повышение профессиональной компетентности педагогов-психологов посредством курсов повышения квалификации, обмена опытом внутри профессионального сообщества. </a:t>
          </a:r>
        </a:p>
      </dsp:txBody>
      <dsp:txXfrm>
        <a:off x="1825119" y="3399742"/>
        <a:ext cx="6527808" cy="1545337"/>
      </dsp:txXfrm>
    </dsp:sp>
    <dsp:sp modelId="{AD873540-B81B-4204-8FA6-0692207097D7}">
      <dsp:nvSpPr>
        <dsp:cNvPr id="0" name=""/>
        <dsp:cNvSpPr/>
      </dsp:nvSpPr>
      <dsp:spPr>
        <a:xfrm>
          <a:off x="154533" y="3554276"/>
          <a:ext cx="1670585" cy="1236269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2C149-B89A-43E4-8091-BE674FEA3004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56DA3-9BC0-474B-B66F-926A8C2821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7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56DA3-9BC0-474B-B66F-926A8C28219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87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1207963" y="122413"/>
            <a:ext cx="77539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МБУ ДПО «Центр развития образования города Челябинска»</a:t>
            </a:r>
          </a:p>
        </p:txBody>
      </p:sp>
      <p:sp>
        <p:nvSpPr>
          <p:cNvPr id="13" name="Прямоугольник с двумя вырезанными противолежащими углами 3"/>
          <p:cNvSpPr/>
          <p:nvPr/>
        </p:nvSpPr>
        <p:spPr>
          <a:xfrm>
            <a:off x="1416919" y="1638285"/>
            <a:ext cx="7704856" cy="3384376"/>
          </a:xfrm>
          <a:prstGeom prst="snip2DiagRect">
            <a:avLst/>
          </a:prstGeom>
          <a:solidFill>
            <a:srgbClr val="0D5C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416919" y="1285383"/>
            <a:ext cx="7704856" cy="3707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городской методический день</a:t>
            </a:r>
          </a:p>
          <a:p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развития городской методической службы педагогов-психологов в 2018/2019 учебном году</a:t>
            </a:r>
            <a:endParaRPr lang="ru-RU" sz="32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23"/>
          <p:cNvSpPr/>
          <p:nvPr/>
        </p:nvSpPr>
        <p:spPr bwMode="auto">
          <a:xfrm>
            <a:off x="-22225" y="-19232"/>
            <a:ext cx="9144000" cy="990583"/>
          </a:xfrm>
          <a:custGeom>
            <a:avLst/>
            <a:gdLst>
              <a:gd name="connsiteX0" fmla="*/ 0 w 7827189"/>
              <a:gd name="connsiteY0" fmla="*/ 0 h 1012634"/>
              <a:gd name="connsiteX1" fmla="*/ 7827189 w 7827189"/>
              <a:gd name="connsiteY1" fmla="*/ 0 h 1012634"/>
              <a:gd name="connsiteX2" fmla="*/ 7827189 w 7827189"/>
              <a:gd name="connsiteY2" fmla="*/ 1012634 h 1012634"/>
              <a:gd name="connsiteX3" fmla="*/ 0 w 7827189"/>
              <a:gd name="connsiteY3" fmla="*/ 1012634 h 1012634"/>
              <a:gd name="connsiteX4" fmla="*/ 0 w 7827189"/>
              <a:gd name="connsiteY4" fmla="*/ 0 h 1012634"/>
              <a:gd name="connsiteX0" fmla="*/ 577970 w 7827189"/>
              <a:gd name="connsiteY0" fmla="*/ 0 h 1012634"/>
              <a:gd name="connsiteX1" fmla="*/ 7827189 w 7827189"/>
              <a:gd name="connsiteY1" fmla="*/ 0 h 1012634"/>
              <a:gd name="connsiteX2" fmla="*/ 7827189 w 7827189"/>
              <a:gd name="connsiteY2" fmla="*/ 1012634 h 1012634"/>
              <a:gd name="connsiteX3" fmla="*/ 0 w 7827189"/>
              <a:gd name="connsiteY3" fmla="*/ 1012634 h 1012634"/>
              <a:gd name="connsiteX4" fmla="*/ 577970 w 7827189"/>
              <a:gd name="connsiteY4" fmla="*/ 0 h 1012634"/>
              <a:gd name="connsiteX0" fmla="*/ 560717 w 7827189"/>
              <a:gd name="connsiteY0" fmla="*/ 0 h 1047140"/>
              <a:gd name="connsiteX1" fmla="*/ 7827189 w 7827189"/>
              <a:gd name="connsiteY1" fmla="*/ 34506 h 1047140"/>
              <a:gd name="connsiteX2" fmla="*/ 7827189 w 7827189"/>
              <a:gd name="connsiteY2" fmla="*/ 1047140 h 1047140"/>
              <a:gd name="connsiteX3" fmla="*/ 0 w 7827189"/>
              <a:gd name="connsiteY3" fmla="*/ 1047140 h 1047140"/>
              <a:gd name="connsiteX4" fmla="*/ 560717 w 7827189"/>
              <a:gd name="connsiteY4" fmla="*/ 0 h 1047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27189" h="1047140">
                <a:moveTo>
                  <a:pt x="560717" y="0"/>
                </a:moveTo>
                <a:lnTo>
                  <a:pt x="7827189" y="34506"/>
                </a:lnTo>
                <a:lnTo>
                  <a:pt x="7827189" y="1047140"/>
                </a:lnTo>
                <a:lnTo>
                  <a:pt x="0" y="1047140"/>
                </a:lnTo>
                <a:lnTo>
                  <a:pt x="560717" y="0"/>
                </a:lnTo>
                <a:close/>
              </a:path>
            </a:pathLst>
          </a:custGeom>
          <a:solidFill>
            <a:srgbClr val="0D5CAB"/>
          </a:solidFill>
          <a:ln>
            <a:solidFill>
              <a:srgbClr val="0C54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МБУ ДПО «Центр развития </a:t>
            </a:r>
            <a:r>
              <a:rPr lang="ru-RU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образования города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Челябинска»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Блок-схема: процесс 15"/>
          <p:cNvSpPr/>
          <p:nvPr/>
        </p:nvSpPr>
        <p:spPr bwMode="auto">
          <a:xfrm>
            <a:off x="0" y="6664325"/>
            <a:ext cx="9144000" cy="179388"/>
          </a:xfrm>
          <a:prstGeom prst="flowChartProcess">
            <a:avLst/>
          </a:prstGeom>
          <a:gradFill flip="none" rotWithShape="1">
            <a:gsLst>
              <a:gs pos="0">
                <a:srgbClr val="0C549E">
                  <a:shade val="30000"/>
                  <a:satMod val="115000"/>
                </a:srgbClr>
              </a:gs>
              <a:gs pos="50000">
                <a:srgbClr val="0C549E">
                  <a:shade val="67500"/>
                  <a:satMod val="115000"/>
                </a:srgbClr>
              </a:gs>
              <a:gs pos="100000">
                <a:srgbClr val="0C549E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54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Текст 33"/>
          <p:cNvSpPr>
            <a:spLocks noGrp="1"/>
          </p:cNvSpPr>
          <p:nvPr>
            <p:ph type="body" idx="2"/>
          </p:nvPr>
        </p:nvSpPr>
        <p:spPr>
          <a:xfrm>
            <a:off x="179512" y="1141283"/>
            <a:ext cx="8640960" cy="502402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Семинар-практикум с презентацией методических материалов «Школа без конфликтов».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Мастер-класс «Конфликты и эмоции»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Ледкова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руководитель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ГМО педагогов-психологов, педагог-психолог МБОУ «СОШ № 56 г. Челябинска»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акции «Дети улиц» - межведомственный семинар «Профилактика отклоняющегося поведения детей и подростков»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научно-педагогический Форум «Современный ребёнок: какой он?»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«Психологическое сопровождение участников образовательных отношений в период подготовки и сдачи ОГЭ, ЕГЭ»</a:t>
            </a:r>
          </a:p>
        </p:txBody>
      </p:sp>
      <p:grpSp>
        <p:nvGrpSpPr>
          <p:cNvPr id="2" name="Группа 58"/>
          <p:cNvGrpSpPr>
            <a:grpSpLocks/>
          </p:cNvGrpSpPr>
          <p:nvPr/>
        </p:nvGrpSpPr>
        <p:grpSpPr bwMode="auto">
          <a:xfrm>
            <a:off x="0" y="-31462"/>
            <a:ext cx="9168275" cy="6914863"/>
            <a:chOff x="-24274" y="-36056"/>
            <a:chExt cx="9168275" cy="6915321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-24274" y="-36056"/>
              <a:ext cx="9119725" cy="779533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r>
                <a:rPr lang="ru-RU" sz="2400" dirty="0" smtClean="0"/>
                <a:t>Городские мероприятия</a:t>
              </a:r>
              <a:endParaRPr lang="ru-RU" sz="2400" dirty="0"/>
            </a:p>
          </p:txBody>
        </p:sp>
        <p:grpSp>
          <p:nvGrpSpPr>
            <p:cNvPr id="3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4" name="Группа 29"/>
              <p:cNvGrpSpPr>
                <a:grpSpLocks/>
              </p:cNvGrpSpPr>
              <p:nvPr/>
            </p:nvGrpSpPr>
            <p:grpSpPr bwMode="auto">
              <a:xfrm>
                <a:off x="6351" y="44624"/>
                <a:ext cx="9113375" cy="669969"/>
                <a:chOff x="-17878" y="1483743"/>
                <a:chExt cx="9171955" cy="1154716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04637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2" name="Полилиния 11"/>
                <p:cNvSpPr/>
                <p:nvPr/>
              </p:nvSpPr>
              <p:spPr>
                <a:xfrm>
                  <a:off x="-17878" y="2630251"/>
                  <a:ext cx="1233428" cy="0"/>
                </a:xfrm>
                <a:custGeom>
                  <a:avLst/>
                  <a:gdLst>
                    <a:gd name="connsiteX0" fmla="*/ 1233578 w 1233578"/>
                    <a:gd name="connsiteY0" fmla="*/ 0 h 0"/>
                    <a:gd name="connsiteX1" fmla="*/ 0 w 1233578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233578">
                      <a:moveTo>
                        <a:pt x="1233578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1342564" y="557739"/>
              <a:ext cx="5634054" cy="45722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110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Текст 33"/>
          <p:cNvSpPr>
            <a:spLocks noGrp="1"/>
          </p:cNvSpPr>
          <p:nvPr>
            <p:ph type="body" idx="2"/>
          </p:nvPr>
        </p:nvSpPr>
        <p:spPr>
          <a:xfrm>
            <a:off x="6350" y="1141283"/>
            <a:ext cx="9137650" cy="5034564"/>
          </a:xfrm>
        </p:spPr>
        <p:txBody>
          <a:bodyPr>
            <a:noAutofit/>
          </a:bodyPr>
          <a:lstStyle/>
          <a:p>
            <a: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Нормативно-правовое, научно – методическое сопровождение всех участников образовательных отношений.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работа по организации непрерывного образования специалистов службы сопровождения с целью совершенствования профессиональной компетенции педагогов-психологов образовательных организаций.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«Школы молодого педагога-психолога» для организации поддержки и методической помощи, развития творческого потенциала в условиях современной школы.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психолого-педагогических условий реализации и введения ФГОС через вариативность форм психолого-педагогического сопровождения участников образовательных отношений, создания психологически безопасной развивающей образовательной среды.	</a:t>
            </a:r>
          </a:p>
        </p:txBody>
      </p:sp>
      <p:grpSp>
        <p:nvGrpSpPr>
          <p:cNvPr id="2" name="Группа 58"/>
          <p:cNvGrpSpPr>
            <a:grpSpLocks/>
          </p:cNvGrpSpPr>
          <p:nvPr/>
        </p:nvGrpSpPr>
        <p:grpSpPr bwMode="auto">
          <a:xfrm>
            <a:off x="0" y="-2459"/>
            <a:ext cx="9144000" cy="6883402"/>
            <a:chOff x="1" y="-4593"/>
            <a:chExt cx="9144000" cy="6883858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6351" y="-4593"/>
              <a:ext cx="9113375" cy="1141359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/>
            </a:p>
          </p:txBody>
        </p:sp>
        <p:grpSp>
          <p:nvGrpSpPr>
            <p:cNvPr id="3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4" name="Группа 29"/>
              <p:cNvGrpSpPr>
                <a:grpSpLocks/>
              </p:cNvGrpSpPr>
              <p:nvPr/>
            </p:nvGrpSpPr>
            <p:grpSpPr bwMode="auto">
              <a:xfrm>
                <a:off x="1223964" y="44624"/>
                <a:ext cx="7895762" cy="669969"/>
                <a:chOff x="1207562" y="1483743"/>
                <a:chExt cx="7946515" cy="1154716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04637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1342564" y="557739"/>
              <a:ext cx="5634054" cy="45722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401607" y="104766"/>
            <a:ext cx="8742393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cs typeface="Arial" panose="020B0604020202020204" pitchFamily="34" charset="0"/>
              </a:rPr>
              <a:t>Прогноз развития муниципальной службы практической психологии образования на 2018-2019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106110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Текст 33"/>
          <p:cNvSpPr>
            <a:spLocks noGrp="1"/>
          </p:cNvSpPr>
          <p:nvPr>
            <p:ph type="body" idx="2"/>
          </p:nvPr>
        </p:nvSpPr>
        <p:spPr>
          <a:xfrm>
            <a:off x="467544" y="1141283"/>
            <a:ext cx="8352928" cy="5034564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сопровождение обучающихся в кризисных ситуациях.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другими ведомствами (Комиссия по делам несовершеннолетних и защите их прав города Челябинска, Управление МВД по г. Челябинску, Управление здравоохранения Администрации г. Челябинска, др.) в рамках организации профилактической работы в образовательных организациях.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работа по организации преемственности в работе школьного и дошкольного психолога</a:t>
            </a:r>
          </a:p>
        </p:txBody>
      </p:sp>
      <p:grpSp>
        <p:nvGrpSpPr>
          <p:cNvPr id="2" name="Группа 58"/>
          <p:cNvGrpSpPr>
            <a:grpSpLocks/>
          </p:cNvGrpSpPr>
          <p:nvPr/>
        </p:nvGrpSpPr>
        <p:grpSpPr bwMode="auto">
          <a:xfrm>
            <a:off x="0" y="-2459"/>
            <a:ext cx="9144000" cy="6883402"/>
            <a:chOff x="1" y="-4593"/>
            <a:chExt cx="9144000" cy="6883858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6351" y="-4593"/>
              <a:ext cx="9113375" cy="1141359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/>
            </a:p>
          </p:txBody>
        </p:sp>
        <p:grpSp>
          <p:nvGrpSpPr>
            <p:cNvPr id="3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4" name="Группа 29"/>
              <p:cNvGrpSpPr>
                <a:grpSpLocks/>
              </p:cNvGrpSpPr>
              <p:nvPr/>
            </p:nvGrpSpPr>
            <p:grpSpPr bwMode="auto">
              <a:xfrm>
                <a:off x="1223964" y="44624"/>
                <a:ext cx="7895762" cy="669969"/>
                <a:chOff x="1207562" y="1483743"/>
                <a:chExt cx="7946515" cy="1154716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04637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1342564" y="557739"/>
              <a:ext cx="5634054" cy="45722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401607" y="104766"/>
            <a:ext cx="874239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Прогноз развития муниципальной службы практической психологии образования на 2018-2019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3282474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Текст 33"/>
          <p:cNvSpPr>
            <a:spLocks noGrp="1"/>
          </p:cNvSpPr>
          <p:nvPr>
            <p:ph type="body" idx="2"/>
          </p:nvPr>
        </p:nvSpPr>
        <p:spPr>
          <a:xfrm>
            <a:off x="401607" y="1372363"/>
            <a:ext cx="8202842" cy="4875202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профессиональной компетенции педагогов-психологов образовательных организаций через формальные и неформальные формы повышения квалификации (тренинги, мастер-классы, практико-ориентированные семинары, конференции).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 соблюдение в образовательных организациях психологических условий, обеспечивающих психическое и личностное развитие каждого ребёнка.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своевременной психологической помощи и поддержки всем участникам образовательных отношений.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качества психолого-педагогической помощи для всех категорий детей (от детей «группы риска» до одарённых детей).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сопровождение молодых специалистов - педагогов-психологов (стаж работы до 3–х лет) через работу ГМО и «Школы молодого педагога-психолога».</a:t>
            </a:r>
          </a:p>
        </p:txBody>
      </p:sp>
      <p:grpSp>
        <p:nvGrpSpPr>
          <p:cNvPr id="2" name="Группа 58"/>
          <p:cNvGrpSpPr>
            <a:grpSpLocks/>
          </p:cNvGrpSpPr>
          <p:nvPr/>
        </p:nvGrpSpPr>
        <p:grpSpPr bwMode="auto">
          <a:xfrm>
            <a:off x="0" y="-2459"/>
            <a:ext cx="9144000" cy="6883402"/>
            <a:chOff x="1" y="-4593"/>
            <a:chExt cx="9144000" cy="6883858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6351" y="-4593"/>
              <a:ext cx="9113375" cy="1141359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Times New Roman" pitchFamily="16" charset="0"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grpSp>
          <p:nvGrpSpPr>
            <p:cNvPr id="3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Times New Roman" pitchFamily="16" charset="0"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grpSp>
            <p:nvGrpSpPr>
              <p:cNvPr id="4" name="Группа 29"/>
              <p:cNvGrpSpPr>
                <a:grpSpLocks/>
              </p:cNvGrpSpPr>
              <p:nvPr/>
            </p:nvGrpSpPr>
            <p:grpSpPr bwMode="auto">
              <a:xfrm>
                <a:off x="1223964" y="44624"/>
                <a:ext cx="7895762" cy="669969"/>
                <a:chOff x="1207562" y="1483743"/>
                <a:chExt cx="7946515" cy="1154716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Times New Roman" pitchFamily="16" charset="0"/>
                    <a:buNone/>
                    <a:tabLst/>
                    <a:defRPr/>
                  </a:pPr>
                  <a:endParaRPr kumimoji="0" lang="ru-RU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04637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Times New Roman" pitchFamily="16" charset="0"/>
                    <a:buNone/>
                    <a:tabLst/>
                    <a:defRPr/>
                  </a:pPr>
                  <a:endParaRPr kumimoji="0" lang="ru-RU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1342564" y="557739"/>
              <a:ext cx="5634054" cy="45722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Times New Roman" pitchFamily="16" charset="0"/>
                <a:buNone/>
                <a:tabLst/>
                <a:defRPr/>
              </a:pP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401607" y="33048"/>
            <a:ext cx="856288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ln w="10160">
                  <a:solidFill>
                    <a:srgbClr val="B8847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Задачи методического обеспечения деятельности  педагога-психолога в ОО </a:t>
            </a:r>
            <a:r>
              <a:rPr kumimoji="0" lang="ru-RU" sz="2400" b="1" i="0" u="none" strike="noStrike" kern="1200" cap="none" spc="0" normalizeH="0" baseline="0" noProof="0" dirty="0">
                <a:ln w="10160">
                  <a:solidFill>
                    <a:srgbClr val="B8847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на 2018-2019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506273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Группа 58"/>
          <p:cNvGrpSpPr>
            <a:grpSpLocks/>
          </p:cNvGrpSpPr>
          <p:nvPr/>
        </p:nvGrpSpPr>
        <p:grpSpPr bwMode="auto">
          <a:xfrm>
            <a:off x="0" y="44450"/>
            <a:ext cx="9144000" cy="6834188"/>
            <a:chOff x="1" y="44624"/>
            <a:chExt cx="9144000" cy="6834641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1344614" y="104953"/>
              <a:ext cx="7777162" cy="608053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/>
            </a:p>
          </p:txBody>
        </p:sp>
        <p:grpSp>
          <p:nvGrpSpPr>
            <p:cNvPr id="19473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4" name="Блок-схема: процесс 3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19475" name="Группа 29"/>
              <p:cNvGrpSpPr>
                <a:grpSpLocks/>
              </p:cNvGrpSpPr>
              <p:nvPr/>
            </p:nvGrpSpPr>
            <p:grpSpPr bwMode="auto">
              <a:xfrm>
                <a:off x="6972" y="44624"/>
                <a:ext cx="9137027" cy="670679"/>
                <a:chOff x="-17253" y="1483743"/>
                <a:chExt cx="9195759" cy="1155940"/>
              </a:xfrm>
            </p:grpSpPr>
            <p:sp>
              <p:nvSpPr>
                <p:cNvPr id="25" name="Полилиния 24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27" name="Полилиния 26"/>
                <p:cNvSpPr/>
                <p:nvPr/>
              </p:nvSpPr>
              <p:spPr>
                <a:xfrm>
                  <a:off x="1829068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28" name="Полилиния 27"/>
                <p:cNvSpPr/>
                <p:nvPr/>
              </p:nvSpPr>
              <p:spPr>
                <a:xfrm>
                  <a:off x="-17878" y="2630251"/>
                  <a:ext cx="1233428" cy="0"/>
                </a:xfrm>
                <a:custGeom>
                  <a:avLst/>
                  <a:gdLst>
                    <a:gd name="connsiteX0" fmla="*/ 1233578 w 1233578"/>
                    <a:gd name="connsiteY0" fmla="*/ 0 h 0"/>
                    <a:gd name="connsiteX1" fmla="*/ 0 w 1233578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233578">
                      <a:moveTo>
                        <a:pt x="1233578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1691680" y="142875"/>
            <a:ext cx="77539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«Центр развития образования  города Челябинска»</a:t>
            </a:r>
          </a:p>
        </p:txBody>
      </p:sp>
      <p:pic>
        <p:nvPicPr>
          <p:cNvPr id="19460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9525"/>
            <a:ext cx="1338263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85750" y="1571625"/>
            <a:ext cx="3929063" cy="2586038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454007, Челябинск,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ул.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Пятилетки, 57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8(35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700-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700-1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62" name="TextBox 42"/>
          <p:cNvSpPr txBox="1">
            <a:spLocks noChangeArrowheads="1"/>
          </p:cNvSpPr>
          <p:nvPr/>
        </p:nvSpPr>
        <p:spPr bwMode="auto">
          <a:xfrm>
            <a:off x="4429125" y="1585913"/>
            <a:ext cx="4500562" cy="257175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454021, Челябинск,</a:t>
            </a:r>
          </a:p>
          <a:p>
            <a:pPr algn="r"/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ул. Молодогвардейцев, 56-б</a:t>
            </a:r>
            <a:endParaRPr lang="en-US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8(35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798-21-27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63" name="TextBox 46"/>
          <p:cNvSpPr txBox="1">
            <a:spLocks noChangeArrowheads="1"/>
          </p:cNvSpPr>
          <p:nvPr/>
        </p:nvSpPr>
        <p:spPr bwMode="auto">
          <a:xfrm>
            <a:off x="285750" y="4327525"/>
            <a:ext cx="3857625" cy="1477963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r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 algn="r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mail@umc74.ru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464" name="TextBox 48"/>
          <p:cNvSpPr txBox="1">
            <a:spLocks noChangeArrowheads="1"/>
          </p:cNvSpPr>
          <p:nvPr/>
        </p:nvSpPr>
        <p:spPr bwMode="auto">
          <a:xfrm>
            <a:off x="4357688" y="4357688"/>
            <a:ext cx="4500562" cy="138499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http://chel-edu.ru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http://umc.chel-edu.ru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85763" y="1643063"/>
            <a:ext cx="817562" cy="81597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>
            <a:solidFill>
              <a:srgbClr val="1D427E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4" name="Прямоугольник 53"/>
          <p:cNvSpPr/>
          <p:nvPr/>
        </p:nvSpPr>
        <p:spPr>
          <a:xfrm>
            <a:off x="4429125" y="1643063"/>
            <a:ext cx="817563" cy="81597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>
            <a:solidFill>
              <a:srgbClr val="1D427E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946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3000375"/>
            <a:ext cx="884237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2928938"/>
            <a:ext cx="884238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Прямоугольник 56"/>
          <p:cNvSpPr/>
          <p:nvPr/>
        </p:nvSpPr>
        <p:spPr>
          <a:xfrm>
            <a:off x="387350" y="4486275"/>
            <a:ext cx="798513" cy="819150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  <a:ln>
            <a:solidFill>
              <a:srgbClr val="1D427E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8" name="Прямоугольник 57"/>
          <p:cNvSpPr/>
          <p:nvPr/>
        </p:nvSpPr>
        <p:spPr>
          <a:xfrm>
            <a:off x="4438650" y="4433888"/>
            <a:ext cx="796925" cy="817562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  <a:ln>
            <a:solidFill>
              <a:srgbClr val="1D427E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71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8215313" y="6356350"/>
            <a:ext cx="469900" cy="3635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9pPr>
          </a:lstStyle>
          <a:p>
            <a:fld id="{DA8FDA3F-127F-4372-9082-5A5832EB2B69}" type="slidenum">
              <a:rPr lang="ru-RU" smtClean="0">
                <a:solidFill>
                  <a:srgbClr val="000000"/>
                </a:solidFill>
                <a:cs typeface="DejaVu Sans Condensed" charset="0"/>
              </a:rPr>
              <a:pPr/>
              <a:t>14</a:t>
            </a:fld>
            <a:endParaRPr lang="ru-RU">
              <a:solidFill>
                <a:srgbClr val="000000"/>
              </a:solidFill>
              <a:cs typeface="DejaVu Sans Condense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8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1207963" y="122413"/>
            <a:ext cx="77539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МБУ ДПО «Центр развития образования города Челябинска»</a:t>
            </a:r>
          </a:p>
        </p:txBody>
      </p:sp>
      <p:sp>
        <p:nvSpPr>
          <p:cNvPr id="19471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8215313" y="6356350"/>
            <a:ext cx="469900" cy="3635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9pPr>
          </a:lstStyle>
          <a:p>
            <a:fld id="{DA8FDA3F-127F-4372-9082-5A5832EB2B69}" type="slidenum">
              <a:rPr lang="ru-RU" smtClean="0">
                <a:solidFill>
                  <a:srgbClr val="000000"/>
                </a:solidFill>
                <a:cs typeface="DejaVu Sans Condensed" charset="0"/>
              </a:rPr>
              <a:pPr/>
              <a:t>2</a:t>
            </a:fld>
            <a:endParaRPr lang="ru-RU">
              <a:solidFill>
                <a:srgbClr val="000000"/>
              </a:solidFill>
              <a:cs typeface="DejaVu Sans Condensed" charset="0"/>
            </a:endParaRPr>
          </a:p>
        </p:txBody>
      </p:sp>
      <p:sp>
        <p:nvSpPr>
          <p:cNvPr id="13" name="Прямоугольник с двумя вырезанными противолежащими углами 3"/>
          <p:cNvSpPr/>
          <p:nvPr/>
        </p:nvSpPr>
        <p:spPr>
          <a:xfrm>
            <a:off x="1416919" y="1638285"/>
            <a:ext cx="7704856" cy="3384376"/>
          </a:xfrm>
          <a:prstGeom prst="snip2DiagRect">
            <a:avLst/>
          </a:prstGeom>
          <a:solidFill>
            <a:srgbClr val="0D5C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833116" y="2090634"/>
            <a:ext cx="7128792" cy="26642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состоянии психологического обеспечения образовательной деятельности в 2017/2018 учебном году в образовательных организациях города Челябинска</a:t>
            </a:r>
          </a:p>
          <a:p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224" y="5429265"/>
            <a:ext cx="8072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0"/>
              </a:spcBef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Шаламова Татьяна Юрьевна,</a:t>
            </a:r>
          </a:p>
          <a:p>
            <a:pPr algn="r">
              <a:spcBef>
                <a:spcPts val="0"/>
              </a:spcBef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методист отдела общего образования </a:t>
            </a:r>
          </a:p>
          <a:p>
            <a:pPr algn="r">
              <a:spcBef>
                <a:spcPts val="0"/>
              </a:spcBef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МБУ ДПО «Центр развития образования города Челябинска»</a:t>
            </a:r>
          </a:p>
        </p:txBody>
      </p:sp>
      <p:sp>
        <p:nvSpPr>
          <p:cNvPr id="15" name="Прямоугольник 23"/>
          <p:cNvSpPr/>
          <p:nvPr/>
        </p:nvSpPr>
        <p:spPr bwMode="auto">
          <a:xfrm>
            <a:off x="-22225" y="-19232"/>
            <a:ext cx="9144000" cy="990583"/>
          </a:xfrm>
          <a:custGeom>
            <a:avLst/>
            <a:gdLst>
              <a:gd name="connsiteX0" fmla="*/ 0 w 7827189"/>
              <a:gd name="connsiteY0" fmla="*/ 0 h 1012634"/>
              <a:gd name="connsiteX1" fmla="*/ 7827189 w 7827189"/>
              <a:gd name="connsiteY1" fmla="*/ 0 h 1012634"/>
              <a:gd name="connsiteX2" fmla="*/ 7827189 w 7827189"/>
              <a:gd name="connsiteY2" fmla="*/ 1012634 h 1012634"/>
              <a:gd name="connsiteX3" fmla="*/ 0 w 7827189"/>
              <a:gd name="connsiteY3" fmla="*/ 1012634 h 1012634"/>
              <a:gd name="connsiteX4" fmla="*/ 0 w 7827189"/>
              <a:gd name="connsiteY4" fmla="*/ 0 h 1012634"/>
              <a:gd name="connsiteX0" fmla="*/ 577970 w 7827189"/>
              <a:gd name="connsiteY0" fmla="*/ 0 h 1012634"/>
              <a:gd name="connsiteX1" fmla="*/ 7827189 w 7827189"/>
              <a:gd name="connsiteY1" fmla="*/ 0 h 1012634"/>
              <a:gd name="connsiteX2" fmla="*/ 7827189 w 7827189"/>
              <a:gd name="connsiteY2" fmla="*/ 1012634 h 1012634"/>
              <a:gd name="connsiteX3" fmla="*/ 0 w 7827189"/>
              <a:gd name="connsiteY3" fmla="*/ 1012634 h 1012634"/>
              <a:gd name="connsiteX4" fmla="*/ 577970 w 7827189"/>
              <a:gd name="connsiteY4" fmla="*/ 0 h 1012634"/>
              <a:gd name="connsiteX0" fmla="*/ 560717 w 7827189"/>
              <a:gd name="connsiteY0" fmla="*/ 0 h 1047140"/>
              <a:gd name="connsiteX1" fmla="*/ 7827189 w 7827189"/>
              <a:gd name="connsiteY1" fmla="*/ 34506 h 1047140"/>
              <a:gd name="connsiteX2" fmla="*/ 7827189 w 7827189"/>
              <a:gd name="connsiteY2" fmla="*/ 1047140 h 1047140"/>
              <a:gd name="connsiteX3" fmla="*/ 0 w 7827189"/>
              <a:gd name="connsiteY3" fmla="*/ 1047140 h 1047140"/>
              <a:gd name="connsiteX4" fmla="*/ 560717 w 7827189"/>
              <a:gd name="connsiteY4" fmla="*/ 0 h 1047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27189" h="1047140">
                <a:moveTo>
                  <a:pt x="560717" y="0"/>
                </a:moveTo>
                <a:lnTo>
                  <a:pt x="7827189" y="34506"/>
                </a:lnTo>
                <a:lnTo>
                  <a:pt x="7827189" y="1047140"/>
                </a:lnTo>
                <a:lnTo>
                  <a:pt x="0" y="1047140"/>
                </a:lnTo>
                <a:lnTo>
                  <a:pt x="560717" y="0"/>
                </a:lnTo>
                <a:close/>
              </a:path>
            </a:pathLst>
          </a:custGeom>
          <a:solidFill>
            <a:srgbClr val="0D5CAB"/>
          </a:solidFill>
          <a:ln>
            <a:solidFill>
              <a:srgbClr val="0C54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МБУ ДПО «Центр развития </a:t>
            </a:r>
            <a:r>
              <a:rPr lang="ru-RU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образования города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Челябинска»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Блок-схема: процесс 15"/>
          <p:cNvSpPr/>
          <p:nvPr/>
        </p:nvSpPr>
        <p:spPr bwMode="auto">
          <a:xfrm>
            <a:off x="0" y="6664325"/>
            <a:ext cx="9144000" cy="179388"/>
          </a:xfrm>
          <a:prstGeom prst="flowChartProcess">
            <a:avLst/>
          </a:prstGeom>
          <a:gradFill flip="none" rotWithShape="1">
            <a:gsLst>
              <a:gs pos="0">
                <a:srgbClr val="0C549E">
                  <a:shade val="30000"/>
                  <a:satMod val="115000"/>
                </a:srgbClr>
              </a:gs>
              <a:gs pos="50000">
                <a:srgbClr val="0C549E">
                  <a:shade val="67500"/>
                  <a:satMod val="115000"/>
                </a:srgbClr>
              </a:gs>
              <a:gs pos="100000">
                <a:srgbClr val="0C549E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6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58"/>
          <p:cNvGrpSpPr>
            <a:grpSpLocks/>
          </p:cNvGrpSpPr>
          <p:nvPr/>
        </p:nvGrpSpPr>
        <p:grpSpPr bwMode="auto">
          <a:xfrm>
            <a:off x="0" y="9525"/>
            <a:ext cx="9144000" cy="6834188"/>
            <a:chOff x="1" y="44624"/>
            <a:chExt cx="9144000" cy="6834641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1344614" y="104953"/>
              <a:ext cx="7777162" cy="608053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/>
            </a:p>
          </p:txBody>
        </p:sp>
        <p:grpSp>
          <p:nvGrpSpPr>
            <p:cNvPr id="6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9" name="Группа 29"/>
              <p:cNvGrpSpPr>
                <a:grpSpLocks/>
              </p:cNvGrpSpPr>
              <p:nvPr/>
            </p:nvGrpSpPr>
            <p:grpSpPr bwMode="auto">
              <a:xfrm>
                <a:off x="1223964" y="44624"/>
                <a:ext cx="7920037" cy="669969"/>
                <a:chOff x="1207562" y="1483743"/>
                <a:chExt cx="7970946" cy="1154716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29068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1" y="44624"/>
              <a:ext cx="9144000" cy="990649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D5CAB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r>
                <a:rPr lang="ru-RU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Приоритетные направления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r>
                <a:rPr lang="ru-RU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городской методической службы</a:t>
              </a:r>
            </a:p>
          </p:txBody>
        </p:sp>
      </p:grp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336824259"/>
              </p:ext>
            </p:extLst>
          </p:nvPr>
        </p:nvGraphicFramePr>
        <p:xfrm>
          <a:off x="539552" y="1397000"/>
          <a:ext cx="8352928" cy="4945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056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58"/>
          <p:cNvGrpSpPr>
            <a:grpSpLocks/>
          </p:cNvGrpSpPr>
          <p:nvPr/>
        </p:nvGrpSpPr>
        <p:grpSpPr bwMode="auto">
          <a:xfrm>
            <a:off x="0" y="0"/>
            <a:ext cx="9144000" cy="6843713"/>
            <a:chOff x="1" y="35098"/>
            <a:chExt cx="9144000" cy="6844167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1344614" y="104953"/>
              <a:ext cx="7777162" cy="608053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/>
            </a:p>
          </p:txBody>
        </p:sp>
        <p:grpSp>
          <p:nvGrpSpPr>
            <p:cNvPr id="4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6" name="Группа 29"/>
              <p:cNvGrpSpPr>
                <a:grpSpLocks/>
              </p:cNvGrpSpPr>
              <p:nvPr/>
            </p:nvGrpSpPr>
            <p:grpSpPr bwMode="auto">
              <a:xfrm>
                <a:off x="1223964" y="44624"/>
                <a:ext cx="7920037" cy="669969"/>
                <a:chOff x="1207562" y="1483743"/>
                <a:chExt cx="7970946" cy="1154716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29068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1" y="35098"/>
              <a:ext cx="9143999" cy="1000174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D5CAB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r>
                <a:rPr lang="ru-RU" sz="2800" dirty="0">
                  <a:latin typeface="Arial" pitchFamily="34" charset="0"/>
                  <a:cs typeface="Arial" pitchFamily="34" charset="0"/>
                </a:rPr>
                <a:t>Кадровое обеспечение службы практической психологии</a:t>
              </a:r>
            </a:p>
          </p:txBody>
        </p:sp>
      </p:grp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419246424"/>
              </p:ext>
            </p:extLst>
          </p:nvPr>
        </p:nvGraphicFramePr>
        <p:xfrm>
          <a:off x="107504" y="908720"/>
          <a:ext cx="88569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476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2015625820"/>
              </p:ext>
            </p:extLst>
          </p:nvPr>
        </p:nvGraphicFramePr>
        <p:xfrm>
          <a:off x="611560" y="0"/>
          <a:ext cx="853244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9491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Текст 33"/>
          <p:cNvSpPr>
            <a:spLocks noGrp="1"/>
          </p:cNvSpPr>
          <p:nvPr>
            <p:ph type="body" idx="2"/>
          </p:nvPr>
        </p:nvSpPr>
        <p:spPr>
          <a:xfrm>
            <a:off x="251520" y="1049043"/>
            <a:ext cx="8352928" cy="5034564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обученных педагогов-психологов за 2017/2018 учебный год на базе МБУ ДПО УМЦ составило 69 человек, ГБУ ДПО ЧИППКРО – 56 человек, самостоятельно -225 человек.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14.02. - 28.02.2018 года - курсы повышения квалификации для педагогов-психологов по теме «Психологическая помощь участникам образовательных отношений в кризисных ситуациях» (руководитель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Кулькова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Ж.Г., общественный помощник Уполномоченного по правам человека в Челябинской области, методист отдела общего образования МБУ ДПО «Учебно-методический центр г. Челябинска»).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58"/>
          <p:cNvGrpSpPr>
            <a:grpSpLocks/>
          </p:cNvGrpSpPr>
          <p:nvPr/>
        </p:nvGrpSpPr>
        <p:grpSpPr bwMode="auto">
          <a:xfrm>
            <a:off x="0" y="23812"/>
            <a:ext cx="9144000" cy="6834188"/>
            <a:chOff x="1" y="44624"/>
            <a:chExt cx="9144000" cy="6834641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1344614" y="104953"/>
              <a:ext cx="7777162" cy="608053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/>
            </a:p>
          </p:txBody>
        </p:sp>
        <p:grpSp>
          <p:nvGrpSpPr>
            <p:cNvPr id="6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9" name="Группа 29"/>
              <p:cNvGrpSpPr>
                <a:grpSpLocks/>
              </p:cNvGrpSpPr>
              <p:nvPr/>
            </p:nvGrpSpPr>
            <p:grpSpPr bwMode="auto">
              <a:xfrm>
                <a:off x="6972" y="44624"/>
                <a:ext cx="9137027" cy="670679"/>
                <a:chOff x="-17253" y="1483743"/>
                <a:chExt cx="9195759" cy="1155940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29068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2" name="Полилиния 11"/>
                <p:cNvSpPr/>
                <p:nvPr/>
              </p:nvSpPr>
              <p:spPr>
                <a:xfrm>
                  <a:off x="-17878" y="2630251"/>
                  <a:ext cx="1233428" cy="0"/>
                </a:xfrm>
                <a:custGeom>
                  <a:avLst/>
                  <a:gdLst>
                    <a:gd name="connsiteX0" fmla="*/ 1233578 w 1233578"/>
                    <a:gd name="connsiteY0" fmla="*/ 0 h 0"/>
                    <a:gd name="connsiteX1" fmla="*/ 0 w 1233578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233578">
                      <a:moveTo>
                        <a:pt x="1233578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6351" y="49387"/>
              <a:ext cx="9115425" cy="669969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r>
                <a:rPr lang="ru-RU" sz="2800" dirty="0">
                  <a:latin typeface="Arial" pitchFamily="34" charset="0"/>
                  <a:cs typeface="Arial" pitchFamily="34" charset="0"/>
                </a:rPr>
                <a:t>Курсы повышения квалификации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110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Текст 33"/>
          <p:cNvSpPr>
            <a:spLocks noGrp="1"/>
          </p:cNvSpPr>
          <p:nvPr>
            <p:ph type="body" idx="2"/>
          </p:nvPr>
        </p:nvSpPr>
        <p:spPr>
          <a:xfrm>
            <a:off x="467544" y="1141283"/>
            <a:ext cx="8352928" cy="5034564"/>
          </a:xfrm>
        </p:spPr>
        <p:txBody>
          <a:bodyPr>
            <a:noAutofit/>
          </a:bodyPr>
          <a:lstStyle/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ru-RU" sz="2400" b="1" u="sng" dirty="0"/>
              <a:t>Муниципальный этап Областной олимпиады школьников по психологии</a:t>
            </a:r>
          </a:p>
          <a:p>
            <a:pPr algn="just"/>
            <a:r>
              <a:rPr lang="ru-RU" sz="2400" dirty="0"/>
              <a:t>В личном первенстве приняли участие 248 обучающихся, в командном – 21 команда. </a:t>
            </a:r>
          </a:p>
          <a:p>
            <a:pPr algn="just"/>
            <a:r>
              <a:rPr lang="ru-RU" sz="2400" dirty="0"/>
              <a:t>В рейтинге победителей и призёров (личное первенство) – 90 чел., в командном первенстве – 1 победитель и 2 призёра.</a:t>
            </a:r>
          </a:p>
          <a:p>
            <a:pPr algn="just"/>
            <a:endParaRPr lang="ru-RU" sz="2400" dirty="0"/>
          </a:p>
          <a:p>
            <a:pPr algn="just"/>
            <a:endParaRPr lang="ru-RU" sz="2800" dirty="0"/>
          </a:p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ru-RU" sz="2400" b="1" u="sng" dirty="0"/>
              <a:t>Многопрофильная инженерная Олимпиада </a:t>
            </a:r>
            <a:r>
              <a:rPr lang="en-US" sz="2400" b="1" u="sng" dirty="0"/>
              <a:t>“</a:t>
            </a:r>
            <a:r>
              <a:rPr lang="ru-RU" sz="2400" b="1" u="sng" dirty="0"/>
              <a:t>Звезда</a:t>
            </a:r>
            <a:r>
              <a:rPr lang="en-US" sz="2400" b="1" u="sng" dirty="0"/>
              <a:t>”</a:t>
            </a:r>
            <a:endParaRPr lang="ru-RU" sz="2400" b="1" u="sng" dirty="0"/>
          </a:p>
          <a:p>
            <a:pPr algn="just"/>
            <a:r>
              <a:rPr lang="ru-RU" sz="2400" dirty="0"/>
              <a:t>Приняли участие 628 обучающихся, 2016/2017 </a:t>
            </a:r>
            <a:r>
              <a:rPr lang="ru-RU" sz="2400" dirty="0" err="1"/>
              <a:t>уч.году</a:t>
            </a:r>
            <a:r>
              <a:rPr lang="ru-RU" sz="2400" dirty="0"/>
              <a:t> – 182 чел. </a:t>
            </a:r>
          </a:p>
        </p:txBody>
      </p:sp>
      <p:grpSp>
        <p:nvGrpSpPr>
          <p:cNvPr id="2" name="Группа 58"/>
          <p:cNvGrpSpPr>
            <a:grpSpLocks/>
          </p:cNvGrpSpPr>
          <p:nvPr/>
        </p:nvGrpSpPr>
        <p:grpSpPr bwMode="auto">
          <a:xfrm>
            <a:off x="24275" y="0"/>
            <a:ext cx="9144000" cy="6883401"/>
            <a:chOff x="1" y="-4592"/>
            <a:chExt cx="9144000" cy="6883857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6351" y="-4592"/>
              <a:ext cx="9113375" cy="714423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/>
            </a:p>
          </p:txBody>
        </p:sp>
        <p:grpSp>
          <p:nvGrpSpPr>
            <p:cNvPr id="3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4" name="Группа 29"/>
              <p:cNvGrpSpPr>
                <a:grpSpLocks/>
              </p:cNvGrpSpPr>
              <p:nvPr/>
            </p:nvGrpSpPr>
            <p:grpSpPr bwMode="auto">
              <a:xfrm>
                <a:off x="6972" y="44624"/>
                <a:ext cx="9137027" cy="670679"/>
                <a:chOff x="-17253" y="1483743"/>
                <a:chExt cx="9195759" cy="1155940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29068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2" name="Полилиния 11"/>
                <p:cNvSpPr/>
                <p:nvPr/>
              </p:nvSpPr>
              <p:spPr>
                <a:xfrm>
                  <a:off x="-17878" y="2630251"/>
                  <a:ext cx="1233428" cy="0"/>
                </a:xfrm>
                <a:custGeom>
                  <a:avLst/>
                  <a:gdLst>
                    <a:gd name="connsiteX0" fmla="*/ 1233578 w 1233578"/>
                    <a:gd name="connsiteY0" fmla="*/ 0 h 0"/>
                    <a:gd name="connsiteX1" fmla="*/ 0 w 1233578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233578">
                      <a:moveTo>
                        <a:pt x="1233578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1342564" y="557739"/>
              <a:ext cx="5634054" cy="45722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770950" y="-104477"/>
            <a:ext cx="58035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Олимпиады по психологии</a:t>
            </a:r>
          </a:p>
        </p:txBody>
      </p:sp>
    </p:spTree>
    <p:extLst>
      <p:ext uri="{BB962C8B-B14F-4D97-AF65-F5344CB8AC3E}">
        <p14:creationId xmlns:p14="http://schemas.microsoft.com/office/powerpoint/2010/main" val="106110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Текст 33"/>
          <p:cNvSpPr>
            <a:spLocks noGrp="1"/>
          </p:cNvSpPr>
          <p:nvPr>
            <p:ph type="body" idx="2"/>
          </p:nvPr>
        </p:nvSpPr>
        <p:spPr>
          <a:xfrm>
            <a:off x="467544" y="1141283"/>
            <a:ext cx="8352928" cy="5034564"/>
          </a:xfrm>
        </p:spPr>
        <p:txBody>
          <a:bodyPr>
            <a:noAutofit/>
          </a:bodyPr>
          <a:lstStyle/>
          <a:p>
            <a:pPr algn="just"/>
            <a:endParaRPr lang="en-US" sz="2400" dirty="0"/>
          </a:p>
        </p:txBody>
      </p:sp>
      <p:grpSp>
        <p:nvGrpSpPr>
          <p:cNvPr id="2" name="Группа 58"/>
          <p:cNvGrpSpPr>
            <a:grpSpLocks/>
          </p:cNvGrpSpPr>
          <p:nvPr/>
        </p:nvGrpSpPr>
        <p:grpSpPr bwMode="auto">
          <a:xfrm>
            <a:off x="-24275" y="-12701"/>
            <a:ext cx="9168275" cy="6883401"/>
            <a:chOff x="-24274" y="-4592"/>
            <a:chExt cx="9168275" cy="6883857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-24274" y="-4592"/>
              <a:ext cx="9144000" cy="719186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/>
            </a:p>
          </p:txBody>
        </p:sp>
        <p:grpSp>
          <p:nvGrpSpPr>
            <p:cNvPr id="3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4" name="Группа 29"/>
              <p:cNvGrpSpPr>
                <a:grpSpLocks/>
              </p:cNvGrpSpPr>
              <p:nvPr/>
            </p:nvGrpSpPr>
            <p:grpSpPr bwMode="auto">
              <a:xfrm>
                <a:off x="6972" y="44624"/>
                <a:ext cx="9137027" cy="670679"/>
                <a:chOff x="-17253" y="1483743"/>
                <a:chExt cx="9195759" cy="1155940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29068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2" name="Полилиния 11"/>
                <p:cNvSpPr/>
                <p:nvPr/>
              </p:nvSpPr>
              <p:spPr>
                <a:xfrm>
                  <a:off x="-17878" y="2630251"/>
                  <a:ext cx="1233428" cy="0"/>
                </a:xfrm>
                <a:custGeom>
                  <a:avLst/>
                  <a:gdLst>
                    <a:gd name="connsiteX0" fmla="*/ 1233578 w 1233578"/>
                    <a:gd name="connsiteY0" fmla="*/ 0 h 0"/>
                    <a:gd name="connsiteX1" fmla="*/ 0 w 1233578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233578">
                      <a:moveTo>
                        <a:pt x="1233578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1318289" y="557739"/>
              <a:ext cx="5658329" cy="45722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270232" y="-30935"/>
            <a:ext cx="67475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Научно-практические конференции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20684"/>
              </p:ext>
            </p:extLst>
          </p:nvPr>
        </p:nvGraphicFramePr>
        <p:xfrm>
          <a:off x="611559" y="1227451"/>
          <a:ext cx="8208912" cy="5081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46978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2017-2018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2016-2017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6978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чел.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6978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 чел.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46978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чел.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46978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чел.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46978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чел.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250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08B544ED-1D46-4381-A74D-3380BAE88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4" name="Текст 33"/>
          <p:cNvSpPr>
            <a:spLocks noGrp="1"/>
          </p:cNvSpPr>
          <p:nvPr>
            <p:ph type="body" idx="4294967295"/>
          </p:nvPr>
        </p:nvSpPr>
        <p:spPr>
          <a:xfrm>
            <a:off x="1" y="0"/>
            <a:ext cx="9144000" cy="5338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ru-RU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400" b="1" i="1" u="sng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24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Победители конкурса «Педагог-психолог» 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24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«Дебют» -  Малышева Ксения Алексеевна, педагог-психолог МБОУ «СОШ № 3 г. Челябинска» (Курчатовский район);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«Мастерство»: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Шареева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Александровна, педагог-психолог МБОУ «СОШ № 68 г. Челябинска» (Ленинский район).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Призёры: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«Мастерство»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Урычева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Мария Сергеевна, педагог-психолог МАОУ «Лицей №142 г. Челябинска»,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Панасенко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Викторовна, педагог-психолог МАДОУ «Детский сад № 453 г. Челябинска»;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«Дебют» Меньщикова Ольга Александра, педагог-психолог МАОУ «СОШ № 74 г. Челябинска, Зыкина Екатерина Юрьевна, педагог-психолог МАДОУ «Детский сад № 30  г. Челябинска».</a:t>
            </a:r>
          </a:p>
        </p:txBody>
      </p:sp>
      <p:grpSp>
        <p:nvGrpSpPr>
          <p:cNvPr id="2" name="Группа 58"/>
          <p:cNvGrpSpPr>
            <a:grpSpLocks/>
          </p:cNvGrpSpPr>
          <p:nvPr/>
        </p:nvGrpSpPr>
        <p:grpSpPr bwMode="auto">
          <a:xfrm>
            <a:off x="0" y="-12701"/>
            <a:ext cx="9144000" cy="6883401"/>
            <a:chOff x="1" y="-4592"/>
            <a:chExt cx="9144000" cy="6883857"/>
          </a:xfrm>
        </p:grpSpPr>
        <p:sp>
          <p:nvSpPr>
            <p:cNvPr id="5" name="Прямоугольник 23"/>
            <p:cNvSpPr/>
            <p:nvPr/>
          </p:nvSpPr>
          <p:spPr>
            <a:xfrm>
              <a:off x="1342564" y="-4592"/>
              <a:ext cx="7777162" cy="608053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r>
                <a:rPr lang="ru-RU" sz="2400" dirty="0"/>
                <a:t>Конкурс профессионального мастерства</a:t>
              </a:r>
            </a:p>
          </p:txBody>
        </p:sp>
        <p:grpSp>
          <p:nvGrpSpPr>
            <p:cNvPr id="3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8" name="Блок-схема: процесс 7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4" name="Группа 29"/>
              <p:cNvGrpSpPr>
                <a:grpSpLocks/>
              </p:cNvGrpSpPr>
              <p:nvPr/>
            </p:nvGrpSpPr>
            <p:grpSpPr bwMode="auto">
              <a:xfrm>
                <a:off x="6351" y="44624"/>
                <a:ext cx="9113375" cy="669969"/>
                <a:chOff x="-17878" y="1483743"/>
                <a:chExt cx="9171955" cy="1154716"/>
              </a:xfrm>
            </p:grpSpPr>
            <p:sp>
              <p:nvSpPr>
                <p:cNvPr id="10" name="Полилиния 9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1" name="Полилиния 10"/>
                <p:cNvSpPr/>
                <p:nvPr/>
              </p:nvSpPr>
              <p:spPr>
                <a:xfrm>
                  <a:off x="1804637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12" name="Полилиния 11"/>
                <p:cNvSpPr/>
                <p:nvPr/>
              </p:nvSpPr>
              <p:spPr>
                <a:xfrm>
                  <a:off x="-17878" y="2630251"/>
                  <a:ext cx="1233428" cy="0"/>
                </a:xfrm>
                <a:custGeom>
                  <a:avLst/>
                  <a:gdLst>
                    <a:gd name="connsiteX0" fmla="*/ 1233578 w 1233578"/>
                    <a:gd name="connsiteY0" fmla="*/ 0 h 0"/>
                    <a:gd name="connsiteX1" fmla="*/ 0 w 1233578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233578">
                      <a:moveTo>
                        <a:pt x="1233578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  <p:sp>
          <p:nvSpPr>
            <p:cNvPr id="7" name="Прямоугольник 23"/>
            <p:cNvSpPr/>
            <p:nvPr/>
          </p:nvSpPr>
          <p:spPr>
            <a:xfrm>
              <a:off x="1342564" y="557739"/>
              <a:ext cx="5634054" cy="45722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1" y="-16602"/>
            <a:ext cx="2436048" cy="165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110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2341</TotalTime>
  <Words>764</Words>
  <Application>Microsoft Office PowerPoint</Application>
  <PresentationFormat>Экран (4:3)</PresentationFormat>
  <Paragraphs>115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Начальная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исследовательской деятельности педагога в рамках повышения квалификации в муниципальной системе образования</dc:title>
  <cp:lastModifiedBy>user</cp:lastModifiedBy>
  <cp:revision>104</cp:revision>
  <cp:lastPrinted>2018-09-11T04:15:38Z</cp:lastPrinted>
  <dcterms:modified xsi:type="dcterms:W3CDTF">2018-09-12T08:41:56Z</dcterms:modified>
</cp:coreProperties>
</file>