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1" r:id="rId5"/>
    <p:sldId id="262" r:id="rId6"/>
    <p:sldId id="258" r:id="rId7"/>
    <p:sldId id="264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57FFF"/>
    <a:srgbClr val="F7E289"/>
    <a:srgbClr val="FF9E1D"/>
    <a:srgbClr val="D68B1C"/>
    <a:srgbClr val="D09622"/>
    <a:srgbClr val="CC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90" y="-35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152705" cy="1527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266590" y="4650640"/>
            <a:ext cx="4428445" cy="1221640"/>
          </a:xfrm>
          <a:effectLst/>
        </p:spPr>
        <p:txBody>
          <a:bodyPr>
            <a:normAutofit/>
          </a:bodyPr>
          <a:lstStyle>
            <a:lvl1pPr algn="r">
              <a:defRPr sz="3600">
                <a:solidFill>
                  <a:srgbClr val="FF0000"/>
                </a:solidFill>
              </a:defRPr>
            </a:lvl1pPr>
          </a:lstStyle>
          <a:p>
            <a:r>
              <a:rPr lang="en-US" dirty="0" smtClean="0"/>
              <a:t>Click to edit </a:t>
            </a:r>
            <a:br>
              <a:rPr lang="en-US" dirty="0" smtClean="0"/>
            </a:br>
            <a:r>
              <a:rPr lang="en-US" dirty="0" smtClean="0"/>
              <a:t>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1425" y="3734410"/>
            <a:ext cx="6400800" cy="916230"/>
          </a:xfrm>
        </p:spPr>
        <p:txBody>
          <a:bodyPr>
            <a:normAutofit/>
          </a:bodyPr>
          <a:lstStyle>
            <a:lvl1pPr marL="0" indent="0" algn="r">
              <a:buNone/>
              <a:defRPr sz="2600">
                <a:solidFill>
                  <a:srgbClr val="157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</a:t>
            </a:r>
          </a:p>
          <a:p>
            <a:r>
              <a:rPr lang="en-US" dirty="0" smtClean="0"/>
              <a:t>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10/18/2019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10/18/2019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10/18/2019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10/18/2019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34130" y="1138425"/>
            <a:ext cx="6709870" cy="610820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FF000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6260" y="1901950"/>
            <a:ext cx="6260905" cy="4581150"/>
          </a:xfrm>
        </p:spPr>
        <p:txBody>
          <a:bodyPr/>
          <a:lstStyle>
            <a:lvl1pPr>
              <a:defRPr sz="2800">
                <a:solidFill>
                  <a:schemeClr val="tx2">
                    <a:lumMod val="75000"/>
                  </a:schemeClr>
                </a:solidFill>
              </a:defRPr>
            </a:lvl1pPr>
            <a:lvl2pPr>
              <a:defRPr>
                <a:solidFill>
                  <a:schemeClr val="tx2">
                    <a:lumMod val="75000"/>
                  </a:schemeClr>
                </a:solidFill>
              </a:defRPr>
            </a:lvl2pPr>
            <a:lvl3pPr>
              <a:defRPr>
                <a:solidFill>
                  <a:schemeClr val="tx2">
                    <a:lumMod val="75000"/>
                  </a:schemeClr>
                </a:solidFill>
              </a:defRPr>
            </a:lvl3pPr>
            <a:lvl4pPr>
              <a:defRPr>
                <a:solidFill>
                  <a:schemeClr val="tx2">
                    <a:lumMod val="75000"/>
                  </a:schemeClr>
                </a:solidFill>
              </a:defRPr>
            </a:lvl4pPr>
            <a:lvl5pPr>
              <a:defRPr>
                <a:solidFill>
                  <a:schemeClr val="tx2">
                    <a:lumMod val="75000"/>
                  </a:schemeClr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10/18/2019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3310" y="527605"/>
            <a:ext cx="7016195" cy="684885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FF000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23310" y="1443835"/>
            <a:ext cx="7016195" cy="4275740"/>
          </a:xfrm>
        </p:spPr>
        <p:txBody>
          <a:bodyPr/>
          <a:lstStyle>
            <a:lvl1pPr>
              <a:defRPr sz="2800">
                <a:solidFill>
                  <a:schemeClr val="tx2">
                    <a:lumMod val="75000"/>
                  </a:schemeClr>
                </a:solidFill>
              </a:defRPr>
            </a:lvl1pPr>
            <a:lvl2pPr>
              <a:defRPr>
                <a:solidFill>
                  <a:schemeClr val="tx2">
                    <a:lumMod val="75000"/>
                  </a:schemeClr>
                </a:solidFill>
              </a:defRPr>
            </a:lvl2pPr>
            <a:lvl3pPr>
              <a:defRPr>
                <a:solidFill>
                  <a:schemeClr val="tx2">
                    <a:lumMod val="75000"/>
                  </a:schemeClr>
                </a:solidFill>
              </a:defRPr>
            </a:lvl3pPr>
            <a:lvl4pPr>
              <a:defRPr>
                <a:solidFill>
                  <a:schemeClr val="tx2">
                    <a:lumMod val="75000"/>
                  </a:schemeClr>
                </a:solidFill>
              </a:defRPr>
            </a:lvl4pPr>
            <a:lvl5pPr>
              <a:defRPr>
                <a:solidFill>
                  <a:schemeClr val="tx2">
                    <a:lumMod val="75000"/>
                  </a:schemeClr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10/18/2019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10/18/2019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10/18/2019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6835" y="1217065"/>
            <a:ext cx="6244435" cy="532180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FF000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8965" y="1749244"/>
            <a:ext cx="4275740" cy="620719"/>
          </a:xfrm>
        </p:spPr>
        <p:txBody>
          <a:bodyPr anchor="b"/>
          <a:lstStyle>
            <a:lvl1pPr marL="0" indent="0">
              <a:buNone/>
              <a:defRPr sz="2400" b="1" baseline="0">
                <a:solidFill>
                  <a:srgbClr val="157FFF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8965" y="2360065"/>
            <a:ext cx="4275740" cy="3187763"/>
          </a:xfrm>
        </p:spPr>
        <p:txBody>
          <a:bodyPr/>
          <a:lstStyle>
            <a:lvl1pPr>
              <a:defRPr sz="2400">
                <a:solidFill>
                  <a:schemeClr val="tx2">
                    <a:lumMod val="75000"/>
                  </a:schemeClr>
                </a:solidFill>
              </a:defRPr>
            </a:lvl1pPr>
            <a:lvl2pPr>
              <a:defRPr sz="2000">
                <a:solidFill>
                  <a:schemeClr val="tx2">
                    <a:lumMod val="75000"/>
                  </a:schemeClr>
                </a:solidFill>
              </a:defRPr>
            </a:lvl2pPr>
            <a:lvl3pPr>
              <a:defRPr sz="1800">
                <a:solidFill>
                  <a:schemeClr val="tx2">
                    <a:lumMod val="75000"/>
                  </a:schemeClr>
                </a:solidFill>
              </a:defRPr>
            </a:lvl3pPr>
            <a:lvl4pPr>
              <a:defRPr sz="1600">
                <a:solidFill>
                  <a:schemeClr val="tx2">
                    <a:lumMod val="75000"/>
                  </a:schemeClr>
                </a:solidFill>
              </a:defRPr>
            </a:lvl4pPr>
            <a:lvl5pPr>
              <a:defRPr sz="1600">
                <a:solidFill>
                  <a:schemeClr val="tx2">
                    <a:lumMod val="75000"/>
                  </a:schemeClr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24704" y="1749244"/>
            <a:ext cx="4123035" cy="620719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157FFF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24704" y="2360065"/>
            <a:ext cx="4123035" cy="3187763"/>
          </a:xfrm>
        </p:spPr>
        <p:txBody>
          <a:bodyPr/>
          <a:lstStyle>
            <a:lvl1pPr>
              <a:defRPr sz="2400">
                <a:solidFill>
                  <a:schemeClr val="tx2">
                    <a:lumMod val="75000"/>
                  </a:schemeClr>
                </a:solidFill>
              </a:defRPr>
            </a:lvl1pPr>
            <a:lvl2pPr>
              <a:defRPr sz="2000">
                <a:solidFill>
                  <a:schemeClr val="tx2">
                    <a:lumMod val="75000"/>
                  </a:schemeClr>
                </a:solidFill>
              </a:defRPr>
            </a:lvl2pPr>
            <a:lvl3pPr>
              <a:defRPr sz="1800">
                <a:solidFill>
                  <a:schemeClr val="tx2">
                    <a:lumMod val="75000"/>
                  </a:schemeClr>
                </a:solidFill>
              </a:defRPr>
            </a:lvl3pPr>
            <a:lvl4pPr>
              <a:defRPr sz="1600">
                <a:solidFill>
                  <a:schemeClr val="tx2">
                    <a:lumMod val="75000"/>
                  </a:schemeClr>
                </a:solidFill>
              </a:defRPr>
            </a:lvl4pPr>
            <a:lvl5pPr>
              <a:defRPr sz="1600">
                <a:solidFill>
                  <a:schemeClr val="tx2">
                    <a:lumMod val="75000"/>
                  </a:schemeClr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10/18/2019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10/18/2019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10/18/2019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10/18/2019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10/18/2019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08475" y="3734410"/>
            <a:ext cx="5335525" cy="1221640"/>
          </a:xfrm>
        </p:spPr>
        <p:txBody>
          <a:bodyPr>
            <a:noAutofit/>
          </a:bodyPr>
          <a:lstStyle/>
          <a:p>
            <a:r>
              <a:rPr lang="ru-RU" sz="2600" b="1" dirty="0">
                <a:latin typeface="Arial Narrow" pitchFamily="34" charset="0"/>
              </a:rPr>
              <a:t>Современные игровые технологии </a:t>
            </a:r>
            <a:r>
              <a:rPr lang="ru-RU" sz="2600" b="1" dirty="0" smtClean="0">
                <a:latin typeface="Arial Narrow" pitchFamily="34" charset="0"/>
              </a:rPr>
              <a:t/>
            </a:r>
            <a:br>
              <a:rPr lang="ru-RU" sz="2600" b="1" dirty="0" smtClean="0">
                <a:latin typeface="Arial Narrow" pitchFamily="34" charset="0"/>
              </a:rPr>
            </a:br>
            <a:r>
              <a:rPr lang="ru-RU" sz="2600" b="1" dirty="0" smtClean="0">
                <a:latin typeface="Arial Narrow" pitchFamily="34" charset="0"/>
              </a:rPr>
              <a:t>в </a:t>
            </a:r>
            <a:r>
              <a:rPr lang="ru-RU" sz="2600" b="1" dirty="0">
                <a:latin typeface="Arial Narrow" pitchFamily="34" charset="0"/>
              </a:rPr>
              <a:t>образовательной деятельности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197655" y="5872280"/>
            <a:ext cx="5789980" cy="763525"/>
          </a:xfrm>
        </p:spPr>
        <p:txBody>
          <a:bodyPr>
            <a:normAutofit fontScale="92500" lnSpcReduction="10000"/>
          </a:bodyPr>
          <a:lstStyle/>
          <a:p>
            <a:r>
              <a:rPr lang="ru-RU" sz="2300" dirty="0" smtClean="0">
                <a:latin typeface="Arial Narrow" pitchFamily="34" charset="0"/>
              </a:rPr>
              <a:t>Орлова Д.В., педагог-психолог</a:t>
            </a:r>
          </a:p>
          <a:p>
            <a:r>
              <a:rPr lang="ru-RU" sz="2300" dirty="0" smtClean="0">
                <a:latin typeface="Arial Narrow" pitchFamily="34" charset="0"/>
              </a:rPr>
              <a:t>МАОУ «ОЦ «НЬЮТОН» г. Челябинска»</a:t>
            </a:r>
            <a:endParaRPr lang="en-US" sz="2300" dirty="0"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52015" y="1749245"/>
            <a:ext cx="6548430" cy="610820"/>
          </a:xfrm>
        </p:spPr>
        <p:txBody>
          <a:bodyPr>
            <a:normAutofit fontScale="90000"/>
          </a:bodyPr>
          <a:lstStyle/>
          <a:p>
            <a:pPr algn="r"/>
            <a:r>
              <a:rPr lang="ru-RU" altLang="ru-RU" sz="2900" dirty="0" smtClean="0">
                <a:latin typeface="Arial Narrow" pitchFamily="34" charset="0"/>
              </a:rPr>
              <a:t>«…</a:t>
            </a:r>
            <a:r>
              <a:rPr lang="ru-RU" altLang="ru-RU" sz="2900" dirty="0">
                <a:latin typeface="Arial Narrow" pitchFamily="34" charset="0"/>
              </a:rPr>
              <a:t>ребенок должен играть, даже когда делает серьезное дело. Вся его жизнь – это игра</a:t>
            </a:r>
            <a:r>
              <a:rPr lang="ru-RU" altLang="ru-RU" sz="2900" dirty="0" smtClean="0">
                <a:latin typeface="Arial Narrow" pitchFamily="34" charset="0"/>
              </a:rPr>
              <a:t>».</a:t>
            </a:r>
            <a:br>
              <a:rPr lang="ru-RU" altLang="ru-RU" sz="2900" dirty="0" smtClean="0">
                <a:latin typeface="Arial Narrow" pitchFamily="34" charset="0"/>
              </a:rPr>
            </a:br>
            <a:r>
              <a:rPr lang="ru-RU" altLang="ru-RU" sz="2900" dirty="0" err="1" smtClean="0">
                <a:latin typeface="Arial Narrow" pitchFamily="34" charset="0"/>
              </a:rPr>
              <a:t>А.С.Макаренко</a:t>
            </a:r>
            <a:r>
              <a:rPr lang="ru-RU" altLang="ru-RU" dirty="0"/>
              <a:t/>
            </a:r>
            <a:br>
              <a:rPr lang="ru-RU" altLang="ru-RU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4376" y="2512770"/>
            <a:ext cx="7177134" cy="4123035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ru-RU" b="1" dirty="0" smtClean="0">
                <a:latin typeface="Arial Narrow" pitchFamily="34" charset="0"/>
              </a:rPr>
              <a:t>Функции игры:</a:t>
            </a:r>
          </a:p>
          <a:p>
            <a:r>
              <a:rPr lang="ru-RU" dirty="0" smtClean="0">
                <a:latin typeface="Arial Narrow" pitchFamily="34" charset="0"/>
              </a:rPr>
              <a:t>развлекательная </a:t>
            </a:r>
            <a:r>
              <a:rPr lang="ru-RU" dirty="0">
                <a:latin typeface="Arial Narrow" pitchFamily="34" charset="0"/>
              </a:rPr>
              <a:t>функция</a:t>
            </a:r>
            <a:endParaRPr lang="ru-RU" dirty="0" smtClean="0">
              <a:latin typeface="Arial Narrow" pitchFamily="34" charset="0"/>
            </a:endParaRPr>
          </a:p>
          <a:p>
            <a:r>
              <a:rPr lang="ru-RU" dirty="0" smtClean="0">
                <a:latin typeface="Arial Narrow" pitchFamily="34" charset="0"/>
              </a:rPr>
              <a:t>коммуникативная </a:t>
            </a:r>
            <a:r>
              <a:rPr lang="ru-RU" dirty="0">
                <a:latin typeface="Arial Narrow" pitchFamily="34" charset="0"/>
              </a:rPr>
              <a:t>функция</a:t>
            </a:r>
            <a:endParaRPr lang="ru-RU" dirty="0" smtClean="0">
              <a:latin typeface="Arial Narrow" pitchFamily="34" charset="0"/>
            </a:endParaRPr>
          </a:p>
          <a:p>
            <a:r>
              <a:rPr lang="ru-RU" dirty="0" smtClean="0">
                <a:latin typeface="Arial Narrow" pitchFamily="34" charset="0"/>
              </a:rPr>
              <a:t>функция самореализации </a:t>
            </a:r>
          </a:p>
          <a:p>
            <a:r>
              <a:rPr lang="ru-RU" dirty="0" err="1" smtClean="0">
                <a:latin typeface="Arial Narrow" pitchFamily="34" charset="0"/>
              </a:rPr>
              <a:t>игротерапевтическая</a:t>
            </a:r>
            <a:r>
              <a:rPr lang="ru-RU" dirty="0" smtClean="0">
                <a:latin typeface="Arial Narrow" pitchFamily="34" charset="0"/>
              </a:rPr>
              <a:t> </a:t>
            </a:r>
            <a:r>
              <a:rPr lang="ru-RU" dirty="0">
                <a:latin typeface="Arial Narrow" pitchFamily="34" charset="0"/>
              </a:rPr>
              <a:t>функция</a:t>
            </a:r>
            <a:endParaRPr lang="ru-RU" dirty="0" smtClean="0">
              <a:latin typeface="Arial Narrow" pitchFamily="34" charset="0"/>
            </a:endParaRPr>
          </a:p>
          <a:p>
            <a:r>
              <a:rPr lang="ru-RU" dirty="0" smtClean="0">
                <a:latin typeface="Arial Narrow" pitchFamily="34" charset="0"/>
              </a:rPr>
              <a:t>диагностическая </a:t>
            </a:r>
            <a:r>
              <a:rPr lang="ru-RU" dirty="0">
                <a:latin typeface="Arial Narrow" pitchFamily="34" charset="0"/>
              </a:rPr>
              <a:t>функция</a:t>
            </a:r>
            <a:endParaRPr lang="ru-RU" dirty="0">
              <a:latin typeface="Arial Narrow" pitchFamily="34" charset="0"/>
            </a:endParaRPr>
          </a:p>
          <a:p>
            <a:r>
              <a:rPr lang="ru-RU" dirty="0" smtClean="0">
                <a:latin typeface="Arial Narrow" pitchFamily="34" charset="0"/>
              </a:rPr>
              <a:t>функция  коррекции</a:t>
            </a:r>
          </a:p>
          <a:p>
            <a:r>
              <a:rPr lang="ru-RU" dirty="0">
                <a:latin typeface="Arial Narrow" pitchFamily="34" charset="0"/>
              </a:rPr>
              <a:t>функция </a:t>
            </a:r>
            <a:r>
              <a:rPr lang="ru-RU" dirty="0" smtClean="0">
                <a:latin typeface="Arial Narrow" pitchFamily="34" charset="0"/>
              </a:rPr>
              <a:t>межнациональной коммуникации</a:t>
            </a:r>
          </a:p>
          <a:p>
            <a:r>
              <a:rPr lang="ru-RU" dirty="0">
                <a:latin typeface="Arial Narrow" pitchFamily="34" charset="0"/>
              </a:rPr>
              <a:t>функция </a:t>
            </a:r>
            <a:r>
              <a:rPr lang="ru-RU" dirty="0" smtClean="0">
                <a:latin typeface="Arial Narrow" pitchFamily="34" charset="0"/>
              </a:rPr>
              <a:t>социализации</a:t>
            </a:r>
            <a:endParaRPr lang="en-US" dirty="0" smtClean="0">
              <a:latin typeface="Arial Narrow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b="1" dirty="0" smtClean="0">
                <a:latin typeface="Arial Narrow" pitchFamily="34" charset="0"/>
              </a:rPr>
              <a:t>Основные характеристики игры</a:t>
            </a:r>
            <a:endParaRPr lang="en-US" sz="2800" b="1" dirty="0">
              <a:latin typeface="Arial Narrow" pitchFamily="34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2434130" y="1596540"/>
            <a:ext cx="6566315" cy="4123035"/>
          </a:xfrm>
        </p:spPr>
        <p:txBody>
          <a:bodyPr>
            <a:normAutofit/>
          </a:bodyPr>
          <a:lstStyle/>
          <a:p>
            <a:r>
              <a:rPr lang="ru-RU" b="1" dirty="0">
                <a:latin typeface="Arial Narrow" pitchFamily="34" charset="0"/>
              </a:rPr>
              <a:t>свободная развивающая деятельность </a:t>
            </a:r>
            <a:endParaRPr lang="ru-RU" b="1" dirty="0" smtClean="0">
              <a:latin typeface="Arial Narrow" pitchFamily="34" charset="0"/>
            </a:endParaRPr>
          </a:p>
          <a:p>
            <a:r>
              <a:rPr lang="ru-RU" b="1" dirty="0">
                <a:latin typeface="Arial Narrow" pitchFamily="34" charset="0"/>
              </a:rPr>
              <a:t>творческий, </a:t>
            </a:r>
            <a:r>
              <a:rPr lang="ru-RU" b="1" dirty="0" smtClean="0">
                <a:latin typeface="Arial Narrow" pitchFamily="34" charset="0"/>
              </a:rPr>
              <a:t>импровизационный характер </a:t>
            </a:r>
          </a:p>
          <a:p>
            <a:r>
              <a:rPr lang="ru-RU" b="1" dirty="0">
                <a:latin typeface="Arial Narrow" pitchFamily="34" charset="0"/>
              </a:rPr>
              <a:t>эмоциональная приподнятость </a:t>
            </a:r>
            <a:r>
              <a:rPr lang="ru-RU" b="1" dirty="0" smtClean="0">
                <a:latin typeface="Arial Narrow" pitchFamily="34" charset="0"/>
              </a:rPr>
              <a:t>деятельности </a:t>
            </a:r>
            <a:endParaRPr lang="en-US" b="1" dirty="0" smtClean="0">
              <a:latin typeface="Arial Narrow" pitchFamily="34" charset="0"/>
            </a:endParaRPr>
          </a:p>
          <a:p>
            <a:r>
              <a:rPr lang="ru-RU" b="1" dirty="0">
                <a:latin typeface="Arial Narrow" pitchFamily="34" charset="0"/>
              </a:rPr>
              <a:t>наличие прямых или косвенных </a:t>
            </a:r>
            <a:r>
              <a:rPr lang="ru-RU" b="1" dirty="0" smtClean="0">
                <a:latin typeface="Arial Narrow" pitchFamily="34" charset="0"/>
              </a:rPr>
              <a:t>правил</a:t>
            </a:r>
            <a:endParaRPr lang="en-US" b="1" dirty="0" smtClean="0"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961180" y="222195"/>
            <a:ext cx="4878325" cy="990295"/>
          </a:xfrm>
        </p:spPr>
        <p:txBody>
          <a:bodyPr>
            <a:normAutofit/>
          </a:bodyPr>
          <a:lstStyle/>
          <a:p>
            <a:r>
              <a:rPr lang="ru-RU" sz="2800" b="1" dirty="0" smtClean="0">
                <a:latin typeface="Arial Narrow" pitchFamily="34" charset="0"/>
              </a:rPr>
              <a:t>Основные направления реализации игровых приемов</a:t>
            </a:r>
            <a:endParaRPr lang="en-US" sz="2800" b="1" dirty="0">
              <a:latin typeface="Arial Narrow" pitchFamily="34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48965" y="2054655"/>
            <a:ext cx="8237835" cy="3970329"/>
          </a:xfrm>
        </p:spPr>
        <p:txBody>
          <a:bodyPr>
            <a:normAutofit/>
          </a:bodyPr>
          <a:lstStyle/>
          <a:p>
            <a:pPr lvl="0" algn="just">
              <a:lnSpc>
                <a:spcPct val="114000"/>
              </a:lnSpc>
            </a:pPr>
            <a:r>
              <a:rPr lang="ru-RU" sz="2600" b="1" dirty="0">
                <a:latin typeface="Arial Narrow" pitchFamily="34" charset="0"/>
              </a:rPr>
              <a:t>дидактическая цель </a:t>
            </a:r>
            <a:r>
              <a:rPr lang="ru-RU" sz="2600" b="1" dirty="0" smtClean="0">
                <a:latin typeface="Arial Narrow" pitchFamily="34" charset="0"/>
              </a:rPr>
              <a:t>трансформируется в игровую задачу</a:t>
            </a:r>
            <a:endParaRPr lang="ru-RU" sz="2600" b="1" dirty="0">
              <a:latin typeface="Arial Narrow" pitchFamily="34" charset="0"/>
            </a:endParaRPr>
          </a:p>
          <a:p>
            <a:pPr lvl="0" algn="just">
              <a:lnSpc>
                <a:spcPct val="114000"/>
              </a:lnSpc>
            </a:pPr>
            <a:r>
              <a:rPr lang="ru-RU" sz="2600" b="1" dirty="0">
                <a:latin typeface="Arial Narrow" pitchFamily="34" charset="0"/>
              </a:rPr>
              <a:t>учебная деятельность подчиняется правилам </a:t>
            </a:r>
            <a:r>
              <a:rPr lang="ru-RU" sz="2600" b="1" dirty="0" smtClean="0">
                <a:latin typeface="Arial Narrow" pitchFamily="34" charset="0"/>
              </a:rPr>
              <a:t>игры</a:t>
            </a:r>
            <a:endParaRPr lang="ru-RU" sz="2600" b="1" dirty="0">
              <a:latin typeface="Arial Narrow" pitchFamily="34" charset="0"/>
            </a:endParaRPr>
          </a:p>
          <a:p>
            <a:pPr lvl="0" algn="just">
              <a:lnSpc>
                <a:spcPct val="114000"/>
              </a:lnSpc>
            </a:pPr>
            <a:r>
              <a:rPr lang="ru-RU" sz="2600" b="1" dirty="0">
                <a:latin typeface="Arial Narrow" pitchFamily="34" charset="0"/>
              </a:rPr>
              <a:t>учебный материал используется в качестве </a:t>
            </a:r>
            <a:r>
              <a:rPr lang="ru-RU" sz="2600" b="1" dirty="0" smtClean="0">
                <a:latin typeface="Arial Narrow" pitchFamily="34" charset="0"/>
              </a:rPr>
              <a:t>средства игры</a:t>
            </a:r>
            <a:endParaRPr lang="ru-RU" sz="2600" b="1" dirty="0">
              <a:latin typeface="Arial Narrow" pitchFamily="34" charset="0"/>
            </a:endParaRPr>
          </a:p>
          <a:p>
            <a:pPr lvl="0" algn="just">
              <a:lnSpc>
                <a:spcPct val="114000"/>
              </a:lnSpc>
            </a:pPr>
            <a:r>
              <a:rPr lang="ru-RU" sz="2600" b="1" dirty="0">
                <a:latin typeface="Arial Narrow" pitchFamily="34" charset="0"/>
              </a:rPr>
              <a:t>и</a:t>
            </a:r>
            <a:r>
              <a:rPr lang="ru-RU" sz="2600" b="1" dirty="0" smtClean="0">
                <a:latin typeface="Arial Narrow" pitchFamily="34" charset="0"/>
              </a:rPr>
              <a:t>гровой результат неразрывно связан с выполнением дидактического задания </a:t>
            </a:r>
            <a:endParaRPr lang="ru-RU" sz="2600" b="1" dirty="0"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446745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b="1" dirty="0" smtClean="0"/>
              <a:t>Важно!</a:t>
            </a:r>
            <a:endParaRPr lang="en-US" b="1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2434130" y="1596541"/>
            <a:ext cx="6405375" cy="3970329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i="1" dirty="0">
                <a:latin typeface="Arial Narrow" pitchFamily="34" charset="0"/>
              </a:rPr>
              <a:t>В отличие от игр </a:t>
            </a:r>
            <a:r>
              <a:rPr lang="ru-RU" i="1" dirty="0" smtClean="0">
                <a:latin typeface="Arial Narrow" pitchFamily="34" charset="0"/>
              </a:rPr>
              <a:t>в общем, игровые технологии обладают </a:t>
            </a:r>
            <a:r>
              <a:rPr lang="ru-RU" i="1" dirty="0">
                <a:latin typeface="Arial Narrow" pitchFamily="34" charset="0"/>
              </a:rPr>
              <a:t>существенным признаком </a:t>
            </a:r>
            <a:r>
              <a:rPr lang="ru-RU" i="1" dirty="0" smtClean="0">
                <a:latin typeface="Arial Narrow" pitchFamily="34" charset="0"/>
              </a:rPr>
              <a:t>– четко </a:t>
            </a:r>
            <a:r>
              <a:rPr lang="ru-RU" i="1" dirty="0">
                <a:latin typeface="Arial Narrow" pitchFamily="34" charset="0"/>
              </a:rPr>
              <a:t>поставленной </a:t>
            </a:r>
            <a:r>
              <a:rPr lang="ru-RU" b="1" i="1" dirty="0">
                <a:latin typeface="Arial Narrow" pitchFamily="34" charset="0"/>
              </a:rPr>
              <a:t>целью </a:t>
            </a:r>
            <a:r>
              <a:rPr lang="ru-RU" i="1" dirty="0">
                <a:latin typeface="Arial Narrow" pitchFamily="34" charset="0"/>
              </a:rPr>
              <a:t>обучения и соответствующим ей педагогическим </a:t>
            </a:r>
            <a:r>
              <a:rPr lang="ru-RU" b="1" i="1" dirty="0">
                <a:latin typeface="Arial Narrow" pitchFamily="34" charset="0"/>
              </a:rPr>
              <a:t>результатом</a:t>
            </a:r>
            <a:r>
              <a:rPr lang="ru-RU" i="1" dirty="0">
                <a:latin typeface="Arial Narrow" pitchFamily="34" charset="0"/>
              </a:rPr>
              <a:t>, которые могут быть </a:t>
            </a:r>
            <a:r>
              <a:rPr lang="ru-RU" b="1" i="1" dirty="0">
                <a:latin typeface="Arial Narrow" pitchFamily="34" charset="0"/>
              </a:rPr>
              <a:t>обоснованы</a:t>
            </a:r>
            <a:r>
              <a:rPr lang="ru-RU" i="1" dirty="0">
                <a:latin typeface="Arial Narrow" pitchFamily="34" charset="0"/>
              </a:rPr>
              <a:t>, </a:t>
            </a:r>
            <a:r>
              <a:rPr lang="ru-RU" b="1" i="1" dirty="0">
                <a:latin typeface="Arial Narrow" pitchFamily="34" charset="0"/>
              </a:rPr>
              <a:t>выделены</a:t>
            </a:r>
            <a:r>
              <a:rPr lang="ru-RU" i="1" dirty="0">
                <a:latin typeface="Arial Narrow" pitchFamily="34" charset="0"/>
              </a:rPr>
              <a:t> в явном виде и характеризуются </a:t>
            </a:r>
            <a:r>
              <a:rPr lang="ru-RU" b="1" i="1" dirty="0">
                <a:latin typeface="Arial Narrow" pitchFamily="34" charset="0"/>
              </a:rPr>
              <a:t>учебно-познавательной</a:t>
            </a:r>
            <a:r>
              <a:rPr lang="ru-RU" i="1" dirty="0">
                <a:latin typeface="Arial Narrow" pitchFamily="34" charset="0"/>
              </a:rPr>
              <a:t> </a:t>
            </a:r>
            <a:r>
              <a:rPr lang="ru-RU" i="1" dirty="0" smtClean="0">
                <a:latin typeface="Arial Narrow" pitchFamily="34" charset="0"/>
              </a:rPr>
              <a:t>направленностью</a:t>
            </a:r>
            <a:endParaRPr lang="ru-RU" dirty="0"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29629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800" dirty="0" smtClean="0">
                <a:latin typeface="Arial Narrow" pitchFamily="34" charset="0"/>
              </a:rPr>
              <a:t>Плюсы</a:t>
            </a:r>
            <a:endParaRPr lang="en-US" sz="2800" dirty="0">
              <a:latin typeface="Arial Narrow" pitchFamily="34" charset="0"/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>
            <a:noAutofit/>
          </a:bodyPr>
          <a:lstStyle/>
          <a:p>
            <a:r>
              <a:rPr lang="ru-RU" b="1" dirty="0">
                <a:latin typeface="Arial Narrow" pitchFamily="34" charset="0"/>
              </a:rPr>
              <a:t>Позволяют активизировать </a:t>
            </a:r>
            <a:r>
              <a:rPr lang="ru-RU" b="1" dirty="0" smtClean="0">
                <a:latin typeface="Arial Narrow" pitchFamily="34" charset="0"/>
              </a:rPr>
              <a:t> учебную деятельность</a:t>
            </a:r>
          </a:p>
          <a:p>
            <a:r>
              <a:rPr lang="ru-RU" b="1" dirty="0" smtClean="0">
                <a:latin typeface="Arial Narrow" pitchFamily="34" charset="0"/>
              </a:rPr>
              <a:t>Осуществляется интеграция </a:t>
            </a:r>
            <a:r>
              <a:rPr lang="ru-RU" b="1" dirty="0">
                <a:latin typeface="Arial Narrow" pitchFamily="34" charset="0"/>
              </a:rPr>
              <a:t>учебных </a:t>
            </a:r>
            <a:r>
              <a:rPr lang="ru-RU" b="1" dirty="0" smtClean="0">
                <a:latin typeface="Arial Narrow" pitchFamily="34" charset="0"/>
              </a:rPr>
              <a:t>дисциплин</a:t>
            </a:r>
            <a:endParaRPr lang="ru-RU" b="1" dirty="0">
              <a:latin typeface="Arial Narrow" pitchFamily="34" charset="0"/>
            </a:endParaRPr>
          </a:p>
          <a:p>
            <a:r>
              <a:rPr lang="ru-RU" b="1" dirty="0" smtClean="0">
                <a:latin typeface="Arial Narrow" pitchFamily="34" charset="0"/>
              </a:rPr>
              <a:t>Соответствуют задачам ФГОС</a:t>
            </a:r>
          </a:p>
          <a:p>
            <a:r>
              <a:rPr lang="ru-RU" b="1" dirty="0" smtClean="0">
                <a:latin typeface="Arial Narrow" pitchFamily="34" charset="0"/>
              </a:rPr>
              <a:t>Меняется </a:t>
            </a:r>
            <a:r>
              <a:rPr lang="ru-RU" b="1" dirty="0">
                <a:latin typeface="Arial Narrow" pitchFamily="34" charset="0"/>
              </a:rPr>
              <a:t>мотивация обучения</a:t>
            </a:r>
            <a:r>
              <a:rPr lang="ru-RU" dirty="0">
                <a:latin typeface="Arial Narrow" pitchFamily="34" charset="0"/>
              </a:rPr>
              <a:t> </a:t>
            </a:r>
            <a:endParaRPr lang="ru-RU" dirty="0" smtClean="0">
              <a:latin typeface="Arial Narrow" pitchFamily="34" charset="0"/>
            </a:endParaRPr>
          </a:p>
          <a:p>
            <a:r>
              <a:rPr lang="ru-RU" b="1" dirty="0" smtClean="0">
                <a:latin typeface="Arial Narrow" pitchFamily="34" charset="0"/>
              </a:rPr>
              <a:t>Сокращение </a:t>
            </a:r>
            <a:r>
              <a:rPr lang="ru-RU" b="1" dirty="0">
                <a:latin typeface="Arial Narrow" pitchFamily="34" charset="0"/>
              </a:rPr>
              <a:t>времени накопления </a:t>
            </a:r>
            <a:r>
              <a:rPr lang="ru-RU" b="1" dirty="0" smtClean="0">
                <a:latin typeface="Arial Narrow" pitchFamily="34" charset="0"/>
              </a:rPr>
              <a:t>опыта</a:t>
            </a:r>
            <a:endParaRPr lang="ru-RU" dirty="0" smtClean="0">
              <a:latin typeface="Arial Narrow" pitchFamily="34" charset="0"/>
            </a:endParaRP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800" dirty="0" smtClean="0"/>
              <a:t>Минусы</a:t>
            </a:r>
            <a:endParaRPr lang="en-US" sz="2800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>
          <a:xfrm>
            <a:off x="4724704" y="2360065"/>
            <a:ext cx="4123035" cy="4123035"/>
          </a:xfrm>
        </p:spPr>
        <p:txBody>
          <a:bodyPr>
            <a:noAutofit/>
          </a:bodyPr>
          <a:lstStyle/>
          <a:p>
            <a:r>
              <a:rPr lang="ru-RU" b="1" dirty="0" smtClean="0">
                <a:latin typeface="Arial Narrow" pitchFamily="34" charset="0"/>
              </a:rPr>
              <a:t>Акцентирование </a:t>
            </a:r>
            <a:r>
              <a:rPr lang="ru-RU" b="1" dirty="0">
                <a:latin typeface="Arial Narrow" pitchFamily="34" charset="0"/>
              </a:rPr>
              <a:t>внимания участников игры на </a:t>
            </a:r>
            <a:r>
              <a:rPr lang="ru-RU" b="1" dirty="0" smtClean="0">
                <a:latin typeface="Arial Narrow" pitchFamily="34" charset="0"/>
              </a:rPr>
              <a:t>процессе, </a:t>
            </a:r>
            <a:r>
              <a:rPr lang="ru-RU" b="1" dirty="0">
                <a:latin typeface="Arial Narrow" pitchFamily="34" charset="0"/>
              </a:rPr>
              <a:t>а не на содержании </a:t>
            </a:r>
            <a:r>
              <a:rPr lang="ru-RU" b="1" dirty="0" smtClean="0">
                <a:latin typeface="Arial Narrow" pitchFamily="34" charset="0"/>
              </a:rPr>
              <a:t>материала</a:t>
            </a:r>
          </a:p>
          <a:p>
            <a:r>
              <a:rPr lang="ru-RU" b="1" dirty="0" smtClean="0">
                <a:latin typeface="Arial Narrow" pitchFamily="34" charset="0"/>
              </a:rPr>
              <a:t>Высокая </a:t>
            </a:r>
            <a:r>
              <a:rPr lang="ru-RU" b="1" dirty="0">
                <a:latin typeface="Arial Narrow" pitchFamily="34" charset="0"/>
              </a:rPr>
              <a:t>трудность </a:t>
            </a:r>
            <a:r>
              <a:rPr lang="ru-RU" b="1" dirty="0" smtClean="0">
                <a:latin typeface="Arial Narrow" pitchFamily="34" charset="0"/>
              </a:rPr>
              <a:t>подготовки</a:t>
            </a:r>
          </a:p>
          <a:p>
            <a:r>
              <a:rPr lang="ru-RU" b="1" dirty="0" smtClean="0">
                <a:latin typeface="Arial Narrow" pitchFamily="34" charset="0"/>
              </a:rPr>
              <a:t>Сложность </a:t>
            </a:r>
            <a:r>
              <a:rPr lang="ru-RU" b="1" dirty="0">
                <a:latin typeface="Arial Narrow" pitchFamily="34" charset="0"/>
              </a:rPr>
              <a:t>при оценивании </a:t>
            </a:r>
            <a:r>
              <a:rPr lang="ru-RU" b="1" dirty="0" smtClean="0">
                <a:latin typeface="Arial Narrow" pitchFamily="34" charset="0"/>
              </a:rPr>
              <a:t>обучающихся</a:t>
            </a:r>
          </a:p>
          <a:p>
            <a:r>
              <a:rPr lang="ru-RU" b="1" dirty="0" smtClean="0">
                <a:latin typeface="Arial Narrow" pitchFamily="34" charset="0"/>
              </a:rPr>
              <a:t>Сложность </a:t>
            </a:r>
            <a:r>
              <a:rPr lang="ru-RU" b="1" dirty="0">
                <a:latin typeface="Arial Narrow" pitchFamily="34" charset="0"/>
              </a:rPr>
              <a:t>в организации 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707837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976015" y="1443835"/>
            <a:ext cx="7016195" cy="3054100"/>
          </a:xfrm>
        </p:spPr>
        <p:txBody>
          <a:bodyPr>
            <a:normAutofit/>
          </a:bodyPr>
          <a:lstStyle/>
          <a:p>
            <a:pPr algn="r"/>
            <a:r>
              <a:rPr lang="ru-RU" sz="3200" b="1" dirty="0" smtClean="0">
                <a:latin typeface="Arial Narrow" pitchFamily="34" charset="0"/>
              </a:rPr>
              <a:t>«Игра</a:t>
            </a:r>
            <a:r>
              <a:rPr lang="en-US" sz="3200" b="1" dirty="0" smtClean="0">
                <a:latin typeface="Arial Narrow" pitchFamily="34" charset="0"/>
              </a:rPr>
              <a:t> </a:t>
            </a:r>
            <a:r>
              <a:rPr lang="ru-RU" sz="3200" b="1" dirty="0" smtClean="0">
                <a:latin typeface="Arial Narrow" pitchFamily="34" charset="0"/>
              </a:rPr>
              <a:t>– это искра, зажигающая огонек пытливости и любознательности». </a:t>
            </a:r>
            <a:br>
              <a:rPr lang="ru-RU" sz="3200" b="1" dirty="0" smtClean="0">
                <a:latin typeface="Arial Narrow" pitchFamily="34" charset="0"/>
              </a:rPr>
            </a:br>
            <a:r>
              <a:rPr lang="ru-RU" sz="3200" b="1" dirty="0" smtClean="0">
                <a:latin typeface="Arial Narrow" pitchFamily="34" charset="0"/>
              </a:rPr>
              <a:t>В.А. Сухомлинский </a:t>
            </a:r>
            <a:endParaRPr lang="en-US" sz="3200" b="1" dirty="0">
              <a:latin typeface="Arial Narrow" pitchFamily="34" charset="0"/>
            </a:endParaRPr>
          </a:p>
        </p:txBody>
      </p:sp>
      <p:sp>
        <p:nvSpPr>
          <p:cNvPr id="6" name="Subtitle 2"/>
          <p:cNvSpPr txBox="1">
            <a:spLocks/>
          </p:cNvSpPr>
          <p:nvPr/>
        </p:nvSpPr>
        <p:spPr>
          <a:xfrm>
            <a:off x="2128720" y="4650640"/>
            <a:ext cx="5789980" cy="7635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800" kern="1200">
                <a:solidFill>
                  <a:schemeClr val="tx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ru-RU" sz="2300" b="1" dirty="0" smtClean="0">
                <a:solidFill>
                  <a:srgbClr val="157FFF"/>
                </a:solidFill>
                <a:latin typeface="Arial Narrow" pitchFamily="34" charset="0"/>
              </a:rPr>
              <a:t>Спасибо за внимание!</a:t>
            </a:r>
            <a:endParaRPr lang="en-US" sz="2300" b="1" dirty="0">
              <a:solidFill>
                <a:srgbClr val="157FFF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12541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2651</TotalTime>
  <Words>196</Words>
  <Application>Microsoft Office PowerPoint</Application>
  <PresentationFormat>Экран (4:3)</PresentationFormat>
  <Paragraphs>38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Office Theme</vt:lpstr>
      <vt:lpstr>Современные игровые технологии  в образовательной деятельности</vt:lpstr>
      <vt:lpstr>«…ребенок должен играть, даже когда делает серьезное дело. Вся его жизнь – это игра». А.С.Макаренко </vt:lpstr>
      <vt:lpstr>Основные характеристики игры</vt:lpstr>
      <vt:lpstr>Основные направления реализации игровых приемов</vt:lpstr>
      <vt:lpstr>Важно!</vt:lpstr>
      <vt:lpstr>Презентация PowerPoint</vt:lpstr>
      <vt:lpstr>«Игра – это искра, зажигающая огонек пытливости и любознательности».  В.А. Сухомлинский 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Julian</dc:creator>
  <cp:lastModifiedBy>Социальный педагог Батина Е.В.</cp:lastModifiedBy>
  <cp:revision>48</cp:revision>
  <dcterms:created xsi:type="dcterms:W3CDTF">2013-08-21T19:17:07Z</dcterms:created>
  <dcterms:modified xsi:type="dcterms:W3CDTF">2019-10-18T13:19:23Z</dcterms:modified>
</cp:coreProperties>
</file>