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79" r:id="rId11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B92D14"/>
    <a:srgbClr val="35759D"/>
    <a:srgbClr val="35B19D"/>
    <a:srgbClr val="000000"/>
    <a:srgbClr val="777777"/>
    <a:srgbClr val="969696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73" autoAdjust="0"/>
  </p:normalViewPr>
  <p:slideViewPr>
    <p:cSldViewPr>
      <p:cViewPr varScale="1">
        <p:scale>
          <a:sx n="70" d="100"/>
          <a:sy n="70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B8C651-DA54-4AD2-913C-F24DA360D5F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96F87-2960-4630-9A16-1B4FF92D4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987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DB0ED22-0B6F-4789-ADEF-9ADBCD171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D0CB2-A59A-4619-A2B0-AE5D9017DB7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365B54-BD4E-4301-BE1C-DFB8FA6D172C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DC4C2-FD74-40E8-9452-8A9CC58130E7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35365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5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2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9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6196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2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3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6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978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3754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3788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&#1087;&#1077;&#1076;&#1072;&#1075;&#1086;&#1075;&#1087;&#1089;&#1080;&#1093;&#1086;&#1083;&#1086;&#1075;.&#1088;&#1092;/sites/default/files/2018-07/PP2018_pologenie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347864" y="980728"/>
            <a:ext cx="5029200" cy="762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4000" dirty="0" smtClean="0">
                <a:solidFill>
                  <a:srgbClr val="4D4D4D"/>
                </a:solidFill>
              </a:rPr>
              <a:t/>
            </a:r>
            <a:br>
              <a:rPr lang="ru-RU" sz="4000" dirty="0" smtClean="0">
                <a:solidFill>
                  <a:srgbClr val="4D4D4D"/>
                </a:solidFill>
              </a:rPr>
            </a:br>
            <a:r>
              <a:rPr lang="ru-RU" sz="4000" dirty="0">
                <a:solidFill>
                  <a:srgbClr val="4D4D4D"/>
                </a:solidFill>
              </a:rPr>
              <a:t/>
            </a:r>
            <a:br>
              <a:rPr lang="ru-RU" sz="4000" dirty="0">
                <a:solidFill>
                  <a:srgbClr val="4D4D4D"/>
                </a:solidFill>
              </a:rPr>
            </a:br>
            <a:r>
              <a:rPr lang="ru-RU" sz="4000" dirty="0" smtClean="0">
                <a:solidFill>
                  <a:srgbClr val="4D4D4D"/>
                </a:solidFill>
              </a:rPr>
              <a:t/>
            </a:r>
            <a:br>
              <a:rPr lang="ru-RU" sz="4000" dirty="0" smtClean="0">
                <a:solidFill>
                  <a:srgbClr val="4D4D4D"/>
                </a:solidFill>
              </a:rPr>
            </a:b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Муниципальный конкурс профессионального мастерства</a:t>
            </a:r>
            <a:b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«Педагог-психолог»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4744"/>
            <a:ext cx="6934200" cy="4772819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sz="28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Удачного и успешного участия и выступления на муниципальном этапе конкурса «Педагог-психолог»!</a:t>
            </a:r>
          </a:p>
          <a:p>
            <a:pPr marL="0" indent="0" algn="ctr" eaLnBrk="1" hangingPunct="1">
              <a:buNone/>
            </a:pPr>
            <a:endParaRPr lang="ru-RU" sz="2800" i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800" dirty="0" smtClean="0"/>
              <a:t> </a:t>
            </a:r>
            <a:r>
              <a:rPr lang="ru-RU" sz="28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Пусть конкурс </a:t>
            </a:r>
            <a:r>
              <a:rPr lang="ru-RU" sz="280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станет отправной </a:t>
            </a:r>
            <a:r>
              <a:rPr lang="ru-RU" sz="28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точкой </a:t>
            </a:r>
            <a:r>
              <a:rPr lang="ru-RU" sz="2800" i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для </a:t>
            </a:r>
            <a:r>
              <a:rPr lang="ru-RU" sz="28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профессионального </a:t>
            </a:r>
            <a:r>
              <a:rPr lang="ru-RU" sz="2800" i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развития и новых </a:t>
            </a:r>
            <a:r>
              <a:rPr lang="ru-RU" sz="28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достижений!</a:t>
            </a:r>
          </a:p>
          <a:p>
            <a:pPr marL="0" indent="0" algn="ctr">
              <a:buNone/>
            </a:pPr>
            <a:endParaRPr lang="en-US" sz="1200" i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sz="1200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sz="1200" i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Положение Всероссийского конкурса профессионального мастерства  на сайте  </a:t>
            </a:r>
            <a:r>
              <a:rPr lang="en-US" sz="1200" i="1" u="sng" dirty="0" smtClean="0">
                <a:solidFill>
                  <a:srgbClr val="FFC000"/>
                </a:solidFill>
              </a:rPr>
              <a:t>rospsy.ru</a:t>
            </a:r>
            <a:r>
              <a:rPr lang="en-US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ru-RU" sz="1200" i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Ссылка </a:t>
            </a:r>
            <a:r>
              <a:rPr lang="en-US" sz="1200" i="1" dirty="0">
                <a:solidFill>
                  <a:schemeClr val="bg2">
                    <a:lumMod val="60000"/>
                    <a:lumOff val="40000"/>
                  </a:schemeClr>
                </a:solidFill>
                <a:hlinkClick r:id="rId4"/>
              </a:rPr>
              <a:t>http://</a:t>
            </a:r>
            <a:r>
              <a:rPr lang="ru-RU" sz="1200" i="1" dirty="0" err="1">
                <a:solidFill>
                  <a:schemeClr val="bg2">
                    <a:lumMod val="60000"/>
                    <a:lumOff val="40000"/>
                  </a:schemeClr>
                </a:solidFill>
                <a:hlinkClick r:id="rId4"/>
              </a:rPr>
              <a:t>педагогпсихолог.рф</a:t>
            </a:r>
            <a:r>
              <a:rPr lang="ru-RU" sz="1200" i="1" dirty="0">
                <a:solidFill>
                  <a:schemeClr val="bg2">
                    <a:lumMod val="60000"/>
                    <a:lumOff val="40000"/>
                  </a:schemeClr>
                </a:solidFill>
                <a:hlinkClick r:id="rId4"/>
              </a:rPr>
              <a:t>/</a:t>
            </a:r>
            <a:r>
              <a:rPr lang="en-US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  <a:hlinkClick r:id="rId4"/>
              </a:rPr>
              <a:t>sites/default/files/2018-07/PP2018_pologenie.pdf</a:t>
            </a:r>
            <a:r>
              <a:rPr lang="ru-RU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sz="1200" i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400" b="1" i="1" dirty="0" smtClean="0">
                <a:solidFill>
                  <a:srgbClr val="7030A0"/>
                </a:solidFill>
              </a:rPr>
              <a:t>xv</a:t>
            </a:r>
            <a:r>
              <a:rPr lang="ru-RU" sz="2400" b="1" i="1" dirty="0" smtClean="0">
                <a:solidFill>
                  <a:srgbClr val="7030A0"/>
                </a:solidFill>
              </a:rPr>
              <a:t> городской конкурс профессионального мастерства «Педагог-психолог»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Конкурс проходит в четыре этапа:</a:t>
            </a:r>
            <a:endParaRPr lang="ru-RU" sz="2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1. первый этап (заявительный) – с 06.11.18 – по 09.11.18г.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2. второй этап (отборочный)-  с 12.11.18 –  по15.11.18 г.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3. третий этап  (основной) – с 19.11. –  по 21.11.18г.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4. финальный этап – 22 ноября 2018 г.</a:t>
            </a:r>
            <a:r>
              <a:rPr lang="ru-RU" sz="2000" dirty="0" smtClean="0">
                <a:solidFill>
                  <a:srgbClr val="777777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2400" b="1" i="1" dirty="0" smtClean="0">
                <a:solidFill>
                  <a:srgbClr val="7030A0"/>
                </a:solidFill>
              </a:rPr>
              <a:t>Порядок проведения Конкурса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В Конкурсе принимают участие педагоги-психологи ОО, ДОУ и ЦППМСП г. Челябинска.</a:t>
            </a:r>
            <a:endParaRPr lang="ru-RU" sz="2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От каждой ОО выдвигается не более одного участника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Участие в конкурсе является сугубо добровольным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Конкурс устанавливает ограничения на 3 года на участие победителей, призеров и лауреатов прошлых лет. </a:t>
            </a:r>
          </a:p>
        </p:txBody>
      </p:sp>
    </p:spTree>
    <p:extLst>
      <p:ext uri="{BB962C8B-B14F-4D97-AF65-F5344CB8AC3E}">
        <p14:creationId xmlns:p14="http://schemas.microsoft.com/office/powerpoint/2010/main" val="27972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2400" b="1" i="1" dirty="0" smtClean="0">
                <a:solidFill>
                  <a:srgbClr val="7030A0"/>
                </a:solidFill>
              </a:rPr>
              <a:t>Процедура проведения Конкурса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Основной этап Конкурса проводится в два тура: экспертный и финальный.</a:t>
            </a:r>
            <a:endParaRPr lang="ru-RU" sz="2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Экспертный тур основного этапа Конкурса включает пять конкурсных испытаний: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-два заочных – «Характеристика профессиональной деятельности», «Визитная карточка».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три очных – «Профессиональный </a:t>
            </a:r>
            <a:r>
              <a:rPr lang="ru-RU" sz="2000" dirty="0" err="1" smtClean="0">
                <a:solidFill>
                  <a:srgbClr val="002060"/>
                </a:solidFill>
              </a:rPr>
              <a:t>квест</a:t>
            </a:r>
            <a:r>
              <a:rPr lang="ru-RU" sz="2000" dirty="0" smtClean="0">
                <a:solidFill>
                  <a:srgbClr val="002060"/>
                </a:solidFill>
              </a:rPr>
              <a:t>» , «Мастер-класс»  и «Профессиональный кейс»</a:t>
            </a:r>
          </a:p>
        </p:txBody>
      </p:sp>
    </p:spTree>
    <p:extLst>
      <p:ext uri="{BB962C8B-B14F-4D97-AF65-F5344CB8AC3E}">
        <p14:creationId xmlns:p14="http://schemas.microsoft.com/office/powerpoint/2010/main" val="16112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2400" b="1" i="1" dirty="0" smtClean="0">
                <a:solidFill>
                  <a:srgbClr val="7030A0"/>
                </a:solidFill>
              </a:rPr>
              <a:t>Заочный этап 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>«Характеристика профессиональной деятельности»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Обобщенные итоги профессиональной деятельности конкурсанта за последние 3 года;</a:t>
            </a:r>
            <a:endParaRPr lang="ru-RU" sz="2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Сведения о профессиональном  и дополнительном образовании конкурсанта;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Перечень  разработанных конкурсантом методических документов, программ, проектов;</a:t>
            </a:r>
          </a:p>
          <a:p>
            <a:pPr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Перечень применяемых конкурсантом психолого-педагогических технологий, методик, программ.</a:t>
            </a:r>
          </a:p>
        </p:txBody>
      </p:sp>
    </p:spTree>
    <p:extLst>
      <p:ext uri="{BB962C8B-B14F-4D97-AF65-F5344CB8AC3E}">
        <p14:creationId xmlns:p14="http://schemas.microsoft.com/office/powerpoint/2010/main" val="39495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2400" b="1" i="1" dirty="0" smtClean="0">
                <a:solidFill>
                  <a:srgbClr val="7030A0"/>
                </a:solidFill>
              </a:rPr>
              <a:t>Заочный этап «Визитная карточка»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Видеоролик, представляющий педагога-психолога, рассказывающий об опыте реализации психолого-педагогической практике  и технологии оказания психолого-педагогической помощи участникам ОО</a:t>
            </a:r>
            <a:endParaRPr lang="ru-RU" sz="2000" dirty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Формат: видеоролик продолжительностью не более 3 минут (ранее «Визитная карточка проходила в очном формате – 5 минут).</a:t>
            </a:r>
          </a:p>
        </p:txBody>
      </p:sp>
    </p:spTree>
    <p:extLst>
      <p:ext uri="{BB962C8B-B14F-4D97-AF65-F5344CB8AC3E}">
        <p14:creationId xmlns:p14="http://schemas.microsoft.com/office/powerpoint/2010/main" val="131091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836712"/>
            <a:ext cx="7315200" cy="992088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2400" b="1" i="1" dirty="0">
                <a:solidFill>
                  <a:srgbClr val="7030A0"/>
                </a:solidFill>
              </a:rPr>
              <a:t>О</a:t>
            </a:r>
            <a:r>
              <a:rPr lang="ru-RU" sz="2400" b="1" i="1" dirty="0" smtClean="0">
                <a:solidFill>
                  <a:srgbClr val="7030A0"/>
                </a:solidFill>
              </a:rPr>
              <a:t>чный этап . Конкурсное испытание «Психологический </a:t>
            </a:r>
            <a:r>
              <a:rPr lang="ru-RU" sz="2400" b="1" i="1" dirty="0" err="1" smtClean="0">
                <a:solidFill>
                  <a:srgbClr val="7030A0"/>
                </a:solidFill>
              </a:rPr>
              <a:t>квест</a:t>
            </a:r>
            <a:r>
              <a:rPr lang="ru-RU" sz="2400" b="1" i="1" dirty="0" smtClean="0">
                <a:solidFill>
                  <a:srgbClr val="7030A0"/>
                </a:solidFill>
              </a:rPr>
              <a:t>»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1700808"/>
            <a:ext cx="7770440" cy="4536504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Формат:  участник должен подготовить «Психологическое заключение» на основе анализа данных протокола психодиагностического обследования.</a:t>
            </a:r>
            <a:endParaRPr lang="ru-RU" sz="2000" dirty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Сведения, которые предполагаются в данных протокола: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Общие сведения о ребенке;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Сведения о семье ребенка, условиях проживания;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Кто и по какому вопросу обратился к психологу, описание итогов первичной беседы психолога и обратившегося;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Сведения о результатах диагностического исследования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Регламент не более 120 минут</a:t>
            </a:r>
          </a:p>
        </p:txBody>
      </p:sp>
    </p:spTree>
    <p:extLst>
      <p:ext uri="{BB962C8B-B14F-4D97-AF65-F5344CB8AC3E}">
        <p14:creationId xmlns:p14="http://schemas.microsoft.com/office/powerpoint/2010/main" val="386401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2400" b="1" i="1" dirty="0">
                <a:solidFill>
                  <a:srgbClr val="7030A0"/>
                </a:solidFill>
              </a:rPr>
              <a:t>О</a:t>
            </a:r>
            <a:r>
              <a:rPr lang="ru-RU" sz="2400" b="1" i="1" dirty="0" smtClean="0">
                <a:solidFill>
                  <a:srgbClr val="7030A0"/>
                </a:solidFill>
              </a:rPr>
              <a:t>чный этап . Конкурсное испытание 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>«Мастер-класс»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1981200"/>
            <a:ext cx="7770440" cy="41910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Формат:  публичное выступление перед коллегами и членами Экспертной комиссии, демонстрирующие опыт психолого-педагогической практики  и технологии оказания психолого-педагогической помощи участникам ОО</a:t>
            </a:r>
            <a:endParaRPr lang="ru-RU" sz="2000" dirty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Тема мастер-класса определяется участником самостоятельно.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Регламент: 15 минут на выступление участника, 5 минут на вопросы жюри (ранее мастер-класс ограничивался 12 минутами)</a:t>
            </a:r>
          </a:p>
        </p:txBody>
      </p:sp>
    </p:spTree>
    <p:extLst>
      <p:ext uri="{BB962C8B-B14F-4D97-AF65-F5344CB8AC3E}">
        <p14:creationId xmlns:p14="http://schemas.microsoft.com/office/powerpoint/2010/main" val="369931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sz="2400" b="1" i="1" dirty="0" smtClean="0">
                <a:solidFill>
                  <a:srgbClr val="7030A0"/>
                </a:solidFill>
              </a:rPr>
              <a:t>Финальный тур </a:t>
            </a:r>
            <a:r>
              <a:rPr lang="ru-RU" sz="2400" b="1" i="1" dirty="0">
                <a:solidFill>
                  <a:srgbClr val="7030A0"/>
                </a:solidFill>
              </a:rPr>
              <a:t> </a:t>
            </a:r>
            <a:r>
              <a:rPr lang="ru-RU" sz="2400" b="1" i="1" dirty="0" smtClean="0">
                <a:solidFill>
                  <a:srgbClr val="7030A0"/>
                </a:solidFill>
              </a:rPr>
              <a:t>очного конкурса  «Профессиональные кейсы»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1981200"/>
            <a:ext cx="7770440" cy="41910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Формат:  участник должен решить профессиональный кейс и презентовать его без использования мультимедийных средств. Решение кейса должно быть представлено в форме открытого мероприятия (диалога, консультации, встречи…) иллюстрирующего психолого-педагогическую проблему и демонстрирующего анализ и оценку проблемной ситуации, а также её решение.</a:t>
            </a:r>
            <a:endParaRPr lang="ru-RU" sz="2000" dirty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Регламент: 15 минут на выступление участника, 5 минут на вопросы жюри (ранее кейс ограничивался 7 минутами)</a:t>
            </a:r>
          </a:p>
        </p:txBody>
      </p:sp>
    </p:spTree>
    <p:extLst>
      <p:ext uri="{BB962C8B-B14F-4D97-AF65-F5344CB8AC3E}">
        <p14:creationId xmlns:p14="http://schemas.microsoft.com/office/powerpoint/2010/main" val="337479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808080"/>
      </a:dk1>
      <a:lt1>
        <a:srgbClr val="FFFFFF"/>
      </a:lt1>
      <a:dk2>
        <a:srgbClr val="FFFFFF"/>
      </a:dk2>
      <a:lt2>
        <a:srgbClr val="0120BD"/>
      </a:lt2>
      <a:accent1>
        <a:srgbClr val="C300E6"/>
      </a:accent1>
      <a:accent2>
        <a:srgbClr val="F96F1C"/>
      </a:accent2>
      <a:accent3>
        <a:srgbClr val="FFFFFF"/>
      </a:accent3>
      <a:accent4>
        <a:srgbClr val="6C6C6C"/>
      </a:accent4>
      <a:accent5>
        <a:srgbClr val="DEAAF0"/>
      </a:accent5>
      <a:accent6>
        <a:srgbClr val="E26418"/>
      </a:accent6>
      <a:hlink>
        <a:srgbClr val="FFBF07"/>
      </a:hlink>
      <a:folHlink>
        <a:srgbClr val="5F5F5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443</TotalTime>
  <Words>503</Words>
  <Application>Microsoft Office PowerPoint</Application>
  <PresentationFormat>Экран (4:3)</PresentationFormat>
  <Paragraphs>58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powerpoint-template</vt:lpstr>
      <vt:lpstr>   Муниципальный конкурс профессионального мастерства «Педагог-психолог»</vt:lpstr>
      <vt:lpstr>xv городской конкурс профессионального мастерства «Педагог-психолог»</vt:lpstr>
      <vt:lpstr>Порядок проведения Конкурса</vt:lpstr>
      <vt:lpstr>Процедура проведения Конкурса</vt:lpstr>
      <vt:lpstr>Заочный этап  «Характеристика профессиональной деятельности»</vt:lpstr>
      <vt:lpstr>Заочный этап «Визитная карточка»</vt:lpstr>
      <vt:lpstr>Очный этап . Конкурсное испытание «Психологический квест»</vt:lpstr>
      <vt:lpstr>Очный этап . Конкурсное испытание  «Мастер-класс»</vt:lpstr>
      <vt:lpstr>Финальный тур  очного конкурса  «Профессиональные кейсы»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Муниципальный конкурс профессионального мастерства «Педагог-психолог»</dc:title>
  <dc:creator>User</dc:creator>
  <cp:lastModifiedBy>User</cp:lastModifiedBy>
  <cp:revision>24</cp:revision>
  <cp:lastPrinted>2018-09-11T04:24:37Z</cp:lastPrinted>
  <dcterms:created xsi:type="dcterms:W3CDTF">2018-09-07T09:52:16Z</dcterms:created>
  <dcterms:modified xsi:type="dcterms:W3CDTF">2018-09-12T04:37:27Z</dcterms:modified>
</cp:coreProperties>
</file>