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2185326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83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29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1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1675198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0900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866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27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077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85697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409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272006C-6F85-44CA-84A4-850AE9D52D1B}" type="datetimeFigureOut">
              <a:rPr lang="ru-RU" smtClean="0"/>
              <a:t>19.12.2019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7C72EA35-3D85-4BAD-9BC1-11C94A727A7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550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966874"/>
            <a:ext cx="8361229" cy="2098226"/>
          </a:xfrm>
        </p:spPr>
        <p:txBody>
          <a:bodyPr/>
          <a:lstStyle/>
          <a:p>
            <a:r>
              <a:rPr lang="ru-RU" sz="8000" b="1" dirty="0" smtClean="0"/>
              <a:t>СОЧИНЕНИЕ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как одно из конкурсных испытаний </a:t>
            </a:r>
            <a:br>
              <a:rPr lang="ru-RU" sz="3200" b="1" dirty="0" smtClean="0"/>
            </a:br>
            <a:r>
              <a:rPr lang="ru-RU" sz="3200" b="1" dirty="0" smtClean="0"/>
              <a:t>в рамках календаря массовых мероприятий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7263" y="4580747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Воронин Сергей Сергеевич, заместитель директора МАОУ «Гимназия № 80 г. Челябинска», </a:t>
            </a:r>
          </a:p>
          <a:p>
            <a:pPr algn="r"/>
            <a:r>
              <a:rPr lang="ru-RU" dirty="0" smtClean="0"/>
              <a:t>учитель русского языка и литературы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98019" y="6391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методическое объединение 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русского языка и литературы</a:t>
            </a:r>
            <a:endParaRPr lang="ru-RU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0947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065"/>
            <a:ext cx="9601200" cy="1485900"/>
          </a:xfrm>
        </p:spPr>
        <p:txBody>
          <a:bodyPr>
            <a:noAutofit/>
          </a:bodyPr>
          <a:lstStyle/>
          <a:p>
            <a:pPr marL="384048" lvl="0" indent="-384048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Муниципальный этап областного конкурса на лучшее знание государственной символики Российской Федерации среди обучающихся образовательных организаций (заочный)</a:t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До 14.10.2019</a:t>
            </a:r>
          </a:p>
          <a:p>
            <a:r>
              <a:rPr lang="ru-RU" sz="2800" i="1" dirty="0" smtClean="0"/>
              <a:t>5-8 классы</a:t>
            </a:r>
          </a:p>
          <a:p>
            <a:r>
              <a:rPr lang="ru-RU" sz="2800" i="1" dirty="0" smtClean="0"/>
              <a:t>9-11 классы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Литературное творчество: проза и поэзия</a:t>
            </a:r>
          </a:p>
          <a:p>
            <a:pPr algn="just"/>
            <a:r>
              <a:rPr lang="ru-RU" sz="2800" b="1" dirty="0" smtClean="0"/>
              <a:t>117</a:t>
            </a:r>
            <a:r>
              <a:rPr lang="ru-RU" sz="2800" b="1" dirty="0" smtClean="0"/>
              <a:t> конкурсных работ из 56 ОО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884780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065"/>
            <a:ext cx="9601200" cy="1485900"/>
          </a:xfrm>
        </p:spPr>
        <p:txBody>
          <a:bodyPr>
            <a:noAutofit/>
          </a:bodyPr>
          <a:lstStyle/>
          <a:p>
            <a:pPr lvl="0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Муниципальный этап областного конкурса «Герои Отечества – наши земляки», посвященный Дню Героев Отечества (заочный)</a:t>
            </a: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До 15.11.2019</a:t>
            </a:r>
          </a:p>
          <a:p>
            <a:r>
              <a:rPr lang="ru-RU" sz="2800" i="1" dirty="0" smtClean="0"/>
              <a:t>1-4 классы</a:t>
            </a:r>
          </a:p>
          <a:p>
            <a:r>
              <a:rPr lang="ru-RU" sz="2800" i="1" dirty="0" smtClean="0"/>
              <a:t>5-8 классы</a:t>
            </a:r>
          </a:p>
          <a:p>
            <a:r>
              <a:rPr lang="ru-RU" sz="2800" i="1" dirty="0" smtClean="0"/>
              <a:t>9-11 классы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Сочинение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Эссе</a:t>
            </a:r>
            <a:endParaRPr lang="ru-RU" sz="28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b="1" dirty="0" smtClean="0"/>
              <a:t>204</a:t>
            </a:r>
            <a:r>
              <a:rPr lang="ru-RU" sz="2800" b="1" dirty="0" smtClean="0"/>
              <a:t> конкурсные работы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413907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065"/>
            <a:ext cx="9601200" cy="1485900"/>
          </a:xfrm>
        </p:spPr>
        <p:txBody>
          <a:bodyPr>
            <a:noAutofit/>
          </a:bodyPr>
          <a:lstStyle/>
          <a:p>
            <a:pPr lvl="0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Городской открытый конкурс творческих работ «Рождественская мечта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»</a:t>
            </a: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Октябрь</a:t>
            </a:r>
          </a:p>
          <a:p>
            <a:r>
              <a:rPr lang="ru-RU" sz="2800" i="1" dirty="0" smtClean="0"/>
              <a:t>7 – 10 лет</a:t>
            </a:r>
          </a:p>
          <a:p>
            <a:r>
              <a:rPr lang="ru-RU" sz="2800" i="1" dirty="0" smtClean="0"/>
              <a:t>11 – 14 лет</a:t>
            </a:r>
          </a:p>
          <a:p>
            <a:r>
              <a:rPr lang="ru-RU" sz="2800" i="1" dirty="0" smtClean="0"/>
              <a:t>15 – 17 лет</a:t>
            </a:r>
            <a:endParaRPr lang="ru-RU" sz="2800" i="1" dirty="0" smtClean="0"/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Литературное произведение (стихи, рассказы, очерки, эссе, пьесы)</a:t>
            </a:r>
          </a:p>
        </p:txBody>
      </p:sp>
    </p:spTree>
    <p:extLst>
      <p:ext uri="{BB962C8B-B14F-4D97-AF65-F5344CB8AC3E}">
        <p14:creationId xmlns:p14="http://schemas.microsoft.com/office/powerpoint/2010/main" val="3045728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065"/>
            <a:ext cx="9601200" cy="1485900"/>
          </a:xfrm>
        </p:spPr>
        <p:txBody>
          <a:bodyPr>
            <a:noAutofit/>
          </a:bodyPr>
          <a:lstStyle/>
          <a:p>
            <a:pPr lvl="0" algn="just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XX городской конкурс школьных СМИ «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Nota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 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bene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» (в рамках городского чемпионата «</a:t>
            </a:r>
            <a:r>
              <a:rPr lang="ru-RU" sz="3600" b="1" dirty="0" err="1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МедиаТРЕК</a:t>
            </a: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»)</a:t>
            </a:r>
            <a:r>
              <a:rPr lang="ru-RU" sz="36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600" b="1" i="1" dirty="0">
                <a:solidFill>
                  <a:srgbClr val="191B0E"/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17063"/>
            <a:ext cx="9601200" cy="35814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solidFill>
                  <a:srgbClr val="002060"/>
                </a:solidFill>
              </a:rPr>
              <a:t>Декабрь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/>
              <a:t>1-4 классы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/>
              <a:t>5-8 классы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i="1" dirty="0" smtClean="0"/>
              <a:t>9-11 классы</a:t>
            </a:r>
            <a:endParaRPr lang="ru-RU" sz="2800" i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Лучший авторский материал в информационном жанре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(заметка, репортаж, интервью)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Лучший авторский материал в аналитическом жанре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(статья, рецензия, интервью)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>
                <a:solidFill>
                  <a:schemeClr val="accent6">
                    <a:lumMod val="50000"/>
                  </a:schemeClr>
                </a:solidFill>
              </a:rPr>
              <a:t>Лучший авторский материал в </a:t>
            </a: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художественно-публицистическом жанре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Лучший материал в прозе или поэзии </a:t>
            </a:r>
            <a:r>
              <a:rPr lang="ru-RU" sz="2800" i="1" dirty="0" smtClean="0">
                <a:solidFill>
                  <a:schemeClr val="accent6">
                    <a:lumMod val="50000"/>
                  </a:schemeClr>
                </a:solidFill>
              </a:rPr>
              <a:t>(басни, сказки, стихи, ода)</a:t>
            </a:r>
          </a:p>
        </p:txBody>
      </p:sp>
    </p:spTree>
    <p:extLst>
      <p:ext uri="{BB962C8B-B14F-4D97-AF65-F5344CB8AC3E}">
        <p14:creationId xmlns:p14="http://schemas.microsoft.com/office/powerpoint/2010/main" val="2046684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065"/>
            <a:ext cx="9601200" cy="1485900"/>
          </a:xfrm>
        </p:spPr>
        <p:txBody>
          <a:bodyPr>
            <a:noAutofit/>
          </a:bodyPr>
          <a:lstStyle/>
          <a:p>
            <a:pPr lvl="0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IX городской открытый детский литературный конкурс «Алые паруса творчества»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Январь</a:t>
            </a:r>
          </a:p>
          <a:p>
            <a:r>
              <a:rPr lang="ru-RU" sz="2800" i="1" dirty="0" smtClean="0"/>
              <a:t>1-5 классы</a:t>
            </a:r>
          </a:p>
          <a:p>
            <a:r>
              <a:rPr lang="ru-RU" sz="2800" i="1" dirty="0" smtClean="0"/>
              <a:t>6-8 классы</a:t>
            </a:r>
          </a:p>
          <a:p>
            <a:r>
              <a:rPr lang="ru-RU" sz="2800" i="1" dirty="0" smtClean="0"/>
              <a:t>9-11 классы</a:t>
            </a:r>
            <a:endParaRPr lang="ru-RU" sz="2800" i="1" dirty="0" smtClean="0"/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Поэзия (5-10 стихотворений)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Проза (2-3 рассказа)</a:t>
            </a:r>
          </a:p>
          <a:p>
            <a:pPr algn="just"/>
            <a:r>
              <a:rPr lang="ru-RU" sz="2800" b="1" dirty="0" smtClean="0">
                <a:solidFill>
                  <a:schemeClr val="tx1"/>
                </a:solidFill>
              </a:rPr>
              <a:t>219 конкурсных работ</a:t>
            </a:r>
          </a:p>
        </p:txBody>
      </p:sp>
    </p:spTree>
    <p:extLst>
      <p:ext uri="{BB962C8B-B14F-4D97-AF65-F5344CB8AC3E}">
        <p14:creationId xmlns:p14="http://schemas.microsoft.com/office/powerpoint/2010/main" val="2889507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065"/>
            <a:ext cx="9601200" cy="1485900"/>
          </a:xfrm>
        </p:spPr>
        <p:txBody>
          <a:bodyPr>
            <a:noAutofit/>
          </a:bodyPr>
          <a:lstStyle/>
          <a:p>
            <a:pPr lvl="0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Х городской конкурс детского и юношеского творчества «Моя любимая книга»</a:t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Февраль</a:t>
            </a:r>
          </a:p>
          <a:p>
            <a:r>
              <a:rPr lang="ru-RU" sz="3600" i="1" dirty="0" smtClean="0"/>
              <a:t>Обучающиеся от 10 лет и старше</a:t>
            </a:r>
            <a:endParaRPr lang="ru-RU" sz="3600" i="1" dirty="0" smtClean="0"/>
          </a:p>
          <a:p>
            <a:pPr algn="just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Эссе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162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81065"/>
            <a:ext cx="9601200" cy="1485900"/>
          </a:xfrm>
        </p:spPr>
        <p:txBody>
          <a:bodyPr>
            <a:noAutofit/>
          </a:bodyPr>
          <a:lstStyle/>
          <a:p>
            <a:pPr lvl="0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36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Х городской фестиваль детского творчества «Моя Вселенная»</a:t>
            </a:r>
            <a:r>
              <a:rPr lang="ru-RU" sz="3600" b="1" i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600" b="1" i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40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</a:br>
            <a: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2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Март-апрель</a:t>
            </a:r>
          </a:p>
          <a:p>
            <a:r>
              <a:rPr lang="ru-RU" sz="3600" i="1" dirty="0" smtClean="0"/>
              <a:t>6 – 18 лет</a:t>
            </a:r>
            <a:endParaRPr lang="ru-RU" sz="3600" i="1" dirty="0" smtClean="0"/>
          </a:p>
          <a:p>
            <a:pPr algn="just"/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</a:rPr>
              <a:t>Конкурс научно-фантастических рассказов на космическую тему</a:t>
            </a:r>
            <a:endParaRPr lang="ru-RU" sz="36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2503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292100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Всероссийский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конкурс сочинений среди школьников «Без срока давности», приуроченный к 75-летию Победы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2108199"/>
            <a:ext cx="6438900" cy="4292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533740" y="6461667"/>
            <a:ext cx="3480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http://vks.edu.ru/news/detail/32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44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E28394">
                    <a:lumMod val="50000"/>
                  </a:srgbClr>
                </a:solidFill>
              </a:rPr>
              <a:t>Всероссийский конкурс сочинений среди школьников «Без срока давности», приуроченный к 75-летию Победы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10439400" cy="35814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5–11-х классы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отражение событий ВОВ в истории субъекта, города или населённого пункта Российской Федерации;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мемориала или музея ВОВ;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ВОВ в истории семьи участника конкурса;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биографии участников боевых действий ВОВ или работников тыла в годы ВОВ;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писателей-фронтовиков ВОВ и поэтов-фронтовиков ВОВ;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музыкальные произведения, книги, документальные и художественные фильмы, созданные в годы ВОВ или посвящённые ВОВ;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поисковых отрядов и волонтёрских организаций и участие молодёжи в мероприятиях по сохранению и увековечению памяти о ВОВ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 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проходит в два этапа: региональный в субъектах Российской Федерации (проводится </a:t>
            </a:r>
            <a:r>
              <a:rPr lang="ru-RU" sz="1800" b="1" u="sng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9 декабря 2019 года по 31 января 2020 года</a:t>
            </a:r>
            <a:r>
              <a:rPr lang="ru-RU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федеральный (проводится с 1 февраля по 28 февраля 2020 года).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9522590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533400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6000" b="1" i="1" dirty="0" smtClean="0">
                <a:solidFill>
                  <a:schemeClr val="accent6">
                    <a:lumMod val="50000"/>
                  </a:schemeClr>
                </a:solidFill>
              </a:rPr>
              <a:t>Рекомендации:</a:t>
            </a:r>
            <a:endParaRPr lang="ru-RU" sz="6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689100"/>
            <a:ext cx="10426700" cy="4394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600" b="1" dirty="0" smtClean="0"/>
              <a:t>распределить нагрузку по подготовке обучающихся к конкурсам среди </a:t>
            </a:r>
            <a:r>
              <a:rPr lang="ru-RU" sz="2600" b="1" dirty="0"/>
              <a:t>учителей </a:t>
            </a:r>
            <a:r>
              <a:rPr lang="ru-RU" sz="2600" b="1" dirty="0" smtClean="0"/>
              <a:t>школьного методического объединения ОО;</a:t>
            </a:r>
          </a:p>
          <a:p>
            <a:pPr algn="just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заранее проводить школьный этап конкурса (по возможности) для отбора лучших работ;</a:t>
            </a:r>
          </a:p>
          <a:p>
            <a:pPr algn="just"/>
            <a:r>
              <a:rPr lang="ru-RU" sz="2600" b="1" dirty="0" smtClean="0"/>
              <a:t>оформлять работы в строгом соответствии с требованиями, указанными в Положении к конкурсам;</a:t>
            </a:r>
          </a:p>
          <a:p>
            <a:pPr algn="just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учитывать рекомендации членов жюри по итогам прошлогоднего конкурса;</a:t>
            </a:r>
          </a:p>
          <a:p>
            <a:pPr algn="just"/>
            <a:r>
              <a:rPr lang="ru-RU" sz="2600" b="1" dirty="0" smtClean="0"/>
              <a:t>участвовать в разных возрастных категориях (увеличивать охват);</a:t>
            </a:r>
          </a:p>
          <a:p>
            <a:pPr algn="just"/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</a:rPr>
              <a:t>проверять работу перед отправкой на конкурс, в т. ч. на соответствие критериям.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296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/>
              <a:t>Календарь городских массовых мероприятий для  учащихся и воспитанников муниципальных образовательных организаций  города Челябинска на </a:t>
            </a:r>
            <a:r>
              <a:rPr lang="ru-RU" b="1" dirty="0" smtClean="0"/>
              <a:t>2019/2020 </a:t>
            </a:r>
            <a:r>
              <a:rPr lang="ru-RU" b="1" dirty="0"/>
              <a:t>учебный год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3713355"/>
            <a:ext cx="9601200" cy="49065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Приказ от </a:t>
            </a:r>
            <a:r>
              <a:rPr lang="ru-RU" sz="3200" b="1" i="1" dirty="0">
                <a:solidFill>
                  <a:schemeClr val="accent2">
                    <a:lumMod val="50000"/>
                  </a:schemeClr>
                </a:solidFill>
              </a:rPr>
              <a:t>12.09.2019 № </a:t>
            </a: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1691-у</a:t>
            </a:r>
            <a:endParaRPr lang="ru-RU" sz="3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6560" t="7277" r="18671" b="60332"/>
          <a:stretch/>
        </p:blipFill>
        <p:spPr>
          <a:xfrm>
            <a:off x="2598234" y="4204010"/>
            <a:ext cx="7426711" cy="232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29199" y="6340635"/>
            <a:ext cx="19319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http://chel-edu.ru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49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5128" y="1966874"/>
            <a:ext cx="8361229" cy="2098226"/>
          </a:xfrm>
        </p:spPr>
        <p:txBody>
          <a:bodyPr/>
          <a:lstStyle/>
          <a:p>
            <a:r>
              <a:rPr lang="ru-RU" sz="8000" b="1" dirty="0" smtClean="0"/>
              <a:t>СОЧИНЕНИЕ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dirty="0" smtClean="0"/>
              <a:t>как одно из конкурсных испытаний </a:t>
            </a:r>
            <a:br>
              <a:rPr lang="ru-RU" sz="3200" b="1" dirty="0" smtClean="0"/>
            </a:br>
            <a:r>
              <a:rPr lang="ru-RU" sz="3200" b="1" dirty="0" smtClean="0"/>
              <a:t>в рамках календаря массовых мероприятий</a:t>
            </a:r>
            <a:endParaRPr lang="ru-RU" sz="32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07263" y="4580747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Воронин Сергей Сергеевич, заместитель директора МАОУ «Гимназия № 80 г. Челябинска», </a:t>
            </a:r>
          </a:p>
          <a:p>
            <a:pPr algn="r"/>
            <a:r>
              <a:rPr lang="ru-RU" dirty="0" smtClean="0"/>
              <a:t>учитель русского языка и литературы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598019" y="63919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897B6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Городское методическое объединение </a:t>
            </a:r>
          </a:p>
          <a:p>
            <a:pPr algn="ctr"/>
            <a:r>
              <a:rPr lang="ru-RU" b="1" dirty="0" smtClean="0">
                <a:solidFill>
                  <a:srgbClr val="897B6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учителей русского языка и литературы</a:t>
            </a:r>
            <a:endParaRPr lang="ru-RU" b="1" dirty="0">
              <a:solidFill>
                <a:srgbClr val="897B61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0821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8900" b="1" dirty="0"/>
              <a:t>СЕНТЯБРЬ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i="1" dirty="0"/>
              <a:t>Городской конкурс «На волне безопасности» (заочный)</a:t>
            </a:r>
          </a:p>
        </p:txBody>
      </p:sp>
    </p:spTree>
    <p:extLst>
      <p:ext uri="{BB962C8B-B14F-4D97-AF65-F5344CB8AC3E}">
        <p14:creationId xmlns:p14="http://schemas.microsoft.com/office/powerpoint/2010/main" val="20783719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/>
              <a:t>ОКТЯБРЬ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018371"/>
            <a:ext cx="9601200" cy="4839629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3500" b="1" i="1" dirty="0"/>
              <a:t>Муниципальный этап областного конкурса на лучшее знание государственной символики Российской Федерации среди обучающихся образовательных организаций (заочный)</a:t>
            </a:r>
          </a:p>
          <a:p>
            <a:pPr algn="just"/>
            <a:r>
              <a:rPr lang="ru-RU" sz="3500" b="1" i="1" dirty="0"/>
              <a:t>Муниципальный этап областного конкурса «Герои Отечества – наши земляки», посвященный Дню Героев Отечества (заочный)</a:t>
            </a:r>
          </a:p>
          <a:p>
            <a:pPr algn="just"/>
            <a:r>
              <a:rPr lang="ru-RU" sz="3500" b="1" i="1" dirty="0"/>
              <a:t>Городской открытый конкурс творческих работ «Рождественская мечта»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8081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/>
              <a:t>ДЕКАБРЬ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i="1" dirty="0"/>
              <a:t>XX городской конкурс школьных СМИ «</a:t>
            </a:r>
            <a:r>
              <a:rPr lang="ru-RU" sz="3600" b="1" i="1" dirty="0" err="1"/>
              <a:t>Nota</a:t>
            </a:r>
            <a:r>
              <a:rPr lang="ru-RU" sz="3600" b="1" i="1" dirty="0"/>
              <a:t> </a:t>
            </a:r>
            <a:r>
              <a:rPr lang="ru-RU" sz="3600" b="1" i="1" dirty="0" err="1"/>
              <a:t>bene</a:t>
            </a:r>
            <a:r>
              <a:rPr lang="ru-RU" sz="3600" b="1" i="1" dirty="0"/>
              <a:t>» (в рамках городского чемпионата «</a:t>
            </a:r>
            <a:r>
              <a:rPr lang="ru-RU" sz="3600" b="1" i="1" dirty="0" err="1"/>
              <a:t>МедиаТРЕК</a:t>
            </a:r>
            <a:r>
              <a:rPr lang="ru-RU" sz="3600" b="1" i="1" dirty="0"/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678113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/>
              <a:t>ЯНВАРЬ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i="1" dirty="0"/>
              <a:t>IX городской открытый детский литературный конкурс «Алые паруса творчества»</a:t>
            </a:r>
          </a:p>
        </p:txBody>
      </p:sp>
    </p:spTree>
    <p:extLst>
      <p:ext uri="{BB962C8B-B14F-4D97-AF65-F5344CB8AC3E}">
        <p14:creationId xmlns:p14="http://schemas.microsoft.com/office/powerpoint/2010/main" val="688550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/>
              <a:t>ФЕВРАЛЬ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i="1" dirty="0"/>
              <a:t>Х городской конкурс детского и юношеского творчества «Моя любимая книга»</a:t>
            </a:r>
          </a:p>
        </p:txBody>
      </p:sp>
    </p:spTree>
    <p:extLst>
      <p:ext uri="{BB962C8B-B14F-4D97-AF65-F5344CB8AC3E}">
        <p14:creationId xmlns:p14="http://schemas.microsoft.com/office/powerpoint/2010/main" val="2983334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b="1" dirty="0"/>
              <a:t>МАРТ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b="1" i="1" dirty="0"/>
              <a:t>Х городской фестиваль детского творчества «Моя Вселенная»</a:t>
            </a:r>
          </a:p>
        </p:txBody>
      </p:sp>
    </p:spTree>
    <p:extLst>
      <p:ext uri="{BB962C8B-B14F-4D97-AF65-F5344CB8AC3E}">
        <p14:creationId xmlns:p14="http://schemas.microsoft.com/office/powerpoint/2010/main" val="490843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84048" lvl="0" indent="-384048" algn="ctr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</a:pPr>
            <a:r>
              <a:rPr lang="ru-RU" sz="5300" b="1" dirty="0">
                <a:solidFill>
                  <a:schemeClr val="accent6">
                    <a:lumMod val="50000"/>
                  </a:schemeClr>
                </a:solidFill>
                <a:ea typeface="+mn-ea"/>
                <a:cs typeface="+mn-cs"/>
              </a:rPr>
              <a:t>Городской конкурс «На волне безопасности» (заочный)</a:t>
            </a:r>
            <a:r>
              <a:rPr lang="ru-RU" sz="3600" b="1" i="1" dirty="0">
                <a:solidFill>
                  <a:srgbClr val="191B0E"/>
                </a:solidFill>
                <a:ea typeface="+mn-ea"/>
                <a:cs typeface="+mn-cs"/>
              </a:rPr>
              <a:t/>
            </a:r>
            <a:br>
              <a:rPr lang="ru-RU" sz="3600" b="1" i="1" dirty="0">
                <a:solidFill>
                  <a:srgbClr val="191B0E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26.09-31.10.2019</a:t>
            </a:r>
          </a:p>
          <a:p>
            <a:r>
              <a:rPr lang="ru-RU" sz="2800" i="1" dirty="0" smtClean="0"/>
              <a:t>1-4 классы</a:t>
            </a:r>
          </a:p>
          <a:p>
            <a:r>
              <a:rPr lang="ru-RU" sz="2800" i="1" dirty="0" smtClean="0"/>
              <a:t>5-8 классы</a:t>
            </a:r>
          </a:p>
          <a:p>
            <a:r>
              <a:rPr lang="ru-RU" sz="2800" i="1" dirty="0" smtClean="0"/>
              <a:t>9-11 классы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Литературное творчество «Дорога в школу» (проза и поэзия)</a:t>
            </a:r>
          </a:p>
          <a:p>
            <a:pPr algn="just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</a:rPr>
              <a:t>Литературное творчество «Сам себе спасатель» </a:t>
            </a:r>
          </a:p>
          <a:p>
            <a:pPr algn="just"/>
            <a:r>
              <a:rPr lang="ru-RU" sz="2800" b="1" dirty="0" smtClean="0"/>
              <a:t>629 конкурсных работ из 93 ОО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353618368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Урожай</Template>
  <TotalTime>318</TotalTime>
  <Words>718</Words>
  <Application>Microsoft Office PowerPoint</Application>
  <PresentationFormat>Широкоэкранный</PresentationFormat>
  <Paragraphs>100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3" baseType="lpstr">
      <vt:lpstr>Franklin Gothic Book</vt:lpstr>
      <vt:lpstr>Times New Roman</vt:lpstr>
      <vt:lpstr>Crop</vt:lpstr>
      <vt:lpstr>СОЧИНЕНИЕ как одно из конкурсных испытаний  в рамках календаря массовых мероприятий</vt:lpstr>
      <vt:lpstr>Календарь городских массовых мероприятий для  учащихся и воспитанников муниципальных образовательных организаций  города Челябинска на 2019/2020 учебный год</vt:lpstr>
      <vt:lpstr>СЕНТЯБРЬ </vt:lpstr>
      <vt:lpstr>ОКТЯБРЬ</vt:lpstr>
      <vt:lpstr>ДЕКАБРЬ</vt:lpstr>
      <vt:lpstr>ЯНВАРЬ</vt:lpstr>
      <vt:lpstr>ФЕВРАЛЬ</vt:lpstr>
      <vt:lpstr>МАРТ</vt:lpstr>
      <vt:lpstr>Городской конкурс «На волне безопасности» (заочный) </vt:lpstr>
      <vt:lpstr>Муниципальный этап областного конкурса на лучшее знание государственной символики Российской Федерации среди обучающихся образовательных организаций (заочный)  </vt:lpstr>
      <vt:lpstr>Муниципальный этап областного конкурса «Герои Отечества – наши земляки», посвященный Дню Героев Отечества (заочный)   </vt:lpstr>
      <vt:lpstr>Городской открытый конкурс творческих работ «Рождественская мечта»   </vt:lpstr>
      <vt:lpstr>XX городской конкурс школьных СМИ «Nota bene» (в рамках городского чемпионата «МедиаТРЕК»)    </vt:lpstr>
      <vt:lpstr>IX городской открытый детский литературный конкурс «Алые паруса творчества»    </vt:lpstr>
      <vt:lpstr>Х городской конкурс детского и юношеского творчества «Моя любимая книга»     </vt:lpstr>
      <vt:lpstr>Х городской фестиваль детского творчества «Моя Вселенная»     </vt:lpstr>
      <vt:lpstr>Всероссийский конкурс сочинений среди школьников «Без срока давности», приуроченный к 75-летию Победы</vt:lpstr>
      <vt:lpstr>Всероссийский конкурс сочинений среди школьников «Без срока давности», приуроченный к 75-летию Победы</vt:lpstr>
      <vt:lpstr>Рекомендации:</vt:lpstr>
      <vt:lpstr>СОЧИНЕНИЕ как одно из конкурсных испытаний  в рамках календаря массовых мероприятий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СОЧИНЕНИЕ как одно из конкурсных испытаний  в рамках календаря массовых мероприятий</dc:title>
  <dc:creator>Voronin</dc:creator>
  <cp:lastModifiedBy>Sport</cp:lastModifiedBy>
  <cp:revision>9</cp:revision>
  <dcterms:created xsi:type="dcterms:W3CDTF">2019-12-19T02:39:47Z</dcterms:created>
  <dcterms:modified xsi:type="dcterms:W3CDTF">2019-12-19T08:21:45Z</dcterms:modified>
</cp:coreProperties>
</file>