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07E64-860A-4FE0-B430-3AE4AA0E5C96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DA09-F59A-470C-9DC6-122F27EF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lpi.ru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071546"/>
            <a:ext cx="8072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Итоги государственной итоговой аттестации по русскому языку и литературе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 за 2018/2019 учебный год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9124" y="3786190"/>
            <a:ext cx="44291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/>
              <a:t>Н. Е. Галактионова,</a:t>
            </a:r>
          </a:p>
          <a:p>
            <a:r>
              <a:rPr lang="ru-RU" sz="2400" i="1" dirty="0"/>
              <a:t>руководитель городского методического объединения учителей русского языка и литературы, учитель русского языка и литературы МАОУ «Гимназия № 80</a:t>
            </a:r>
            <a:r>
              <a:rPr lang="ru-RU" sz="2400" dirty="0"/>
              <a:t> г.</a:t>
            </a:r>
            <a:r>
              <a:rPr lang="ru-RU" sz="2400" i="1" dirty="0"/>
              <a:t>Челябинска»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357298"/>
            <a:ext cx="85725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Анализ статистических данных, связанных с результатами выполнения задания 1, позволяет сделать следующий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наибольшие затруднения, которые испытывают экзаменуемые при написании сжатого изложения по прослушанному тексту, связаны не с передачей основного содержания текста или сжатием информации, а с умением членить текст на абзацы, строить высказывание с использованием различных способов логической связи (грамматической и смысловой), т. к. 7 % (на 3% ниже по сравнению с 2018 г.) учащихся получили 0 баллов именно по данному критерию.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1928802"/>
            <a:ext cx="76438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Результаты выполнения части 2 экзаменационной работы</a:t>
            </a:r>
          </a:p>
          <a:p>
            <a:pPr algn="ctr"/>
            <a:r>
              <a:rPr lang="ru-RU" sz="2800" b="1" dirty="0"/>
              <a:t>(тестовые задания)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57200"/>
          <a:ext cx="9144000" cy="6400800"/>
        </p:xfrm>
        <a:graphic>
          <a:graphicData uri="http://schemas.openxmlformats.org/drawingml/2006/table">
            <a:tbl>
              <a:tblPr/>
              <a:tblGrid>
                <a:gridCol w="507967"/>
                <a:gridCol w="2177143"/>
                <a:gridCol w="1741714"/>
                <a:gridCol w="4717176"/>
              </a:tblGrid>
              <a:tr h="47272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Arial Unicode MS"/>
                          <a:cs typeface="Times New Roman"/>
                        </a:rPr>
                        <a:t>Номер</a:t>
                      </a: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 задания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Проверяемые элементы содержания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 (базовый/ повышенный)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Процент выполнения по городу в 2019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67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Текст как речевое произведение. Смысловая и композиционная целостность текста. Анализ текста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87,9%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337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Выразительные средства лексики и фразеологии. Анализ средств выразительности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63,7%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08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Правописание приставок. Слитное, дефисное, раздельное написание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63,1%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159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Правописание суффиксов различных частей речи (кроме Н-НН). Правописание Н-НН в различных частях речи. Правописание личных окончаний глаголов и суффиксов причастий настоящего времени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73,1%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067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Лексика и фразеология. Синонимы. Фразеологические обороты. Группы слов по происхождению и употреблению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66,9%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357166"/>
          <a:ext cx="9144000" cy="6215106"/>
        </p:xfrm>
        <a:graphic>
          <a:graphicData uri="http://schemas.openxmlformats.org/drawingml/2006/table">
            <a:tbl>
              <a:tblPr/>
              <a:tblGrid>
                <a:gridCol w="904876"/>
                <a:gridCol w="4023319"/>
                <a:gridCol w="2247305"/>
                <a:gridCol w="1968500"/>
              </a:tblGrid>
              <a:tr h="85482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Словосочетание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81,6%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2877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Предложение. Грамматическая основа предложения. Подлежащее и сказуемое как главные члены предложен™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Arial Unicode MS"/>
                          <a:cs typeface="Times New Roman"/>
                        </a:rPr>
                        <a:t>76,7%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150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Осложнённое простое предложение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Arial Unicode MS"/>
                          <a:cs typeface="Times New Roman"/>
                        </a:rPr>
                        <a:t>58,1%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42852"/>
          <a:ext cx="9144000" cy="6572294"/>
        </p:xfrm>
        <a:graphic>
          <a:graphicData uri="http://schemas.openxmlformats.org/drawingml/2006/table">
            <a:tbl>
              <a:tblPr/>
              <a:tblGrid>
                <a:gridCol w="622916"/>
                <a:gridCol w="2769648"/>
                <a:gridCol w="1547041"/>
                <a:gridCol w="4204395"/>
              </a:tblGrid>
              <a:tr h="156701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Пунктуационный анализ. Знаки препинания в предложениях со словами и конструкциями, грамматически не связанными с членами предложения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70,8%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328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11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Синтаксический анализ сложного предложения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67,2%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66569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Пунктуационный анализ. Знаки препинания в сложносочинённом и сложноподчинённом предложениях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47,5%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328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13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Синтаксический анализ сложного предложения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61,9%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328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14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Сложные предложения с разными видами связи между частями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59,5%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885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Arial Unicode MS"/>
                          <a:cs typeface="Times New Roman"/>
                        </a:rPr>
                        <a:t>Средний процент выполнения заданий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Arial Unicode MS"/>
                          <a:cs typeface="Times New Roman"/>
                        </a:rPr>
                        <a:t>67,5%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428604"/>
            <a:ext cx="8429684" cy="56323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Представленные в таблице статистические данные свидетельствуют о том, что с выполнением заданий части 2 экзаменационной работы большинство участников экзамена справились: средний процент выполнения всех заданий части 2 - 67,5%, что на 1 % лучше, чем в 2018 г.</a:t>
            </a:r>
          </a:p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Очевидно, что отдельные элементы содержания представляют определенную трудность для выпускников 9-х классов. Самым низким среди показателей выполнения выпускниками заданий 2 части экзаменационной работы в 2019 г. стал показатель выполнения задания № 12 (Пунктуационный анализ. Знаки препинания в сложносочинённом и сложноподчинённом предложении – 47,5%). Вызвали затруднение и задания № 9, 14. Учителям русского языка необходимо усилить внимание к изучению разделов «Синтаксис» и «Пунктуация», что должно способствовать формированию важнейших синтаксических и пунктуационных умений.</a:t>
            </a:r>
          </a:p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Стоит отметить положительную динамику результатов освоения некоторых разделов языкознания, проверяемых тестовыми заданиями, по сравнению с выполнением в 2018 г.: задание № 5 - на 3,5 %; задание № 6 - на 5,2 %; задание № 8 - на 6,5 %;, задание 10 – на 4,7%.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2928934"/>
            <a:ext cx="8786874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Результаты выполнения заданий части 3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экзаменационной работы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0"/>
          <a:ext cx="9001156" cy="6715151"/>
        </p:xfrm>
        <a:graphic>
          <a:graphicData uri="http://schemas.openxmlformats.org/drawingml/2006/table">
            <a:tbl>
              <a:tblPr/>
              <a:tblGrid>
                <a:gridCol w="876218"/>
                <a:gridCol w="1274500"/>
                <a:gridCol w="1513469"/>
                <a:gridCol w="2230375"/>
                <a:gridCol w="1593125"/>
                <a:gridCol w="1513469"/>
              </a:tblGrid>
              <a:tr h="279798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заданием (%)</a:t>
                      </a:r>
                      <a:endParaRPr lang="ru-RU" sz="16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8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участником ОГЭ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798">
                <a:tc rowSpan="1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В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9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СК1 Понимание содержания текста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296 (3%)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2583 (24%)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7747 (73%)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СК2 Наличие примеров-иллюстраций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315 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(3%)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843 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(8%)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2495 (23%)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6973 (66%)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СК3 Смысловая цельность, речевая связность и последовательность изложения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337 (3%)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2972 (28%)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7317 (69%)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СК4 Композиционная стройность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291 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(3%)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1485 (14%)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8850 (83%)</a:t>
                      </a:r>
                    </a:p>
                  </a:txBody>
                  <a:tcPr marL="44879" marR="448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443841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выполнения задания 15 (сочинение) показывают, что лишь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3 %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девятиклассников (те, кто получил 0 баллов по критерию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СК1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затрудняются отвечать на поставленный вопрос, приводить рассуждение на теоретическом уровне, комментировать исходный тезис, связанный с каким- либо языковым явлением при выполнении задания 15.1, давать верное объяснение содержания фрагмента (задание 15.2), а также толковать значение слова и комментировать его (задание 15.3);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97 %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учащихся справились с данным заданием.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000100" y="2428868"/>
            <a:ext cx="7289495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Анализ грамотности и фактической точности речи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142984"/>
            <a:ext cx="9001156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Основной государственный экзамен по русскому языку и литературе в 2019 году  проводился в соответствии с Федеральным законом  Российской Федерации от 29.12.2012 № 273 – ФЗ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«Об образовании в Российской Федерации».</a:t>
            </a: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357166"/>
          <a:ext cx="8572559" cy="6224772"/>
        </p:xfrm>
        <a:graphic>
          <a:graphicData uri="http://schemas.openxmlformats.org/drawingml/2006/table">
            <a:tbl>
              <a:tblPr/>
              <a:tblGrid>
                <a:gridCol w="1000132"/>
                <a:gridCol w="1214446"/>
                <a:gridCol w="1357322"/>
                <a:gridCol w="2259543"/>
                <a:gridCol w="1370558"/>
                <a:gridCol w="1370558"/>
              </a:tblGrid>
              <a:tr h="208565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заданием (%)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2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участником ОГЭ</a:t>
                      </a: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7131">
                <a:tc rowSpan="1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Arial Unicode MS"/>
                          <a:cs typeface="Times New Roman"/>
                        </a:rPr>
                        <a:t>4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ГК1 Соблюдение орфографических норм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3112 (29%)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3149 (30%)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4365 (41%)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ГК2 Соблюдение пунктуационных норм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4369 (41%)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2785 (26%)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3472 (33%)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ГК3 Соблюдение грамматических норм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1271 (12%)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3550 (33%)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5805 (55%)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ГК4 Соблюдение речевых норм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504 (5%)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2957 (28%)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7165 (67%)</a:t>
                      </a:r>
                    </a:p>
                  </a:txBody>
                  <a:tcPr marL="52251" marR="522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000108"/>
            <a:ext cx="8643998" cy="193899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проверки заданий с развернутым ответом по критериям ГК1 – ГК4 позволяют сделать вывод о том, что орфографические, пунктуационные, грамматические и речевые умения сформированы в достаточной степени у большей половины выпускников.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06" y="642918"/>
          <a:ext cx="8715436" cy="5072099"/>
        </p:xfrm>
        <a:graphic>
          <a:graphicData uri="http://schemas.openxmlformats.org/drawingml/2006/table">
            <a:tbl>
              <a:tblPr/>
              <a:tblGrid>
                <a:gridCol w="1307128"/>
                <a:gridCol w="1142127"/>
                <a:gridCol w="1291232"/>
                <a:gridCol w="1974691"/>
                <a:gridCol w="1500129"/>
                <a:gridCol w="1500129"/>
              </a:tblGrid>
              <a:tr h="507210"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заданием (%)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8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участником ОГЭ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7210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5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ФК1 Фактическая точность письменной речи 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73 (1%)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1280 (12%)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9273 (87%)</a:t>
                      </a:r>
                    </a:p>
                  </a:txBody>
                  <a:tcPr marL="57175" marR="57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571612"/>
            <a:ext cx="8643998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Статистические данные свидетельствуют, что 99%  выпускников не допустили фактических ошибок в изложении материала, а также в понимании и употреблении терминов.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42844" y="285728"/>
            <a:ext cx="8715404" cy="63248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Общие выводы и методические рекомендации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Анализ результатов ГИА по русскому языку выпускников 9-х классов в 2019 году показал: абсолютная успеваемость составляет 98%,</a:t>
            </a:r>
            <a:b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качественная – 67%. Средняя оценка – 3,9.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359 выпускников 9-х классов г. Челябинска набрали максимальное количество баллов на экзамене по русскому языку в 2019 году.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Анализ результатов выполнения заданий тестового характера показывает 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высокий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процент усвоения учащимися 9-х классов </a:t>
            </a:r>
            <a:b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следующих элементов содержания языкового образования: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 текст как речевое произведение. Смысловая и композиционная целостность текста. Анализ текста;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словосочетание;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предложение. Грамматическая основа предложения. Подлежащее и сказуемое как главные члены предложения;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правописание суффиксов различных частей речи (кроме Н-НН). Правописание Н-НН в различных частях речи. Правописание личных</a:t>
            </a:r>
            <a:b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окончаний глаголов и суффиксов причастий настоящего времени;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пунктуационный анализ. Знаки препинания в предложениях со словами и конструкциями, грамматически не связанными с членами предложения.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Элементы содержания, вызвавшие 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затруднения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у выпускников основной школы: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пунктуационный анализ. Знаки препинания в сложносочинённом и сложноподчинённом предложениях;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осложнённое простое предложение;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сложные предложения с разными видами связи между частями.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Результаты государственной итоговой аттестации по русскому языку выпускников 9-х классов г. Челябинска позволяет считать </a:t>
            </a:r>
            <a:b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общеобразовательную подготовку  большинства выпускников основной школы на допустимом уровне.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60016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целях совершенствования преподавания русского языка и повышения уровня подготовки выпускников по предмету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рекомендуется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использовать в организации образовательного процесса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текстоориентированный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подход, при котором текст на уроке является высшей дидактической единицей. Данный подход позволит обеспечить овладение всеми видами речевой деятельности (чтением, говорением, слушанием, письмом) в их единстве и взаимосвязи;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внедрять в учебный процесс разнообразные виды языкового анализа с учетом семантической характеристики языкового явления и его пунктуационных особенностей;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развивать умение воспринимать информацию, в том числе и на слух (в рамках подготовки к написанию сжатого изложения в том числе);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 организовывать деятельность учащихся, нацеленную на формирование навыка речевого самоконтроля, умения анализировать и корректировать устные и письменные высказывания в отношении их соответствия нормам современного русского литературного языка, а также коммуникативной задаче, для этого необходимо более серьёзное внимание обращать на организацию работы с различными словарями русского языка, лингвистическими справочниками;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использовать в работе современные способы проверки знаний, умений и навыков учащихся, соблюдать единые нормы проверки ученических работ;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16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 повышать уровень профессиональной компетентности через системную работу с материалами, размещенными на сайте ФИПИ (режим доступа.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http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'//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2"/>
              </a:rPr>
              <a:t>www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2"/>
              </a:rPr>
              <a:t>.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2"/>
              </a:rPr>
              <a:t>flpi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2"/>
              </a:rPr>
              <a:t>.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2"/>
              </a:rPr>
              <a:t>ru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), документами, регламентирующими разработку КИМ  государственной итоговой аттестации по русскому языку (кодификатор содержания, спецификация и демонстрационный вариант экзаменационной работы),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материалами для членов комиссий по проверке выполнения заданий с развёрнутым ответом экзаменационных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работ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выпускников 9-х классов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714348" y="1857364"/>
            <a:ext cx="7490577" cy="12003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Результаты государственной итоговой аттестации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 литературе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выпускников 9-х классов г. Челябинска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2381250"/>
          <a:ext cx="8715435" cy="4119584"/>
        </p:xfrm>
        <a:graphic>
          <a:graphicData uri="http://schemas.openxmlformats.org/drawingml/2006/table">
            <a:tbl>
              <a:tblPr/>
              <a:tblGrid>
                <a:gridCol w="1452421"/>
                <a:gridCol w="1452421"/>
                <a:gridCol w="1452421"/>
                <a:gridCol w="1452421"/>
                <a:gridCol w="1452421"/>
                <a:gridCol w="1453330"/>
              </a:tblGrid>
              <a:tr h="1123523"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Arial Unicode MS"/>
                          <a:cs typeface="Times New Roman"/>
                        </a:rPr>
                        <a:t>Отметка по пятибалльной шкале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Arial Unicode MS"/>
                          <a:cs typeface="Times New Roman"/>
                        </a:rPr>
                        <a:t>«2»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«3»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«4»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«5»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Средняя оценка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9015"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Первичный балл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0 - 11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12 - 19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20 - 26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27 -33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046"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Доля выпускников, набравших соответствующий балл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3 </a:t>
                      </a:r>
                      <a:b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(0,8%)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47</a:t>
                      </a:r>
                      <a:b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</a:b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(12,5%)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Arial Unicode MS"/>
                          <a:cs typeface="Times New Roman"/>
                        </a:rPr>
                        <a:t>107 (28,5%)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Arial Unicode MS"/>
                          <a:cs typeface="Times New Roman"/>
                        </a:rPr>
                        <a:t>219 (58,2%)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Arial Unicode MS"/>
                          <a:cs typeface="Times New Roman"/>
                        </a:rPr>
                        <a:t>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17543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2019 году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376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выпускников 9-х классов из общеобразовательных организаций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г. Челябинска сдавали государственный экзамен по литературе.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Абсолютная успеваемость составляет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99,2%,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качественная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86,7%.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Средний первичный балл за экзаменационную работу по литературе в 2019 году составляет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26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Средняя оценка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4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571480"/>
          <a:ext cx="8358246" cy="5791200"/>
        </p:xfrm>
        <a:graphic>
          <a:graphicData uri="http://schemas.openxmlformats.org/drawingml/2006/table">
            <a:tbl>
              <a:tblPr/>
              <a:tblGrid>
                <a:gridCol w="5294429"/>
                <a:gridCol w="3063817"/>
              </a:tblGrid>
              <a:tr h="7712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ОО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выпускников, набравших максимальный балл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"Гимназия №1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 №1 г.Челябинска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8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"Гимназия №10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"Лицей № 11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"Гимназия №23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"Гимназия №26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30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46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"Гимназия №76 г.Челябинска"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"Гимназия №80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98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112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"СОШ № 121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147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0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"СОШ № 153 г.Челябинска"</a:t>
                      </a:r>
                      <a:endParaRPr lang="ru-RU" sz="200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solidFill>
                          <a:srgbClr val="000000"/>
                        </a:solidFill>
                        <a:latin typeface="Arial Unicode MS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857224" y="142852"/>
            <a:ext cx="7336945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Образовательные учреждения, в которых учащиеся получили максимальный балл – 33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582341"/>
            <a:ext cx="8643998" cy="378565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видно из таблиц с экзаменационной работой не справились 0,8% выпускников; положительные отметки по пятибалльной шкале получили 99,2% экзаменуемых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отметку «5» – 58,2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%;</a:t>
            </a:r>
          </a:p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отметку «4» – 28,5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%,</a:t>
            </a:r>
          </a:p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отметку «3» – 12,5%.</a:t>
            </a:r>
          </a:p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Доля выпускников, получивших отметки «4» и «5», достаточно высока – 86,7%.</a:t>
            </a:r>
          </a:p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28 выпускников 9-х классов г. Челябинска получили максимальное количество баллов на экзамене по литературе в 2019 году.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результат позволяет осуществить отбор учащихся в профильные классы.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000108"/>
            <a:ext cx="9001156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Назначение КИМ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для основного государственного экзамена (ОГЭ) – оценить уровень общеобразовательной подготовки по русскому языку выпускников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классов общеобразовательных организаций в целях государственной итоговой аттестации выпускников.  Результаты экзамена могут быть использованы при приёме обучающихся в профильные классы средней школы.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2500306"/>
            <a:ext cx="6163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Анализ выполнения заданий первой части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71415"/>
          <a:ext cx="9144000" cy="6572290"/>
        </p:xfrm>
        <a:graphic>
          <a:graphicData uri="http://schemas.openxmlformats.org/drawingml/2006/table">
            <a:tbl>
              <a:tblPr/>
              <a:tblGrid>
                <a:gridCol w="589939"/>
                <a:gridCol w="663680"/>
                <a:gridCol w="1401102"/>
                <a:gridCol w="3318887"/>
                <a:gridCol w="1585196"/>
                <a:gridCol w="1585196"/>
              </a:tblGrid>
              <a:tr h="1088535"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Уровень </a:t>
                      </a:r>
                      <a:r>
                        <a:rPr lang="ru-RU" sz="1400" b="1" spc="0" dirty="0" smtClean="0">
                          <a:latin typeface="Times New Roman"/>
                          <a:ea typeface="Arial Unicode MS"/>
                          <a:cs typeface="Times New Roman"/>
                        </a:rPr>
                        <a:t>сложности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заданиями (%)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767"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участниками ОГЭ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spc="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1.1.1/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1.2.1.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6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Соответствие ответа заданию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 (1%)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37 (10%)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337 (89%)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Привлечение текста произведений для аргументации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9 (3%)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73 (19%)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294 (78%)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Логичность и соблюдение речевых норм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14 (4%)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86 (23%)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276 (73%)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1.1.2/1.2.2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9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Соответствие ответа заданию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10 (3%)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97 (25%)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269 (72%)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Привлечение текста произведений для аргументации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30 (8%)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101 (27%)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245 (65%)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Логичность и соблюдение речевых норм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38 (10%)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133 (35%)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7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spc="0" dirty="0">
                          <a:latin typeface="Times New Roman"/>
                          <a:ea typeface="Arial Unicode MS"/>
                          <a:cs typeface="Times New Roman"/>
                        </a:rPr>
                        <a:t>205 (55%)</a:t>
                      </a:r>
                      <a:endParaRPr lang="ru-RU" sz="14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29858" marR="298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928670"/>
          <a:ext cx="9143999" cy="3886208"/>
        </p:xfrm>
        <a:graphic>
          <a:graphicData uri="http://schemas.openxmlformats.org/drawingml/2006/table">
            <a:tbl>
              <a:tblPr/>
              <a:tblGrid>
                <a:gridCol w="1583734"/>
                <a:gridCol w="1321465"/>
                <a:gridCol w="1583734"/>
                <a:gridCol w="1583734"/>
                <a:gridCol w="1535666"/>
                <a:gridCol w="1535666"/>
              </a:tblGrid>
              <a:tr h="228602">
                <a:tc rowSpan="11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1.1.3/1.2.3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П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8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Сопоставление произведений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5 (2%)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27 (7%)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344 (91%)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b="1" spc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Привлечение текста произведений для аргументации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7 (3%)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16 (6%)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71 (19%)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85 (23%)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4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197 (52%)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Логичность и соблюдение речевых норм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12 (3%)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105 (28%)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/>
                          <a:ea typeface="Arial Unicode MS"/>
                          <a:cs typeface="Times New Roman"/>
                        </a:rPr>
                        <a:t>259 (69%)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0718" marR="607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714488"/>
            <a:ext cx="8858312" cy="267765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оценивания заданий части 1 (1.1.1, 1.2.1) по критерию К1 («Соответствие ответа заданию») показывают, что средний процент выполнения задания К1 составляет 99 % (на 1% выше по сравнению с 2018 г.),  задания К2 («Привлечение текста произведения для аргументации») – 97 %, (на 12,1% выше по сравнению с 2018 г.), К3 («Логичность и соблюдение речевых норм») – 96%.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85728"/>
            <a:ext cx="8286808" cy="489364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Максимальный балл по итогам выполнения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 1.1.2/ 1.2.2.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получили по К1 («Соответствие ответа заданию») – 72%, К2 («Привлечение текста произведения для аргументации») – 65%, К3 («Логичность и соблюдение речевых норм») – 55%. Средний процент выполнения данного задания невысок. Достаточно часто ученики неправильно определяют используемое поэтом художественное средство, что приводит к снижению оценки за данное задание. Причиной невыполнения данного типа задания являются непонимание проблематики анализируемого текста, неправильное толкование действий и намерений героев, отсутствие логической связи в рассуждениях.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000108"/>
            <a:ext cx="8501122" cy="415498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экзамена позволяют говорить 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умения сопоставлять предложенные произведения у 98 % участников экзамена (выше на 2% с 2018 г.). Причём 91 % из них сделали это на качественно высоком уровне (получили максимальный балл по критерию).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привлекать текст художественного произведения для аргументации в соответствии с предложенным направлением анализа продемонстрировали 93 % учащихся (ниже на 2% с 2018г.).</a:t>
            </a:r>
          </a:p>
          <a:p>
            <a:pPr indent="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Логические и речевые ошибки (К3) отсутствуют в работах 69% учащихся.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1857364"/>
            <a:ext cx="6144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Анализ выполнения заданий второй части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42852"/>
          <a:ext cx="9001156" cy="6515112"/>
        </p:xfrm>
        <a:graphic>
          <a:graphicData uri="http://schemas.openxmlformats.org/drawingml/2006/table">
            <a:tbl>
              <a:tblPr/>
              <a:tblGrid>
                <a:gridCol w="1143009"/>
                <a:gridCol w="1357322"/>
                <a:gridCol w="1651993"/>
                <a:gridCol w="2103646"/>
                <a:gridCol w="1372593"/>
                <a:gridCol w="1372593"/>
              </a:tblGrid>
              <a:tr h="1285884"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spc="0" dirty="0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 задания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spc="0" dirty="0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spc="0" dirty="0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b="1" spc="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spc="0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заданиями (%)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spc="0" dirty="0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участниками ОГЭ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rowSpan="18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2.1 –2.4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8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В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8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13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Соответствие сочинения теме и её раскрытие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19 (5%)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56 (15%)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162 (43%)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139 (37%)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Привлечение текста произведения для аргументации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19 (5%)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72 (19%)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121 (32%)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164 (44%)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Опора на теоретико-литературные понятия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19 (5%)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219 (58%)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138 (37%)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Композиционная цельность и логичность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20 (5 %)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32 (9%)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170 (45%)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154 (41%)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Соблюдение речевых норм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19 (5%)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91 (24%)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  <a:endParaRPr lang="ru-RU" sz="15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Arial Unicode MS"/>
                          <a:cs typeface="Times New Roman"/>
                        </a:rPr>
                        <a:t>266 (71%)</a:t>
                      </a:r>
                      <a:endParaRPr lang="ru-RU" sz="15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0450" marR="50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071539" y="1571612"/>
            <a:ext cx="7643866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Выводы по результатам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государственной итоговой аттестации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 образовательным предметам </a:t>
            </a:r>
          </a:p>
          <a:p>
            <a:pPr marL="0" marR="0" lvl="0" indent="381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основного общего образования в форме ОГЭ</a:t>
            </a:r>
            <a:b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 литературе в Челябинске в 2019 году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42984"/>
            <a:ext cx="8572560" cy="501675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0" lvl="1" indent="457200"/>
            <a:r>
              <a:rPr lang="ru-RU" sz="2000" dirty="0" smtClean="0"/>
              <a:t>1. Существующая </a:t>
            </a:r>
            <a:r>
              <a:rPr lang="ru-RU" sz="2000" dirty="0" smtClean="0"/>
              <a:t>форма государственной итоговой аттестации по литературе выпускников 9-х классов является полноценным инструментом диагностики учебных достижений </a:t>
            </a:r>
            <a:r>
              <a:rPr lang="ru-RU" sz="2000" dirty="0" smtClean="0"/>
              <a:t>учащихся</a:t>
            </a:r>
            <a:endParaRPr lang="ru-RU" sz="2000" dirty="0" smtClean="0"/>
          </a:p>
          <a:p>
            <a:pPr marL="0" lvl="1" indent="457200"/>
            <a:r>
              <a:rPr lang="ru-RU" sz="2000" dirty="0" smtClean="0"/>
              <a:t>2. Проведение </a:t>
            </a:r>
            <a:r>
              <a:rPr lang="ru-RU" sz="2000" dirty="0" smtClean="0"/>
              <a:t>государственной итоговой аттестации в форме ОГЭ по литературе в 9-м классе показало, что большинство учащихся овладело содержанием литературного образования за курс основной школы на базовом уровне.</a:t>
            </a:r>
          </a:p>
          <a:p>
            <a:pPr marL="0" lvl="1" indent="457200"/>
            <a:r>
              <a:rPr lang="ru-RU" sz="2000" dirty="0" smtClean="0"/>
              <a:t>3. Читательская</a:t>
            </a:r>
            <a:r>
              <a:rPr lang="ru-RU" sz="2000" dirty="0" smtClean="0"/>
              <a:t>, </a:t>
            </a:r>
            <a:r>
              <a:rPr lang="ru-RU" sz="2000" dirty="0" smtClean="0"/>
              <a:t>литературоведческая </a:t>
            </a:r>
            <a:r>
              <a:rPr lang="ru-RU" sz="2000" dirty="0" smtClean="0"/>
              <a:t>и коммуникативно-речевая </a:t>
            </a:r>
            <a:r>
              <a:rPr lang="ru-RU" sz="2000" dirty="0" smtClean="0"/>
              <a:t>компетенции </a:t>
            </a:r>
            <a:r>
              <a:rPr lang="ru-RU" sz="2000" dirty="0" smtClean="0"/>
              <a:t>школьников в целом сформированы. К числу недостаточно освоенных выпускниками умений на протяжении всех лет проведения итоговой государственной аттестации по литературе за курс основной школы относятся следующие: умение проводить сопоставительный </a:t>
            </a:r>
            <a:r>
              <a:rPr lang="ru-RU" sz="2000" dirty="0" err="1" smtClean="0"/>
              <a:t>ан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smtClean="0"/>
              <a:t>произведений в соответствии с заданным направлением анализа, уместно и грамотно использовать теоретико-литературные понятия при анализе художественного произведения, создавать собственное развёрнутое высказывание в соответствии с нормами речи.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714356"/>
            <a:ext cx="8504379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Результаты государственной итоговой аттестации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 русскому языку выпускников 9-х классов г. Челябинска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428868"/>
            <a:ext cx="87154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2019 году 10626 выпускников 9-х классов из общеобразовательных организаций г. Челябинска сдавали государственный экзамен по русскому языку.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714488"/>
            <a:ext cx="8429684" cy="156966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Предложения по результатам государственной итоговой аттестации по образовательным предметам основного общего образования в форме ОГЭ по литературе в Челябинске в 2019 году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06" y="571480"/>
            <a:ext cx="9072594" cy="594008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целях более успешного освоения предмета и достижения высоких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результатов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экзамене можно дать следующие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3"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Развивать все виды речевой деятельности в их единстве и взаимосвязи, обучать восприятию текста и связной письменной речи в процессе преподавания литературы, опираясь на приёмы медленного и комментированного чтения.</a:t>
            </a:r>
          </a:p>
          <a:p>
            <a:pPr marL="0" lvl="3"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Начиная с 5-го класса, необходимо вести последовательную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систематическую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работу по обучению школьников созданию связного текста на основе литературного материала, проводить специальные уроки обучения сочинению, широко включать в практику изучения художественного произведения небольшие письменные работы разных видов, рассчитанные на 10-15 минут.</a:t>
            </a:r>
          </a:p>
          <a:p>
            <a:pPr marL="0" lvl="3"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практике школьного анализа художественного произведения нужно добиваться более широкого и мотивированного использования литературоведческих терминов.</a:t>
            </a:r>
          </a:p>
          <a:p>
            <a:pPr marL="0" lvl="3" indent="4572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Следует обратить внимание на организацию повторения изученных произведений русской литературы, входящих в кодификатор. В целях освоения модели итоговой аттестации в 9-м классе нужно знакомить школьников не только с демонстрационным вариантом КИМ, но и с кодификатором и системой оценивания заданий разных типов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5" y="1357298"/>
          <a:ext cx="8501124" cy="4156734"/>
        </p:xfrm>
        <a:graphic>
          <a:graphicData uri="http://schemas.openxmlformats.org/drawingml/2006/table">
            <a:tbl>
              <a:tblPr/>
              <a:tblGrid>
                <a:gridCol w="2143141"/>
                <a:gridCol w="1143007"/>
                <a:gridCol w="1315202"/>
                <a:gridCol w="1399442"/>
                <a:gridCol w="1143008"/>
                <a:gridCol w="1357324"/>
              </a:tblGrid>
              <a:tr h="125016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Первичный балл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0 - 14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15 - 24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25 - 33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34 - 39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Средняя оценка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5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Отметка по пятибалльной шкале</a:t>
                      </a:r>
                      <a:endParaRPr lang="ru-RU" sz="1800">
                        <a:solidFill>
                          <a:srgbClr val="FF0000"/>
                        </a:solidFill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«2»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«3»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«4»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«5»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FF0000"/>
                        </a:solidFill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360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Доля выпускников, набравших соответствующий балл</a:t>
                      </a:r>
                      <a:endParaRPr lang="ru-RU" sz="1800" dirty="0">
                        <a:solidFill>
                          <a:srgbClr val="FF0000"/>
                        </a:solidFill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250 (2%)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3232 (31%)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4012 (38%)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3132 (29%)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3,94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85720" y="1142984"/>
            <a:ext cx="8572560" cy="41549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 0 до 14 баллов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что соответствовало отметке «2», получили 2% экзаменуемых.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 15 до 24 баллов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(отметку «3») получили 31% участников экзамена.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 25 – 33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что соответствовало отметке «4», набрали 38% участников государственной (итоговой) аттестации.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 34 – 39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что соответствовало отметке «5», набрали  29% проэкзаменованных выпускников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Абсолютная успеваемость составляет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98%,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качественная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67%.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Средняя оценка –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3,9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2844" y="1000108"/>
            <a:ext cx="8715404" cy="41549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359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выпускников 9-х классов г. Челябинска набрали максимальное количество баллов на экзамене по русскому языку в 2019 году.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Образовательные учреждения, в которых учащиеся получили максимальный балл: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– МАОУ "Лицей № 97 г.Челябинска" (26 человек),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МБОУ "ФМЛ № 31 г.Челябинска" (19 человек),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МАОУ "Гимназия № 93 г.Челябинска" (16 человек),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МАОУ "Гимназия № 26 г.Челябинска" (14 человек),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МАОУ "Лицей № 35 г.Челябинска" (14 человек),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МАОУ "Лицей №82 г.Челябинска" (11 человек).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2000240"/>
            <a:ext cx="7929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Результаты выполнения части 1 экзаменационной работы</a:t>
            </a:r>
          </a:p>
          <a:p>
            <a:pPr algn="ctr"/>
            <a:r>
              <a:rPr lang="ru-RU" sz="2800" b="1" dirty="0"/>
              <a:t>(сжатое изложение)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3" y="357170"/>
          <a:ext cx="8572559" cy="6357979"/>
        </p:xfrm>
        <a:graphic>
          <a:graphicData uri="http://schemas.openxmlformats.org/drawingml/2006/table">
            <a:tbl>
              <a:tblPr/>
              <a:tblGrid>
                <a:gridCol w="785817"/>
                <a:gridCol w="1571636"/>
                <a:gridCol w="1666157"/>
                <a:gridCol w="1749135"/>
                <a:gridCol w="1399907"/>
                <a:gridCol w="1399907"/>
              </a:tblGrid>
              <a:tr h="264052"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№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Уровень сложности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Макс. балл за выполнение задания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Критерий</a:t>
                      </a:r>
                      <a:endParaRPr lang="ru-RU" sz="1800" dirty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Доля участников, справившихся с заданием (%)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Балл, полученный участником ОГЭ</a:t>
                      </a:r>
                      <a:endParaRPr lang="ru-RU" sz="180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0916">
                <a:tc rowSpan="10"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Б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7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Arial Unicode MS"/>
                          <a:cs typeface="Times New Roman"/>
                        </a:rPr>
                        <a:t>ИК1 Содержание изложения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183 </a:t>
                      </a:r>
                    </a:p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(2%)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Arial Unicode MS"/>
                          <a:cs typeface="Times New Roman"/>
                        </a:rPr>
                        <a:t>219 5(21%)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8248 (77%)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ИК2 Сжатие исходного текста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63 (1%)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366 (4%)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2874 (26%)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7323 (69%)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9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ИК3 Смысловая цельность, речевая связность и последовательность изложения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0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773</a:t>
                      </a:r>
                    </a:p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(7%)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1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2881 (27%)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Arial Unicode MS"/>
                          <a:cs typeface="Times New Roman"/>
                        </a:rPr>
                        <a:t>2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ts val="149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Arial Unicode MS"/>
                          <a:cs typeface="Times New Roman"/>
                        </a:rPr>
                        <a:t>6972 (66%)</a:t>
                      </a:r>
                    </a:p>
                  </a:txBody>
                  <a:tcPr marL="57555" marR="57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2608</Words>
  <Application>Microsoft Office PowerPoint</Application>
  <PresentationFormat>Экран (4:3)</PresentationFormat>
  <Paragraphs>464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Саша-Наташа</dc:creator>
  <cp:lastModifiedBy>Саша-Наташа</cp:lastModifiedBy>
  <cp:revision>26</cp:revision>
  <dcterms:created xsi:type="dcterms:W3CDTF">2019-09-12T02:01:04Z</dcterms:created>
  <dcterms:modified xsi:type="dcterms:W3CDTF">2019-09-12T16:33:14Z</dcterms:modified>
</cp:coreProperties>
</file>