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4" r:id="rId11"/>
    <p:sldId id="265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20016" autoAdjust="0"/>
    <p:restoredTop sz="94660"/>
  </p:normalViewPr>
  <p:slideViewPr>
    <p:cSldViewPr snapToGrid="0">
      <p:cViewPr varScale="1">
        <p:scale>
          <a:sx n="73" d="100"/>
          <a:sy n="73" d="100"/>
        </p:scale>
        <p:origin x="-42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2073979-3679-42A8-BE34-683F0EE27B50}" type="datetimeFigureOut">
              <a:rPr lang="ru-RU" smtClean="0"/>
              <a:pPr/>
              <a:t>13.09.2019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F03E198-A40C-4B54-8FF2-66F8DD8A8F8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82871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73979-3679-42A8-BE34-683F0EE27B50}" type="datetimeFigureOut">
              <a:rPr lang="ru-RU" smtClean="0"/>
              <a:pPr/>
              <a:t>13.09.2019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3E198-A40C-4B54-8FF2-66F8DD8A8F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3472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73979-3679-42A8-BE34-683F0EE27B50}" type="datetimeFigureOut">
              <a:rPr lang="ru-RU" smtClean="0"/>
              <a:pPr/>
              <a:t>13.09.2019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3E198-A40C-4B54-8FF2-66F8DD8A8F8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66205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73979-3679-42A8-BE34-683F0EE27B50}" type="datetimeFigureOut">
              <a:rPr lang="ru-RU" smtClean="0"/>
              <a:pPr/>
              <a:t>13.09.2019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3E198-A40C-4B54-8FF2-66F8DD8A8F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282330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73979-3679-42A8-BE34-683F0EE27B50}" type="datetimeFigureOut">
              <a:rPr lang="ru-RU" smtClean="0"/>
              <a:pPr/>
              <a:t>13.09.2019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3E198-A40C-4B54-8FF2-66F8DD8A8F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518439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73979-3679-42A8-BE34-683F0EE27B50}" type="datetimeFigureOut">
              <a:rPr lang="ru-RU" smtClean="0"/>
              <a:pPr/>
              <a:t>13.09.2019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3E198-A40C-4B54-8FF2-66F8DD8A8F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134318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73979-3679-42A8-BE34-683F0EE27B50}" type="datetimeFigureOut">
              <a:rPr lang="ru-RU" smtClean="0"/>
              <a:pPr/>
              <a:t>13.09.2019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3E198-A40C-4B54-8FF2-66F8DD8A8F8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672968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73979-3679-42A8-BE34-683F0EE27B50}" type="datetimeFigureOut">
              <a:rPr lang="ru-RU" smtClean="0"/>
              <a:pPr/>
              <a:t>13.09.2019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3E198-A40C-4B54-8FF2-66F8DD8A8F8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614882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73979-3679-42A8-BE34-683F0EE27B50}" type="datetimeFigureOut">
              <a:rPr lang="ru-RU" smtClean="0"/>
              <a:pPr/>
              <a:t>13.09.2019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3E198-A40C-4B54-8FF2-66F8DD8A8F8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885574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73979-3679-42A8-BE34-683F0EE27B50}" type="datetimeFigureOut">
              <a:rPr lang="ru-RU" smtClean="0"/>
              <a:pPr/>
              <a:t>13.09.2019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3E198-A40C-4B54-8FF2-66F8DD8A8F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59585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73979-3679-42A8-BE34-683F0EE27B50}" type="datetimeFigureOut">
              <a:rPr lang="ru-RU" smtClean="0"/>
              <a:pPr/>
              <a:t>13.09.2019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3E198-A40C-4B54-8FF2-66F8DD8A8F8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07288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73979-3679-42A8-BE34-683F0EE27B50}" type="datetimeFigureOut">
              <a:rPr lang="ru-RU" smtClean="0"/>
              <a:pPr/>
              <a:t>13.09.2019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3E198-A40C-4B54-8FF2-66F8DD8A8F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69188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73979-3679-42A8-BE34-683F0EE27B50}" type="datetimeFigureOut">
              <a:rPr lang="ru-RU" smtClean="0"/>
              <a:pPr/>
              <a:t>13.09.2019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3E198-A40C-4B54-8FF2-66F8DD8A8F8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38804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73979-3679-42A8-BE34-683F0EE27B50}" type="datetimeFigureOut">
              <a:rPr lang="ru-RU" smtClean="0"/>
              <a:pPr/>
              <a:t>13.09.2019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3E198-A40C-4B54-8FF2-66F8DD8A8F8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5677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73979-3679-42A8-BE34-683F0EE27B50}" type="datetimeFigureOut">
              <a:rPr lang="ru-RU" smtClean="0"/>
              <a:pPr/>
              <a:t>13.09.2019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3E198-A40C-4B54-8FF2-66F8DD8A8F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59573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73979-3679-42A8-BE34-683F0EE27B50}" type="datetimeFigureOut">
              <a:rPr lang="ru-RU" smtClean="0"/>
              <a:pPr/>
              <a:t>13.09.2019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3E198-A40C-4B54-8FF2-66F8DD8A8F8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76655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73979-3679-42A8-BE34-683F0EE27B50}" type="datetimeFigureOut">
              <a:rPr lang="ru-RU" smtClean="0"/>
              <a:pPr/>
              <a:t>13.09.2019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3E198-A40C-4B54-8FF2-66F8DD8A8F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02787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2073979-3679-42A8-BE34-683F0EE27B50}" type="datetimeFigureOut">
              <a:rPr lang="ru-RU" smtClean="0"/>
              <a:pPr/>
              <a:t>13.09.2019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F03E198-A40C-4B54-8FF2-66F8DD8A8F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38518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3094569"/>
          </a:xfrm>
        </p:spPr>
        <p:txBody>
          <a:bodyPr/>
          <a:lstStyle/>
          <a:p>
            <a:r>
              <a:rPr lang="ru-RU" dirty="0" smtClean="0"/>
              <a:t>Использование электронных форм учебников при формировании УУД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0637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Направления, в которых можно использовать электронные учебники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Основной источник информации</a:t>
            </a:r>
          </a:p>
          <a:p>
            <a:r>
              <a:rPr lang="ru-RU" sz="3200" b="1" dirty="0" smtClean="0"/>
              <a:t>Источник дополнительной информации</a:t>
            </a:r>
          </a:p>
          <a:p>
            <a:r>
              <a:rPr lang="ru-RU" sz="3200" b="1" dirty="0" smtClean="0"/>
              <a:t>База тестовых заданий с автоматической проверкой</a:t>
            </a:r>
          </a:p>
          <a:p>
            <a:r>
              <a:rPr lang="ru-RU" sz="3200" b="1" dirty="0" smtClean="0"/>
              <a:t>Инструмент по работе с информацией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xmlns="" val="1459051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2552" y="0"/>
            <a:ext cx="9601196" cy="51646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Конечные результаты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973766979"/>
              </p:ext>
            </p:extLst>
          </p:nvPr>
        </p:nvGraphicFramePr>
        <p:xfrm>
          <a:off x="901700" y="516468"/>
          <a:ext cx="10706100" cy="60963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6525">
                  <a:extLst>
                    <a:ext uri="{9D8B030D-6E8A-4147-A177-3AD203B41FA5}">
                      <a16:colId xmlns:a16="http://schemas.microsoft.com/office/drawing/2014/main" xmlns="" val="3121200318"/>
                    </a:ext>
                  </a:extLst>
                </a:gridCol>
                <a:gridCol w="2676525">
                  <a:extLst>
                    <a:ext uri="{9D8B030D-6E8A-4147-A177-3AD203B41FA5}">
                      <a16:colId xmlns:a16="http://schemas.microsoft.com/office/drawing/2014/main" xmlns="" val="670245164"/>
                    </a:ext>
                  </a:extLst>
                </a:gridCol>
                <a:gridCol w="2676525">
                  <a:extLst>
                    <a:ext uri="{9D8B030D-6E8A-4147-A177-3AD203B41FA5}">
                      <a16:colId xmlns:a16="http://schemas.microsoft.com/office/drawing/2014/main" xmlns="" val="3894198274"/>
                    </a:ext>
                  </a:extLst>
                </a:gridCol>
                <a:gridCol w="2676525">
                  <a:extLst>
                    <a:ext uri="{9D8B030D-6E8A-4147-A177-3AD203B41FA5}">
                      <a16:colId xmlns:a16="http://schemas.microsoft.com/office/drawing/2014/main" xmlns="" val="847404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Школа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Педагог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Учащиеся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Родители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495509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Интеграция с информационно-образовательной средой школы</a:t>
                      </a:r>
                      <a:endParaRPr lang="ru-RU" sz="20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Качественное использование ИКТ - технологий</a:t>
                      </a:r>
                      <a:endParaRPr lang="ru-RU" sz="20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Мониторинг успешности обучающихся</a:t>
                      </a:r>
                      <a:endParaRPr lang="ru-RU" sz="20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Организация электронного обучения с использованием дистанционных образовательных технологий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Помощь в построении индивидуальной образовательной траектории обучающегося</a:t>
                      </a:r>
                      <a:endParaRPr lang="ru-RU" sz="20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Помощь  в организации самообразования в удобном месте и в удобное время</a:t>
                      </a:r>
                      <a:endParaRPr lang="ru-RU" sz="20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Условия реализации новых педагогических технологий и методик</a:t>
                      </a:r>
                      <a:endParaRPr lang="ru-RU" sz="20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-</a:t>
                      </a:r>
                      <a:r>
                        <a:rPr lang="ru-RU" sz="18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Помощь в формировании ключевых компетенций в работе с разными источниками информации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Tx/>
                        <a:buChar char="-"/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Большая возможность для реализации индивидуальных учебных планов с неограниченным выбором предметов, </a:t>
                      </a:r>
                    </a:p>
                    <a:p>
                      <a:pPr marL="285750" indent="-28575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Tx/>
                        <a:buChar char="-"/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Максимальная объективизация при процедуре оценивания результатов,</a:t>
                      </a:r>
                    </a:p>
                    <a:p>
                      <a:pPr marL="285750" indent="-28575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Tx/>
                        <a:buChar char="-"/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Интенсификация учебной деятельности с целью экономии времени для реализации иных образовательных либо культурных потребностей учащихся.</a:t>
                      </a:r>
                      <a:endParaRPr lang="ru-RU" sz="16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Возможность индивидуального общения с учителем по запросу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250509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61249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Недостатки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/>
              <a:t>Недостаточная физиологичность дисплея</a:t>
            </a:r>
          </a:p>
          <a:p>
            <a:r>
              <a:rPr lang="ru-RU" sz="4800" b="1" dirty="0" smtClean="0"/>
              <a:t>Стоимость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xmlns="" val="1738231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833968"/>
          </a:xfrm>
        </p:spPr>
        <p:txBody>
          <a:bodyPr/>
          <a:lstStyle/>
          <a:p>
            <a:r>
              <a:rPr lang="ru-RU" dirty="0" smtClean="0"/>
              <a:t>Частые вопросы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816101"/>
            <a:ext cx="9601196" cy="4059767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Изменят ли электронные учебники методику и стиль работы педагога?</a:t>
            </a:r>
          </a:p>
          <a:p>
            <a:endParaRPr lang="ru-RU" sz="3200" dirty="0"/>
          </a:p>
          <a:p>
            <a:pPr marL="0" indent="0">
              <a:buNone/>
            </a:pPr>
            <a:endParaRPr lang="ru-RU" sz="3200" dirty="0" smtClean="0"/>
          </a:p>
          <a:p>
            <a:r>
              <a:rPr lang="ru-RU" sz="3200" dirty="0" smtClean="0"/>
              <a:t>Как помогает формированию </a:t>
            </a:r>
            <a:r>
              <a:rPr lang="ru-RU" sz="3200" dirty="0">
                <a:solidFill>
                  <a:prstClr val="black">
                    <a:lumMod val="85000"/>
                    <a:lumOff val="15000"/>
                  </a:prstClr>
                </a:solidFill>
              </a:rPr>
              <a:t>УУД </a:t>
            </a:r>
            <a:r>
              <a:rPr lang="ru-RU" sz="3200" dirty="0" smtClean="0"/>
              <a:t>электронный учебник?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1050715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2602" y="3236396"/>
            <a:ext cx="6383017" cy="53128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73160" y="2595563"/>
            <a:ext cx="5895875" cy="3317875"/>
          </a:xfrm>
          <a:prstGeom prst="rect">
            <a:avLst/>
          </a:prstGeom>
        </p:spPr>
      </p:pic>
      <p:pic>
        <p:nvPicPr>
          <p:cNvPr id="3074" name="Picture 2" descr="http://zvenigorod-online.ru/upload/uploaded_image/2015-08-31/1_b2cb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49376" y="2121698"/>
            <a:ext cx="1891055" cy="125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webinfo.kz/wp-content/uploads/2017/06/webinfo.kz-19.06.2017-Z85VEu3Zwq6ZewVT944pdqbb93iCVhVU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2175" y="689769"/>
            <a:ext cx="4556125" cy="3417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475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850900"/>
            <a:ext cx="9601196" cy="5024968"/>
          </a:xfrm>
        </p:spPr>
        <p:txBody>
          <a:bodyPr/>
          <a:lstStyle/>
          <a:p>
            <a:pPr marL="0" indent="0">
              <a:buNone/>
            </a:pPr>
            <a:r>
              <a:rPr lang="ru-RU" sz="4400" b="1" dirty="0" smtClean="0"/>
              <a:t>Компетенции:</a:t>
            </a:r>
          </a:p>
          <a:p>
            <a:pPr marL="0" indent="0">
              <a:buNone/>
            </a:pPr>
            <a:endParaRPr lang="ru-RU" sz="4400" b="1" dirty="0" smtClean="0"/>
          </a:p>
          <a:p>
            <a:r>
              <a:rPr lang="ru-RU" dirty="0" smtClean="0"/>
              <a:t> Организационные</a:t>
            </a:r>
          </a:p>
          <a:p>
            <a:r>
              <a:rPr lang="ru-RU" dirty="0" err="1" smtClean="0"/>
              <a:t>Деятельностные</a:t>
            </a:r>
            <a:endParaRPr lang="ru-RU" dirty="0" smtClean="0"/>
          </a:p>
          <a:p>
            <a:r>
              <a:rPr lang="ru-RU" dirty="0" smtClean="0"/>
              <a:t>Интеллектуальные</a:t>
            </a:r>
          </a:p>
          <a:p>
            <a:r>
              <a:rPr lang="ru-RU" dirty="0" smtClean="0"/>
              <a:t>Коммуникативные</a:t>
            </a:r>
          </a:p>
          <a:p>
            <a:r>
              <a:rPr lang="ru-RU" dirty="0" smtClean="0"/>
              <a:t>Информационные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892800" y="2997200"/>
            <a:ext cx="4787900" cy="1600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Социализация</a:t>
            </a:r>
            <a:endParaRPr lang="ru-RU" sz="4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6891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tvc.org/wp-content/uploads/thinkstockphotos-85449636_sleep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1558" y="627061"/>
            <a:ext cx="5284442" cy="331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mi8.info/wp-content/uploads/2018/11/7111831945188129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2075" y="2358493"/>
            <a:ext cx="4822825" cy="3665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1784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avatars.mds.yandex.net/get-zen_doc/1579004/pub_5ced53479fba4d00af214746_5ced80ce82809b00b0580dc1/scale_120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0" y="278087"/>
            <a:ext cx="6651843" cy="500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g.io.ua/img_aa/large/1570/10/1570104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18408" y="2565399"/>
            <a:ext cx="5013325" cy="3584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9915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4700" y="711200"/>
            <a:ext cx="10121898" cy="101600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Закон «Об образовании </a:t>
            </a:r>
            <a:br>
              <a:rPr lang="ru-RU" dirty="0" smtClean="0"/>
            </a:br>
            <a:r>
              <a:rPr lang="ru-RU" dirty="0" smtClean="0"/>
              <a:t>в Российской Федерации»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070100"/>
            <a:ext cx="9601196" cy="424180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 статье 13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говорится о том, что «при реализации образовательных программ используются различные образовательные технологии, в том числе дистанционные образовательные технологии, электронное обучение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351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935568"/>
          </a:xfrm>
        </p:spPr>
        <p:txBody>
          <a:bodyPr>
            <a:normAutofit fontScale="90000"/>
          </a:bodyPr>
          <a:lstStyle/>
          <a:p>
            <a:r>
              <a:rPr lang="ru-RU" sz="4000" dirty="0">
                <a:solidFill>
                  <a:prstClr val="black">
                    <a:lumMod val="85000"/>
                    <a:lumOff val="15000"/>
                  </a:prstClr>
                </a:solidFill>
              </a:rPr>
              <a:t>Закон «Об образовании </a:t>
            </a:r>
            <a:br>
              <a:rPr lang="ru-RU" sz="4000" dirty="0">
                <a:solidFill>
                  <a:prstClr val="black">
                    <a:lumMod val="85000"/>
                    <a:lumOff val="15000"/>
                  </a:prstClr>
                </a:solidFill>
              </a:rPr>
            </a:br>
            <a:r>
              <a:rPr lang="ru-RU" sz="4000" dirty="0">
                <a:solidFill>
                  <a:prstClr val="black">
                    <a:lumMod val="85000"/>
                    <a:lumOff val="15000"/>
                  </a:prstClr>
                </a:solidFill>
              </a:rPr>
              <a:t>в Российской Федерации»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247900"/>
            <a:ext cx="9601196" cy="3627968"/>
          </a:xfrm>
        </p:spPr>
        <p:txBody>
          <a:bodyPr>
            <a:normAutofit lnSpcReduction="10000"/>
          </a:bodyPr>
          <a:lstStyle/>
          <a:p>
            <a:pPr lvl="0">
              <a:buClr>
                <a:srgbClr val="83992A"/>
              </a:buClr>
            </a:pPr>
            <a:r>
              <a:rPr lang="ru-RU" sz="2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Статья 16 </a:t>
            </a:r>
            <a:r>
              <a:rPr lang="ru-RU" sz="2200" dirty="0">
                <a:solidFill>
                  <a:prstClr val="black">
                    <a:lumMod val="85000"/>
                    <a:lumOff val="15000"/>
                  </a:prstClr>
                </a:solidFill>
              </a:rPr>
              <a:t>«под электронным обучением понимается организация образовательной деятельности с применением содержащейся в базах данных и используемой при реализации образовательных программ информации и обеспечивающих ее обработку информационных технологий, технических средств, а также информационно-телекоммуникационных сетей, обеспечивающих передачу по линиям связи указанной информации, взаимодействие обучающихся и педагогических работников. Под дистанционными образовательными технологиями понимаются образовательные технологии, реализуемые в основном с применением информационно-телекоммуникационных сетей при опосредованном (на расстоянии) взаимодействии обучающихся и педагогических работников».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5051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>
                <a:solidFill>
                  <a:prstClr val="black">
                    <a:lumMod val="85000"/>
                    <a:lumOff val="15000"/>
                  </a:prstClr>
                </a:solidFill>
              </a:rPr>
              <a:t>Закон «Об образовании </a:t>
            </a:r>
            <a:br>
              <a:rPr lang="ru-RU" sz="3600" dirty="0">
                <a:solidFill>
                  <a:prstClr val="black">
                    <a:lumMod val="85000"/>
                    <a:lumOff val="15000"/>
                  </a:prstClr>
                </a:solidFill>
              </a:rPr>
            </a:br>
            <a:r>
              <a:rPr lang="ru-RU" sz="3600" dirty="0">
                <a:solidFill>
                  <a:prstClr val="black">
                    <a:lumMod val="85000"/>
                    <a:lumOff val="15000"/>
                  </a:prstClr>
                </a:solidFill>
              </a:rPr>
              <a:t>в Российской Федерации»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Статья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18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«Библиотечный фонд должен быть укомплектован печатными и (или) электронными учебными изданиями (включая учебники и учебные пособия), методическими и периодическими изданиями по всем входящим в реализуемые основные образовательные программы учебным предметам, курсам, дисциплинам (модулям)»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3780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355600"/>
            <a:ext cx="4483100" cy="5941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940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Преимущества электронного учебника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Избыточность и вариативность содержания</a:t>
            </a:r>
          </a:p>
          <a:p>
            <a:r>
              <a:rPr lang="ru-RU" sz="2800" b="1" dirty="0" err="1" smtClean="0"/>
              <a:t>Мультимедийность</a:t>
            </a:r>
            <a:r>
              <a:rPr lang="ru-RU" sz="2800" b="1" dirty="0" smtClean="0"/>
              <a:t> и интерактивность</a:t>
            </a:r>
          </a:p>
          <a:p>
            <a:r>
              <a:rPr lang="ru-RU" sz="2800" b="1" dirty="0" smtClean="0"/>
              <a:t>Возможность самопроверки</a:t>
            </a:r>
          </a:p>
          <a:p>
            <a:r>
              <a:rPr lang="ru-RU" sz="2800" b="1" dirty="0" smtClean="0"/>
              <a:t>Интуитивно понятный интерфейс</a:t>
            </a:r>
          </a:p>
          <a:p>
            <a:r>
              <a:rPr lang="ru-RU" sz="2800" b="1" dirty="0" smtClean="0"/>
              <a:t>Разнообразие форм представления информации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xmlns="" val="3871076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84</TotalTime>
  <Words>331</Words>
  <Application>Microsoft Office PowerPoint</Application>
  <PresentationFormat>Произвольный</PresentationFormat>
  <Paragraphs>51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Натуральные материалы</vt:lpstr>
      <vt:lpstr>Использование электронных форм учебников при формировании УУД</vt:lpstr>
      <vt:lpstr>Слайд 2</vt:lpstr>
      <vt:lpstr>Слайд 3</vt:lpstr>
      <vt:lpstr>Слайд 4</vt:lpstr>
      <vt:lpstr>Закон «Об образовании  в Российской Федерации»</vt:lpstr>
      <vt:lpstr>Закон «Об образовании  в Российской Федерации»</vt:lpstr>
      <vt:lpstr>Закон «Об образовании  в Российской Федерации»</vt:lpstr>
      <vt:lpstr>Слайд 8</vt:lpstr>
      <vt:lpstr>Преимущества электронного учебника</vt:lpstr>
      <vt:lpstr>Направления, в которых можно использовать электронные учебники</vt:lpstr>
      <vt:lpstr>Конечные результаты</vt:lpstr>
      <vt:lpstr>Недостатки</vt:lpstr>
      <vt:lpstr>Частые вопросы</vt:lpstr>
      <vt:lpstr>Слайд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электронных форм учебников при формировании УУД</dc:title>
  <dc:creator>петя2</dc:creator>
  <cp:lastModifiedBy>203</cp:lastModifiedBy>
  <cp:revision>11</cp:revision>
  <dcterms:created xsi:type="dcterms:W3CDTF">2019-09-12T17:13:34Z</dcterms:created>
  <dcterms:modified xsi:type="dcterms:W3CDTF">2019-09-13T09:03:06Z</dcterms:modified>
</cp:coreProperties>
</file>