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134286-D4D9-4F5A-AAAD-578717E52AAD}" type="datetimeFigureOut">
              <a:rPr lang="ru-RU" smtClean="0"/>
              <a:pPr/>
              <a:t>02.11.2022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CBCBA5-1A71-4438-BF5F-F88B7890DA3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134286-D4D9-4F5A-AAAD-578717E52AAD}" type="datetimeFigureOut">
              <a:rPr lang="ru-RU" smtClean="0"/>
              <a:pPr/>
              <a:t>02.11.2022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CBCBA5-1A71-4438-BF5F-F88B7890DA3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714356"/>
            <a:ext cx="8786874" cy="2062103"/>
          </a:xfrm>
          <a:prstGeom prst="rect">
            <a:avLst/>
          </a:prstGeom>
          <a:noFill/>
        </p:spPr>
        <p:txBody>
          <a:bodyPr wrap="square" rtlCol="0">
            <a:spAutoFit/>
          </a:bodyPr>
          <a:lstStyle/>
          <a:p>
            <a:pPr algn="ctr"/>
            <a:r>
              <a:rPr lang="ru-RU" sz="3200" b="1" dirty="0">
                <a:solidFill>
                  <a:schemeClr val="tx2"/>
                </a:solidFill>
                <a:latin typeface="Times New Roman" pitchFamily="18" charset="0"/>
                <a:cs typeface="Times New Roman" pitchFamily="18" charset="0"/>
              </a:rPr>
              <a:t>Подготовка к итоговой аттестации выпускников</a:t>
            </a:r>
            <a:r>
              <a:rPr lang="ru-RU" sz="3200" b="1" dirty="0" smtClean="0">
                <a:solidFill>
                  <a:schemeClr val="tx2"/>
                </a:solidFill>
                <a:latin typeface="Times New Roman" pitchFamily="18" charset="0"/>
                <a:cs typeface="Times New Roman" pitchFamily="18" charset="0"/>
              </a:rPr>
              <a:t>.</a:t>
            </a:r>
            <a:br>
              <a:rPr lang="ru-RU" sz="3200" b="1" dirty="0" smtClean="0">
                <a:solidFill>
                  <a:schemeClr val="tx2"/>
                </a:solidFill>
                <a:latin typeface="Times New Roman" pitchFamily="18" charset="0"/>
                <a:cs typeface="Times New Roman" pitchFamily="18" charset="0"/>
              </a:rPr>
            </a:br>
            <a:r>
              <a:rPr lang="ru-RU" sz="3200" b="1" dirty="0" smtClean="0">
                <a:solidFill>
                  <a:schemeClr val="tx2"/>
                </a:solidFill>
                <a:latin typeface="Times New Roman" pitchFamily="18" charset="0"/>
                <a:cs typeface="Times New Roman" pitchFamily="18" charset="0"/>
              </a:rPr>
              <a:t> </a:t>
            </a:r>
            <a:r>
              <a:rPr lang="ru-RU" sz="3200" b="1" dirty="0">
                <a:solidFill>
                  <a:schemeClr val="tx2"/>
                </a:solidFill>
                <a:latin typeface="Times New Roman" pitchFamily="18" charset="0"/>
                <a:cs typeface="Times New Roman" pitchFamily="18" charset="0"/>
              </a:rPr>
              <a:t>Методика работы над заданиями повышенной трудности</a:t>
            </a:r>
          </a:p>
        </p:txBody>
      </p:sp>
      <p:sp>
        <p:nvSpPr>
          <p:cNvPr id="5" name="TextBox 4"/>
          <p:cNvSpPr txBox="1"/>
          <p:nvPr/>
        </p:nvSpPr>
        <p:spPr>
          <a:xfrm>
            <a:off x="3000364" y="4071942"/>
            <a:ext cx="5929354" cy="1384995"/>
          </a:xfrm>
          <a:prstGeom prst="rect">
            <a:avLst/>
          </a:prstGeom>
          <a:noFill/>
        </p:spPr>
        <p:txBody>
          <a:bodyPr wrap="square" rtlCol="0">
            <a:spAutoFit/>
          </a:bodyPr>
          <a:lstStyle/>
          <a:p>
            <a:r>
              <a:rPr lang="ru-RU" sz="2800" i="1" dirty="0" smtClean="0">
                <a:latin typeface="Times New Roman" pitchFamily="18" charset="0"/>
                <a:cs typeface="Times New Roman" pitchFamily="18" charset="0"/>
              </a:rPr>
              <a:t>Галактионова Наталья Евгеньевна, руководитель ГМО учителей русского языка и литературы</a:t>
            </a:r>
            <a:endParaRPr lang="ru-RU" sz="2800" i="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1720840"/>
            <a:ext cx="8572560" cy="3046988"/>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Анализируя орфографический блок, следует отметить тот факт, что в течение многих лет сохраняется одна и та же тенденция: экзаменуемые справляются с заданиями части 1 работы, требующими проведения орфографического и пунктуационного анализа заданных языковых единиц, более успешно, чем с правильным орфографическим и пунктуационным оформлением собственного текста в условиях самостоятельного письма.</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428604"/>
            <a:ext cx="8501122" cy="5940088"/>
          </a:xfrm>
          <a:prstGeom prst="rect">
            <a:avLst/>
          </a:prstGeom>
        </p:spPr>
        <p:txBody>
          <a:bodyPr wrap="square">
            <a:spAutoFit/>
          </a:bodyPr>
          <a:lstStyle/>
          <a:p>
            <a:pPr indent="457200"/>
            <a:r>
              <a:rPr lang="ru-RU" sz="2000" dirty="0" smtClean="0">
                <a:latin typeface="Times New Roman" pitchFamily="18" charset="0"/>
                <a:cs typeface="Times New Roman" pitchFamily="18" charset="0"/>
              </a:rPr>
              <a:t>Исходя из того что целый ряд орфографических заданий базового уровня сложности в 2022 г. показал негативные тенденции выполнения, рекомендуется усилить работу педагогов по организации с обучающимися целенаправленных орфографических практикумов, пятиминуток и разминок, по использованию в учебной деятельности надежных </a:t>
            </a:r>
            <a:r>
              <a:rPr lang="ru-RU" sz="2000" dirty="0" err="1" smtClean="0">
                <a:latin typeface="Times New Roman" pitchFamily="18" charset="0"/>
                <a:cs typeface="Times New Roman" pitchFamily="18" charset="0"/>
              </a:rPr>
              <a:t>интернет-ресурсов</a:t>
            </a:r>
            <a:r>
              <a:rPr lang="ru-RU" sz="2000" dirty="0" smtClean="0">
                <a:latin typeface="Times New Roman" pitchFamily="18" charset="0"/>
                <a:cs typeface="Times New Roman" pitchFamily="18" charset="0"/>
              </a:rPr>
              <a:t> с актуальными </a:t>
            </a:r>
            <a:r>
              <a:rPr lang="ru-RU" sz="2000" dirty="0" err="1" smtClean="0">
                <a:latin typeface="Times New Roman" pitchFamily="18" charset="0"/>
                <a:cs typeface="Times New Roman" pitchFamily="18" charset="0"/>
              </a:rPr>
              <a:t>видеоразборами</a:t>
            </a:r>
            <a:r>
              <a:rPr lang="ru-RU" sz="2000" dirty="0" smtClean="0">
                <a:latin typeface="Times New Roman" pitchFamily="18" charset="0"/>
                <a:cs typeface="Times New Roman" pitchFamily="18" charset="0"/>
              </a:rPr>
              <a:t> «проблемных» заданий в формате ЕГЭ по русскому языку.</a:t>
            </a:r>
          </a:p>
          <a:p>
            <a:pPr indent="457200"/>
            <a:r>
              <a:rPr lang="ru-RU" sz="2000" dirty="0" smtClean="0">
                <a:latin typeface="Times New Roman" pitchFamily="18" charset="0"/>
                <a:cs typeface="Times New Roman" pitchFamily="18" charset="0"/>
              </a:rPr>
              <a:t> Важно понимать, что работа на уроках исключительно с тестовыми заданиями не позволит улучшить качество обучения орфографии в школе. Как показывает практика, доля диктантов и различных орфографических упражнений, предполагающих не нахождение орфограмм и их квалификацию, а отработку навыков употребления изученных орфографических правил в практической деятельности, в старших классах крайне мала, что приводит к своеобразному «отвыканию» обучающихся от контроля написанного в творческих работах с позиции орфографической грамотности. Соответственно, на уроках русского языка в старших классах необходимо увеличить объем упражнений, позволяющих ученикам «оттачивать» умение применять теоретические знания орфографии на практике.</a:t>
            </a:r>
            <a:endParaRPr lang="ru-RU"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714356"/>
            <a:ext cx="8715436" cy="1938992"/>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По-прежнему обращает на себя внимание тот факт, что освоение современными школьниками пунктуационных норм на порядок отстает от освоения ими же орфографических норм. Причем это отставание охватывает почти весь спектр основных пунктуационных правил русского языка.</a:t>
            </a:r>
            <a:endParaRPr lang="ru-RU"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0034" y="571480"/>
            <a:ext cx="8286808" cy="3046988"/>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Основная причина заключается, с одной стороны, в недостаточном внимании со стороны педагогов к разнообразным синтаксическим и, соответственно, пунктуационным явлениям, которые могут быть представлены в заданиях ЕГЭ по русскому языку, а с другой стороны, в отсутствии длительной и целенаправленной практики школьников по расстановке знаков препинания в однотипных конструкциях. </a:t>
            </a:r>
            <a:endParaRPr lang="ru-RU"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85728"/>
            <a:ext cx="8786874" cy="6001643"/>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Пунктуационные задания, вызвавшие трудности при выполнении и показавшие особенно отрицательную динамику: </a:t>
            </a:r>
          </a:p>
          <a:p>
            <a:pPr indent="457200">
              <a:buFont typeface="Arial" pitchFamily="34" charset="0"/>
              <a:buChar char="•"/>
            </a:pPr>
            <a:r>
              <a:rPr lang="ru-RU" sz="2400" dirty="0" smtClean="0">
                <a:latin typeface="Times New Roman" pitchFamily="18" charset="0"/>
                <a:cs typeface="Times New Roman" pitchFamily="18" charset="0"/>
              </a:rPr>
              <a:t>задание 16 (Знаки препинания в простом осложненном предложении (с однородными членами). Пунктуация в сложносочиненном предложении и простом предложении с однородными членами; причина заключается в изменении в 2022 г. языкового материала задания и в переводе его в новый формат – в задание со множественным выбором ответов);</a:t>
            </a:r>
          </a:p>
          <a:p>
            <a:pPr indent="457200">
              <a:buFont typeface="Arial" pitchFamily="34" charset="0"/>
              <a:buChar char="•"/>
            </a:pPr>
            <a:r>
              <a:rPr lang="ru-RU" sz="2400" dirty="0" smtClean="0">
                <a:latin typeface="Times New Roman" pitchFamily="18" charset="0"/>
                <a:cs typeface="Times New Roman" pitchFamily="18" charset="0"/>
              </a:rPr>
              <a:t>задание 19 (Знаки препинания в сложноподчиненном предложении; причина заключается в изменении в 2022 г. языкового материала задания). </a:t>
            </a:r>
          </a:p>
          <a:p>
            <a:pPr indent="457200"/>
            <a:r>
              <a:rPr lang="ru-RU" sz="2400" dirty="0" smtClean="0">
                <a:latin typeface="Times New Roman" pitchFamily="18" charset="0"/>
                <a:cs typeface="Times New Roman" pitchFamily="18" charset="0"/>
              </a:rPr>
              <a:t>Таким образом, изменение в 2022 г. формата заданий 16 и 19 ЕГЭ по русскому языку оказало существенное влияние на результаты их выполнения. </a:t>
            </a:r>
          </a:p>
          <a:p>
            <a:pPr indent="457200"/>
            <a:endParaRPr lang="ru-RU" sz="2400" dirty="0" smtClean="0">
              <a:latin typeface="Times New Roman" pitchFamily="18" charset="0"/>
              <a:cs typeface="Times New Roman" pitchFamily="18" charset="0"/>
            </a:endParaRPr>
          </a:p>
          <a:p>
            <a:pPr indent="457200"/>
            <a:endParaRPr lang="ru-RU"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285728"/>
            <a:ext cx="8643998" cy="5940088"/>
          </a:xfrm>
          <a:prstGeom prst="rect">
            <a:avLst/>
          </a:prstGeom>
        </p:spPr>
        <p:txBody>
          <a:bodyPr wrap="square">
            <a:spAutoFit/>
          </a:bodyPr>
          <a:lstStyle/>
          <a:p>
            <a:r>
              <a:rPr lang="ru-RU" sz="2000" dirty="0" smtClean="0">
                <a:latin typeface="Times New Roman" pitchFamily="18" charset="0"/>
                <a:cs typeface="Times New Roman" pitchFamily="18" charset="0"/>
              </a:rPr>
              <a:t>Наиболее значимое отклонение по показателям имеет задание 16. Если в 2021 г. экзаменуемый мог выбрать только два ответа, опираясь на знание синтаксической структуры предложения, то в 2022 г. выбор от двух до четырех ответов в значительной мере определялся осознанностью выполнения пунктуационного анализа. Важно не только знать правила постановки знаков препинания, но и уметь анализировать структуру синтаксической конструкции с опорой на синтаксические знания. А это не что иное, как </a:t>
            </a:r>
            <a:r>
              <a:rPr lang="ru-RU" sz="2000" dirty="0" err="1" smtClean="0">
                <a:latin typeface="Times New Roman" pitchFamily="18" charset="0"/>
                <a:cs typeface="Times New Roman" pitchFamily="18" charset="0"/>
              </a:rPr>
              <a:t>сформированность</a:t>
            </a:r>
            <a:r>
              <a:rPr lang="ru-RU" sz="2000" dirty="0" smtClean="0">
                <a:latin typeface="Times New Roman" pitchFamily="18" charset="0"/>
                <a:cs typeface="Times New Roman" pitchFamily="18" charset="0"/>
              </a:rPr>
              <a:t> одного из </a:t>
            </a:r>
            <a:r>
              <a:rPr lang="ru-RU" sz="2000" dirty="0" err="1" smtClean="0">
                <a:latin typeface="Times New Roman" pitchFamily="18" charset="0"/>
                <a:cs typeface="Times New Roman" pitchFamily="18" charset="0"/>
              </a:rPr>
              <a:t>метапредметных</a:t>
            </a:r>
            <a:r>
              <a:rPr lang="ru-RU" sz="2000" dirty="0" smtClean="0">
                <a:latin typeface="Times New Roman" pitchFamily="18" charset="0"/>
                <a:cs typeface="Times New Roman" pitchFamily="18" charset="0"/>
              </a:rPr>
              <a:t> универсальных учебных действий – способности соотносить конкретный языковой материал с отвлеченной схемой. </a:t>
            </a:r>
          </a:p>
          <a:p>
            <a:pPr indent="457200"/>
            <a:r>
              <a:rPr lang="ru-RU" sz="2000" dirty="0" smtClean="0">
                <a:latin typeface="Times New Roman" pitchFamily="18" charset="0"/>
                <a:cs typeface="Times New Roman" pitchFamily="18" charset="0"/>
              </a:rPr>
              <a:t>На уровне 10–11 классов в целях улучшения показателей по заданию 16 рекомендуется не ограничиваться разбором таких примеров, как </a:t>
            </a:r>
            <a:r>
              <a:rPr lang="ru-RU" sz="2000" i="1" dirty="0" smtClean="0">
                <a:latin typeface="Times New Roman" pitchFamily="18" charset="0"/>
                <a:cs typeface="Times New Roman" pitchFamily="18" charset="0"/>
              </a:rPr>
              <a:t>«В комнате слышалось однообразное качанье маятника белых столовых часов»</a:t>
            </a:r>
            <a:r>
              <a:rPr lang="ru-RU" sz="2000" dirty="0" smtClean="0">
                <a:latin typeface="Times New Roman" pitchFamily="18" charset="0"/>
                <a:cs typeface="Times New Roman" pitchFamily="18" charset="0"/>
              </a:rPr>
              <a:t> и </a:t>
            </a:r>
            <a:r>
              <a:rPr lang="ru-RU" sz="2000" i="1" dirty="0" smtClean="0">
                <a:latin typeface="Times New Roman" pitchFamily="18" charset="0"/>
                <a:cs typeface="Times New Roman" pitchFamily="18" charset="0"/>
              </a:rPr>
              <a:t>«В комнате слышалось однообразное качанье маятника белых, чёрных часов». </a:t>
            </a:r>
            <a:r>
              <a:rPr lang="ru-RU" sz="2000" dirty="0" smtClean="0">
                <a:latin typeface="Times New Roman" pitchFamily="18" charset="0"/>
                <a:cs typeface="Times New Roman" pitchFamily="18" charset="0"/>
              </a:rPr>
              <a:t>Необходимо также знакомство старшеклассников с конструкциями, в которых в «определительный» контакт вступают прилагательное и причастный оборот: </a:t>
            </a:r>
            <a:r>
              <a:rPr lang="ru-RU" sz="2000" i="1" dirty="0" smtClean="0">
                <a:latin typeface="Times New Roman" pitchFamily="18" charset="0"/>
                <a:cs typeface="Times New Roman" pitchFamily="18" charset="0"/>
              </a:rPr>
              <a:t>«Расшитая бисером яркая рубашка украшала витрину магазина»</a:t>
            </a:r>
            <a:r>
              <a:rPr lang="ru-RU" sz="2000" dirty="0" smtClean="0">
                <a:latin typeface="Times New Roman" pitchFamily="18" charset="0"/>
                <a:cs typeface="Times New Roman" pitchFamily="18" charset="0"/>
              </a:rPr>
              <a:t> и </a:t>
            </a:r>
            <a:r>
              <a:rPr lang="ru-RU" sz="2000" i="1" dirty="0" smtClean="0">
                <a:latin typeface="Times New Roman" pitchFamily="18" charset="0"/>
                <a:cs typeface="Times New Roman" pitchFamily="18" charset="0"/>
              </a:rPr>
              <a:t>«Яркая, расшитая бисером рубашка украшала витрину магазина». </a:t>
            </a:r>
            <a:endParaRPr lang="ru-RU" sz="2000" i="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612845"/>
            <a:ext cx="8501122" cy="4893647"/>
          </a:xfrm>
          <a:prstGeom prst="rect">
            <a:avLst/>
          </a:prstGeom>
        </p:spPr>
        <p:txBody>
          <a:bodyPr wrap="square">
            <a:spAutoFit/>
          </a:bodyPr>
          <a:lstStyle/>
          <a:p>
            <a:pPr indent="457200"/>
            <a:r>
              <a:rPr lang="ru-RU" sz="2400" dirty="0" smtClean="0">
                <a:latin typeface="Times New Roman" pitchFamily="18" charset="0"/>
                <a:cs typeface="Times New Roman" pitchFamily="18" charset="0"/>
              </a:rPr>
              <a:t>Что касается задания 19, рекомендуется на первом этапе предлагать для пунктуационного разбора (объяснения и составления схемы) предложения с уже расставленными знаками препинания: </a:t>
            </a:r>
            <a:r>
              <a:rPr lang="ru-RU" sz="2400" i="1" dirty="0" smtClean="0">
                <a:latin typeface="Times New Roman" pitchFamily="18" charset="0"/>
                <a:cs typeface="Times New Roman" pitchFamily="18" charset="0"/>
              </a:rPr>
              <a:t>«Через четверть часа, когда над нашими головами разразилась гроза и лес точно застонал от раскатов грома, у нас в балагане загорелся огонёк, свет от которого осветил наши лица». </a:t>
            </a:r>
            <a:r>
              <a:rPr lang="ru-RU" sz="2400" dirty="0" smtClean="0">
                <a:latin typeface="Times New Roman" pitchFamily="18" charset="0"/>
                <a:cs typeface="Times New Roman" pitchFamily="18" charset="0"/>
              </a:rPr>
              <a:t>И только на втором этапе подобные предложения могут быть даны обучающимся без знаков препинания, цель выполнения задания – их расстановка и обязательный пунктуационный разбор (объяснение и составление схемы). На третьем этапе обучающиеся могут приступить к конструированию предложений заданной структуры и, возможно, по определенной содержательной теме. </a:t>
            </a:r>
            <a:endParaRPr lang="ru-RU"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500042"/>
            <a:ext cx="8572560" cy="5632311"/>
          </a:xfrm>
          <a:prstGeom prst="rect">
            <a:avLst/>
          </a:prstGeom>
        </p:spPr>
        <p:txBody>
          <a:bodyPr wrap="square">
            <a:spAutoFit/>
          </a:bodyPr>
          <a:lstStyle/>
          <a:p>
            <a:pPr indent="457200"/>
            <a:r>
              <a:rPr lang="ru-RU" sz="2000" dirty="0" smtClean="0">
                <a:latin typeface="Times New Roman" pitchFamily="18" charset="0"/>
                <a:cs typeface="Times New Roman" pitchFamily="18" charset="0"/>
              </a:rPr>
              <a:t>В вариантах ЕГЭ по русскому языку для задания 21, как и в предыдущие годы, были даны микротексты, пунктуационный анализ которых предполагал поиск конструкций с запятой(-</a:t>
            </a:r>
            <a:r>
              <a:rPr lang="ru-RU" sz="2000" dirty="0" err="1" smtClean="0">
                <a:latin typeface="Times New Roman" pitchFamily="18" charset="0"/>
                <a:cs typeface="Times New Roman" pitchFamily="18" charset="0"/>
              </a:rPr>
              <a:t>ыми</a:t>
            </a:r>
            <a:r>
              <a:rPr lang="ru-RU" sz="2000" dirty="0" smtClean="0">
                <a:latin typeface="Times New Roman" pitchFamily="18" charset="0"/>
                <a:cs typeface="Times New Roman" pitchFamily="18" charset="0"/>
              </a:rPr>
              <a:t>), двоеточием, тире. Количество верных ответов в задании ограничивалось только количеством предложений в микротексте. Экзаменуемые при  выполнении задания должны были осуществить комплекс аналитико-синтетических операций: </a:t>
            </a:r>
          </a:p>
          <a:p>
            <a:pPr indent="457200"/>
            <a:r>
              <a:rPr lang="ru-RU" sz="2000" dirty="0" smtClean="0">
                <a:latin typeface="Times New Roman" pitchFamily="18" charset="0"/>
                <a:cs typeface="Times New Roman" pitchFamily="18" charset="0"/>
              </a:rPr>
              <a:t>1) выделить нужные предложения; </a:t>
            </a:r>
          </a:p>
          <a:p>
            <a:pPr indent="457200"/>
            <a:r>
              <a:rPr lang="ru-RU" sz="2000" dirty="0" smtClean="0">
                <a:latin typeface="Times New Roman" pitchFamily="18" charset="0"/>
                <a:cs typeface="Times New Roman" pitchFamily="18" charset="0"/>
              </a:rPr>
              <a:t>2) проанализировать смысловое содержание и синтаксическую структуру выделенных предложений; </a:t>
            </a:r>
          </a:p>
          <a:p>
            <a:pPr indent="457200"/>
            <a:r>
              <a:rPr lang="ru-RU" sz="2000" dirty="0" smtClean="0">
                <a:latin typeface="Times New Roman" pitchFamily="18" charset="0"/>
                <a:cs typeface="Times New Roman" pitchFamily="18" charset="0"/>
              </a:rPr>
              <a:t>3) классифицировать расстановку указанного в задании знака препинания по пунктуационному правилу (в каждом предложении произвести так называемую пунктуационную разметку); </a:t>
            </a:r>
          </a:p>
          <a:p>
            <a:pPr indent="457200"/>
            <a:r>
              <a:rPr lang="ru-RU" sz="2000" dirty="0" smtClean="0">
                <a:latin typeface="Times New Roman" pitchFamily="18" charset="0"/>
                <a:cs typeface="Times New Roman" pitchFamily="18" charset="0"/>
              </a:rPr>
              <a:t>4) указать только те предложения, в которых указанный в задании знак препинания поставлен в соответствии с одним и тем же правилом пунктуации. </a:t>
            </a:r>
          </a:p>
          <a:p>
            <a:pPr indent="457200"/>
            <a:r>
              <a:rPr lang="ru-RU" sz="2000" dirty="0" smtClean="0">
                <a:latin typeface="Times New Roman" pitchFamily="18" charset="0"/>
                <a:cs typeface="Times New Roman" pitchFamily="18" charset="0"/>
              </a:rPr>
              <a:t>По степени трудности для экзаменуемых знаки препинания можно выстроить в следующем порядке (от простого к сложному): двоеточие, тире, запятая. </a:t>
            </a:r>
            <a:endParaRPr lang="ru-RU"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0034" y="357166"/>
            <a:ext cx="8215370" cy="5632311"/>
          </a:xfrm>
          <a:prstGeom prst="rect">
            <a:avLst/>
          </a:prstGeom>
        </p:spPr>
        <p:txBody>
          <a:bodyPr wrap="square">
            <a:spAutoFit/>
          </a:bodyPr>
          <a:lstStyle/>
          <a:p>
            <a:pPr indent="457200"/>
            <a:r>
              <a:rPr lang="ru-RU" sz="2000" dirty="0" smtClean="0">
                <a:latin typeface="Times New Roman" pitchFamily="18" charset="0"/>
                <a:cs typeface="Times New Roman" pitchFamily="18" charset="0"/>
              </a:rPr>
              <a:t>При выполнении заданий 20 и 21 экзаменуемых часто подводит не столько незнание пунктуационных правил, сколько неумение соединять пунктуационный анализ и смысловой анализ. Безусловно, нельзя умалять целесообразность выделения грамматической основы или грамматических основ предложения, то есть проведения его структурного анализа. Но не менее важно следить за движением мысли в каждом предложении, устанавливать близкие, контактные связи слов в предложении и отдаленные, </a:t>
            </a:r>
            <a:r>
              <a:rPr lang="ru-RU" sz="2000" dirty="0" err="1" smtClean="0">
                <a:latin typeface="Times New Roman" pitchFamily="18" charset="0"/>
                <a:cs typeface="Times New Roman" pitchFamily="18" charset="0"/>
              </a:rPr>
              <a:t>дистантные</a:t>
            </a:r>
            <a:r>
              <a:rPr lang="ru-RU" sz="2000" dirty="0" smtClean="0">
                <a:latin typeface="Times New Roman" pitchFamily="18" charset="0"/>
                <a:cs typeface="Times New Roman" pitchFamily="18" charset="0"/>
              </a:rPr>
              <a:t>. Подобный анализ, являющийся основой формирования лингвистической компетентности выпускников в области синтаксиса и пунктуации, развивает способности не только опознавать и анализировать языковые явления, но и правильно, стилистически уместно, выразительно употреблять те или иные синтаксические конструкции в собственной речи. Реализация данного аспекта в обучении требует повышенного внимания к семантической стороне языка и выяснению внутренней сути языкового явления, знакомства с разными типами языковых значений и формирования способности опираться на них при решении разнообразных языковых задач.</a:t>
            </a:r>
            <a:endParaRPr lang="ru-RU"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197346"/>
            <a:ext cx="8643998" cy="6370975"/>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Для более эффективной организации освоения пунктуации на этапе старшей школы учителям русского языка важно:</a:t>
            </a:r>
          </a:p>
          <a:p>
            <a:pPr indent="457200"/>
            <a:r>
              <a:rPr lang="ru-RU" sz="2400" dirty="0" smtClean="0">
                <a:latin typeface="Times New Roman" pitchFamily="18" charset="0"/>
                <a:cs typeface="Times New Roman" pitchFamily="18" charset="0"/>
              </a:rPr>
              <a:t> - обучать пунктуации на синтаксической основе (умение определять грамматическую основу или грамматические основы предложения как фундаментальное языковое умение) и морфологической основе (например, умение различать причастные и деепричастные обороты); </a:t>
            </a:r>
          </a:p>
          <a:p>
            <a:pPr indent="457200">
              <a:buFontTx/>
              <a:buChar char="-"/>
            </a:pPr>
            <a:r>
              <a:rPr lang="ru-RU" sz="2400" dirty="0" smtClean="0">
                <a:latin typeface="Times New Roman" pitchFamily="18" charset="0"/>
                <a:cs typeface="Times New Roman" pitchFamily="18" charset="0"/>
              </a:rPr>
              <a:t> продолжить практику составления схем предложений для наглядного, образного представления о пунктуационных правилах; </a:t>
            </a:r>
          </a:p>
          <a:p>
            <a:pPr indent="457200">
              <a:buFontTx/>
              <a:buChar char="-"/>
            </a:pP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более широко опираться на семантический подход;</a:t>
            </a:r>
          </a:p>
          <a:p>
            <a:pPr indent="457200">
              <a:buFontTx/>
              <a:buChar char="-"/>
            </a:pPr>
            <a:r>
              <a:rPr lang="ru-RU" sz="2400" dirty="0" smtClean="0">
                <a:latin typeface="Times New Roman" pitchFamily="18" charset="0"/>
                <a:cs typeface="Times New Roman" pitchFamily="18" charset="0"/>
              </a:rPr>
              <a:t> учитывать огромную роль интонации в пунктуационном оформлении предложения (причем как роль «положительную», когда интонация помогает правильно расставить знаки препинания, так и роль «отрицательную», когда ориентация только на интонацию неизбежно приводит к пунктуационным ошибкам).</a:t>
            </a:r>
            <a:endParaRPr lang="ru-RU"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474345"/>
            <a:ext cx="8643998" cy="6093976"/>
          </a:xfrm>
          <a:prstGeom prst="rect">
            <a:avLst/>
          </a:prstGeom>
        </p:spPr>
        <p:txBody>
          <a:bodyPr wrap="square">
            <a:spAutoFit/>
          </a:bodyPr>
          <a:lstStyle/>
          <a:p>
            <a:pPr indent="457200"/>
            <a:r>
              <a:rPr lang="ru-RU" sz="2600" dirty="0" smtClean="0">
                <a:latin typeface="Times New Roman" pitchFamily="18" charset="0"/>
                <a:cs typeface="Times New Roman" pitchFamily="18" charset="0"/>
              </a:rPr>
              <a:t>Государственная итоговая аттестация выпускников 9 и 11 классов нацелена на проверку предметных компетентностей, заявленных в федеральном компоненте государственных образовательных стандартов</a:t>
            </a:r>
            <a:r>
              <a:rPr lang="ru-RU" sz="2600" b="1" dirty="0" smtClean="0">
                <a:latin typeface="Times New Roman" pitchFamily="18" charset="0"/>
                <a:cs typeface="Times New Roman" pitchFamily="18" charset="0"/>
              </a:rPr>
              <a:t>: </a:t>
            </a:r>
            <a:r>
              <a:rPr lang="ru-RU" sz="2600" b="1" i="1" dirty="0" smtClean="0">
                <a:latin typeface="Times New Roman" pitchFamily="18" charset="0"/>
                <a:cs typeface="Times New Roman" pitchFamily="18" charset="0"/>
              </a:rPr>
              <a:t>языковой компетенции</a:t>
            </a:r>
            <a:r>
              <a:rPr lang="ru-RU" sz="2600" i="1" dirty="0" smtClean="0">
                <a:latin typeface="Times New Roman" pitchFamily="18" charset="0"/>
                <a:cs typeface="Times New Roman" pitchFamily="18" charset="0"/>
              </a:rPr>
              <a:t> </a:t>
            </a:r>
            <a:r>
              <a:rPr lang="ru-RU" sz="2600" dirty="0" smtClean="0">
                <a:latin typeface="Times New Roman" pitchFamily="18" charset="0"/>
                <a:cs typeface="Times New Roman" pitchFamily="18" charset="0"/>
              </a:rPr>
              <a:t>(умения выявлять соответствие/несоответствие речевой единицы языковой норме, опознавать языковые единицы и классифицировать их); </a:t>
            </a:r>
            <a:r>
              <a:rPr lang="ru-RU" sz="2600" b="1" i="1" dirty="0" smtClean="0">
                <a:latin typeface="Times New Roman" pitchFamily="18" charset="0"/>
                <a:cs typeface="Times New Roman" pitchFamily="18" charset="0"/>
              </a:rPr>
              <a:t>лингвистической компетенции </a:t>
            </a:r>
            <a:r>
              <a:rPr lang="ru-RU" sz="2600" dirty="0" smtClean="0">
                <a:latin typeface="Times New Roman" pitchFamily="18" charset="0"/>
                <a:cs typeface="Times New Roman" pitchFamily="18" charset="0"/>
              </a:rPr>
              <a:t>(умение анализировать языковой материал, предъявляемый как в виде изолированных языковых примеров, так и на материале текста); </a:t>
            </a:r>
            <a:r>
              <a:rPr lang="ru-RU" sz="2600" b="1" i="1" dirty="0" smtClean="0">
                <a:latin typeface="Times New Roman" pitchFamily="18" charset="0"/>
                <a:cs typeface="Times New Roman" pitchFamily="18" charset="0"/>
              </a:rPr>
              <a:t>коммуникативной компетенции </a:t>
            </a:r>
            <a:r>
              <a:rPr lang="ru-RU" sz="2600" dirty="0" smtClean="0">
                <a:latin typeface="Times New Roman" pitchFamily="18" charset="0"/>
                <a:cs typeface="Times New Roman" pitchFamily="18" charset="0"/>
              </a:rPr>
              <a:t>(способность понимать высказывание, связно и логично строить собственный текст, практические речевые умения и навыки); </a:t>
            </a:r>
            <a:r>
              <a:rPr lang="ru-RU" sz="2600" b="1" i="1" dirty="0" err="1" smtClean="0">
                <a:latin typeface="Times New Roman" pitchFamily="18" charset="0"/>
                <a:cs typeface="Times New Roman" pitchFamily="18" charset="0"/>
              </a:rPr>
              <a:t>культуроведческой</a:t>
            </a:r>
            <a:r>
              <a:rPr lang="ru-RU" sz="2600" b="1" i="1" dirty="0" smtClean="0">
                <a:latin typeface="Times New Roman" pitchFamily="18" charset="0"/>
                <a:cs typeface="Times New Roman" pitchFamily="18" charset="0"/>
              </a:rPr>
              <a:t> компетенции </a:t>
            </a:r>
            <a:r>
              <a:rPr lang="ru-RU" sz="2600" dirty="0" smtClean="0">
                <a:latin typeface="Times New Roman" pitchFamily="18" charset="0"/>
                <a:cs typeface="Times New Roman" pitchFamily="18" charset="0"/>
              </a:rPr>
              <a:t>(широта кругозора выпускников, общая культура, начитанность).</a:t>
            </a:r>
            <a:endParaRPr lang="ru-RU" sz="26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1071546"/>
            <a:ext cx="8572560" cy="4154984"/>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Для повышения качества письменной речи необходимо в старших классах повышенное внимание уделить повторению соответствующих пунктуационных тем таким образом, чтобы языковой материал отрабатывался не только в репродуктивных или </a:t>
            </a:r>
            <a:r>
              <a:rPr lang="ru-RU" sz="2400" dirty="0" err="1" smtClean="0">
                <a:latin typeface="Times New Roman" pitchFamily="18" charset="0"/>
                <a:cs typeface="Times New Roman" pitchFamily="18" charset="0"/>
              </a:rPr>
              <a:t>полупродуктивных</a:t>
            </a:r>
            <a:r>
              <a:rPr lang="ru-RU" sz="2400" dirty="0" smtClean="0">
                <a:latin typeface="Times New Roman" pitchFamily="18" charset="0"/>
                <a:cs typeface="Times New Roman" pitchFamily="18" charset="0"/>
              </a:rPr>
              <a:t> формах, но и в активной продуктивной деятельности обучающихся (в деятельности по созданию собственных текстов). Владение пунктуационной грамотностью имеет большое общекультурное значение, является показателем уровня речевого развития человека, так как умение пишущим расставлять знаки препинания в своих и «чужих» текстах свидетельствует об осознанности их порождения.</a:t>
            </a:r>
            <a:endParaRPr lang="ru-RU" sz="2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1028343"/>
            <a:ext cx="8572560" cy="4154984"/>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Особым маркером языковой и общекультурной грамотности экзаменуемых можно назвать работу с текстом. Она актуальна и с точки зрения методики обучения русскому языку, и с позиции формирования и оценивания </a:t>
            </a:r>
            <a:r>
              <a:rPr lang="ru-RU" sz="2400" dirty="0" err="1" smtClean="0">
                <a:latin typeface="Times New Roman" pitchFamily="18" charset="0"/>
                <a:cs typeface="Times New Roman" pitchFamily="18" charset="0"/>
              </a:rPr>
              <a:t>метапредметных</a:t>
            </a:r>
            <a:r>
              <a:rPr lang="ru-RU" sz="2400" dirty="0" smtClean="0">
                <a:latin typeface="Times New Roman" pitchFamily="18" charset="0"/>
                <a:cs typeface="Times New Roman" pitchFamily="18" charset="0"/>
              </a:rPr>
              <a:t> умений, а также функциональной грамотности современных школьников. Работа с текстом на экзамене по русскому языку включает: а) чтение текстов (микротекста и </a:t>
            </a:r>
            <a:r>
              <a:rPr lang="ru-RU" sz="2400" dirty="0" err="1" smtClean="0">
                <a:latin typeface="Times New Roman" pitchFamily="18" charset="0"/>
                <a:cs typeface="Times New Roman" pitchFamily="18" charset="0"/>
              </a:rPr>
              <a:t>макротекста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a:t>
            </a:r>
            <a:r>
              <a:rPr lang="ru-RU" sz="2400" dirty="0" smtClean="0">
                <a:latin typeface="Times New Roman" pitchFamily="18" charset="0"/>
                <a:cs typeface="Times New Roman" pitchFamily="18" charset="0"/>
              </a:rPr>
              <a:t> адекватное восприятие информации при чтении текстов на основе ключевых </a:t>
            </a:r>
            <a:r>
              <a:rPr lang="ru-RU" sz="2400" dirty="0" err="1" smtClean="0">
                <a:latin typeface="Times New Roman" pitchFamily="18" charset="0"/>
                <a:cs typeface="Times New Roman" pitchFamily="18" charset="0"/>
              </a:rPr>
              <a:t>речеведческих</a:t>
            </a:r>
            <a:r>
              <a:rPr lang="ru-RU" sz="2400" dirty="0" smtClean="0">
                <a:latin typeface="Times New Roman" pitchFamily="18" charset="0"/>
                <a:cs typeface="Times New Roman" pitchFamily="18" charset="0"/>
              </a:rPr>
              <a:t> понятий (задания 1, 2, 22, 23 и 25); б) создание письменного высказывания на основе прочитанного текста (задание 27).</a:t>
            </a:r>
            <a:endParaRPr lang="ru-RU"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5417"/>
            <a:ext cx="9001156" cy="6555641"/>
          </a:xfrm>
          <a:prstGeom prst="rect">
            <a:avLst/>
          </a:prstGeom>
        </p:spPr>
        <p:txBody>
          <a:bodyPr wrap="square">
            <a:spAutoFit/>
          </a:bodyPr>
          <a:lstStyle/>
          <a:p>
            <a:pPr indent="457200"/>
            <a:r>
              <a:rPr lang="ru-RU" sz="2000" dirty="0" smtClean="0">
                <a:latin typeface="Times New Roman" pitchFamily="18" charset="0"/>
                <a:cs typeface="Times New Roman" pitchFamily="18" charset="0"/>
              </a:rPr>
              <a:t>Следует констатировать тот факт, что, несмотря на повышение процента выполнения задания 25 (Средства связи предложений в тексте), ориентированного на проверку умений и навыков анализировать текст с точки зрения важнейшей его характеристики – связности, что во многом влияет на умение строить собственный текст без нарушения логики развития мысли (не допуская логических ошибок), на умение связать несколько предложений в единое смысловое пространство с помощью средств языка, в 2022 г. частотными ошибками являлись следующие:</a:t>
            </a:r>
          </a:p>
          <a:p>
            <a:pPr indent="457200">
              <a:buFont typeface="Arial" pitchFamily="34" charset="0"/>
              <a:buChar char="•"/>
            </a:pPr>
            <a:r>
              <a:rPr lang="ru-RU" sz="2000" dirty="0" smtClean="0">
                <a:latin typeface="Times New Roman" pitchFamily="18" charset="0"/>
                <a:cs typeface="Times New Roman" pitchFamily="18" charset="0"/>
              </a:rPr>
              <a:t> неправильное определение самих языковых средств связи (</a:t>
            </a:r>
            <a:r>
              <a:rPr lang="ru-RU" sz="2000" dirty="0" err="1" smtClean="0">
                <a:latin typeface="Times New Roman" pitchFamily="18" charset="0"/>
                <a:cs typeface="Times New Roman" pitchFamily="18" charset="0"/>
              </a:rPr>
              <a:t>неразличение</a:t>
            </a:r>
            <a:r>
              <a:rPr lang="ru-RU" sz="2000" dirty="0" smtClean="0">
                <a:latin typeface="Times New Roman" pitchFamily="18" charset="0"/>
                <a:cs typeface="Times New Roman" pitchFamily="18" charset="0"/>
              </a:rPr>
              <a:t> личных и притяжательных местоимений, </a:t>
            </a:r>
            <a:r>
              <a:rPr lang="ru-RU" sz="2000" dirty="0" err="1" smtClean="0">
                <a:latin typeface="Times New Roman" pitchFamily="18" charset="0"/>
                <a:cs typeface="Times New Roman" pitchFamily="18" charset="0"/>
              </a:rPr>
              <a:t>неразличение</a:t>
            </a:r>
            <a:r>
              <a:rPr lang="ru-RU" sz="2000" dirty="0" smtClean="0">
                <a:latin typeface="Times New Roman" pitchFamily="18" charset="0"/>
                <a:cs typeface="Times New Roman" pitchFamily="18" charset="0"/>
              </a:rPr>
              <a:t> однокоренных слов и форм одного и того же слова и т.д.);</a:t>
            </a:r>
          </a:p>
          <a:p>
            <a:pPr indent="457200">
              <a:buFont typeface="Arial" pitchFamily="34" charset="0"/>
              <a:buChar char="•"/>
            </a:pPr>
            <a:r>
              <a:rPr lang="ru-RU" sz="2000" dirty="0" smtClean="0">
                <a:latin typeface="Times New Roman" pitchFamily="18" charset="0"/>
                <a:cs typeface="Times New Roman" pitchFamily="18" charset="0"/>
              </a:rPr>
              <a:t> неправильное определение слова или конструкции как средства связи (выбранные экзаменуемыми конструкции подходят под указанные языковые явления, но не являются средствами связи соседних предложений в тексте – устанавливают связь любо внутри предложения, либо на уровне текста, но не соседних предложений);</a:t>
            </a:r>
          </a:p>
          <a:p>
            <a:pPr indent="457200">
              <a:buFont typeface="Arial" pitchFamily="34" charset="0"/>
              <a:buChar char="•"/>
            </a:pPr>
            <a:r>
              <a:rPr lang="ru-RU" sz="2000" dirty="0" smtClean="0">
                <a:latin typeface="Times New Roman" pitchFamily="18" charset="0"/>
                <a:cs typeface="Times New Roman" pitchFamily="18" charset="0"/>
              </a:rPr>
              <a:t>ориентация только на часть указанных средств связи предложений в тексте;</a:t>
            </a:r>
          </a:p>
          <a:p>
            <a:pPr indent="457200">
              <a:buFont typeface="Arial" pitchFamily="34" charset="0"/>
              <a:buChar char="•"/>
            </a:pPr>
            <a:r>
              <a:rPr lang="ru-RU" sz="2000" dirty="0" smtClean="0">
                <a:latin typeface="Times New Roman" pitchFamily="18" charset="0"/>
                <a:cs typeface="Times New Roman" pitchFamily="18" charset="0"/>
              </a:rPr>
              <a:t> нарушение границ предложений в указанном диапазоне; </a:t>
            </a:r>
          </a:p>
          <a:p>
            <a:pPr indent="457200">
              <a:buFont typeface="Arial" pitchFamily="34" charset="0"/>
              <a:buChar char="•"/>
            </a:pPr>
            <a:r>
              <a:rPr lang="ru-RU" sz="2000" dirty="0" smtClean="0">
                <a:latin typeface="Times New Roman" pitchFamily="18" charset="0"/>
                <a:cs typeface="Times New Roman" pitchFamily="18" charset="0"/>
              </a:rPr>
              <a:t> выделение в качестве правильного ответа, помимо предложения, в котором присутствует искомое средство связи, дополнительного предложения, в котором нет нужного средства связи. </a:t>
            </a:r>
            <a:endParaRPr lang="ru-RU"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571480"/>
            <a:ext cx="8215370" cy="6001643"/>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Приведем некоторые примеры наиболее трудных заданий.  </a:t>
            </a:r>
          </a:p>
          <a:p>
            <a:pPr indent="457200"/>
            <a:r>
              <a:rPr lang="ru-RU" sz="2400" dirty="0" smtClean="0">
                <a:latin typeface="Times New Roman" pitchFamily="18" charset="0"/>
                <a:cs typeface="Times New Roman" pitchFamily="18" charset="0"/>
              </a:rPr>
              <a:t>Среди предложений 7–10 найдите такое(-</a:t>
            </a:r>
            <a:r>
              <a:rPr lang="ru-RU" sz="2400" dirty="0" err="1" smtClean="0">
                <a:latin typeface="Times New Roman" pitchFamily="18" charset="0"/>
                <a:cs typeface="Times New Roman" pitchFamily="18" charset="0"/>
              </a:rPr>
              <a:t>ие</a:t>
            </a:r>
            <a:r>
              <a:rPr lang="ru-RU" sz="2400" dirty="0" smtClean="0">
                <a:latin typeface="Times New Roman" pitchFamily="18" charset="0"/>
                <a:cs typeface="Times New Roman" pitchFamily="18" charset="0"/>
              </a:rPr>
              <a:t>), которое(-</a:t>
            </a:r>
            <a:r>
              <a:rPr lang="ru-RU" sz="2400" dirty="0" err="1" smtClean="0">
                <a:latin typeface="Times New Roman" pitchFamily="18" charset="0"/>
                <a:cs typeface="Times New Roman" pitchFamily="18" charset="0"/>
              </a:rPr>
              <a:t>ые</a:t>
            </a:r>
            <a:r>
              <a:rPr lang="ru-RU" sz="2400" dirty="0" smtClean="0">
                <a:latin typeface="Times New Roman" pitchFamily="18" charset="0"/>
                <a:cs typeface="Times New Roman" pitchFamily="18" charset="0"/>
              </a:rPr>
              <a:t>) связано(-</a:t>
            </a:r>
            <a:r>
              <a:rPr lang="ru-RU" sz="2400" dirty="0" err="1" smtClean="0">
                <a:latin typeface="Times New Roman" pitchFamily="18" charset="0"/>
                <a:cs typeface="Times New Roman" pitchFamily="18" charset="0"/>
              </a:rPr>
              <a:t>ы</a:t>
            </a:r>
            <a:r>
              <a:rPr lang="ru-RU" sz="2400" dirty="0" smtClean="0">
                <a:latin typeface="Times New Roman" pitchFamily="18" charset="0"/>
                <a:cs typeface="Times New Roman" pitchFamily="18" charset="0"/>
              </a:rPr>
              <a:t>) с предыдущим при помощи личного местоимения. Запишите номер(а) этого(-их) предложения(-</a:t>
            </a:r>
            <a:r>
              <a:rPr lang="ru-RU" sz="2400" dirty="0" err="1" smtClean="0">
                <a:latin typeface="Times New Roman" pitchFamily="18" charset="0"/>
                <a:cs typeface="Times New Roman" pitchFamily="18" charset="0"/>
              </a:rPr>
              <a:t>ий</a:t>
            </a:r>
            <a:r>
              <a:rPr lang="ru-RU" sz="2400" dirty="0" smtClean="0">
                <a:latin typeface="Times New Roman" pitchFamily="18" charset="0"/>
                <a:cs typeface="Times New Roman" pitchFamily="18" charset="0"/>
              </a:rPr>
              <a:t>). </a:t>
            </a:r>
          </a:p>
          <a:p>
            <a:pPr indent="457200"/>
            <a:r>
              <a:rPr lang="ru-RU" sz="2400" i="1" dirty="0" smtClean="0">
                <a:latin typeface="Times New Roman" pitchFamily="18" charset="0"/>
                <a:cs typeface="Times New Roman" pitchFamily="18" charset="0"/>
              </a:rPr>
              <a:t>(7)Бывалого человека, меня и теперь радостно волнуют, неудержимо притягивают обширные просторы родной русской природы. (8)Люди, не порывающие связи с природой, не могут почувствовать себя вполне одинокими. (9)Как в мечтательном детстве, по-прежнему раскрыт перед ними прекрасный солнечный мир. (10)И, как в далёкие дни детства, над головою усталого путника, прилёгшего отдохнуть после утомительного похода, колышутся белые и золотые цветы, а высоко в небе кружит, высматривая добычу, ястреб.</a:t>
            </a:r>
            <a:endParaRPr lang="ru-RU" sz="2400" i="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1714488"/>
            <a:ext cx="8501122" cy="3046988"/>
          </a:xfrm>
          <a:prstGeom prst="rect">
            <a:avLst/>
          </a:prstGeom>
        </p:spPr>
        <p:txBody>
          <a:bodyPr wrap="square">
            <a:spAutoFit/>
          </a:bodyPr>
          <a:lstStyle/>
          <a:p>
            <a:pPr indent="457200"/>
            <a:r>
              <a:rPr lang="ru-RU" sz="2400" dirty="0">
                <a:latin typeface="Times New Roman" pitchFamily="18" charset="0"/>
                <a:cs typeface="Times New Roman" pitchFamily="18" charset="0"/>
              </a:rPr>
              <a:t>З</a:t>
            </a:r>
            <a:r>
              <a:rPr lang="ru-RU" sz="2400" dirty="0" smtClean="0">
                <a:latin typeface="Times New Roman" pitchFamily="18" charset="0"/>
                <a:cs typeface="Times New Roman" pitchFamily="18" charset="0"/>
              </a:rPr>
              <a:t>атруднения при выполнении задания 23 вызывают те формулировки, которые построены на соотнесении смысла указанных предложений, например: </a:t>
            </a:r>
            <a:r>
              <a:rPr lang="ru-RU" sz="2400" i="1" dirty="0" smtClean="0">
                <a:latin typeface="Times New Roman" pitchFamily="18" charset="0"/>
                <a:cs typeface="Times New Roman" pitchFamily="18" charset="0"/>
              </a:rPr>
              <a:t>предложение… поясняет, раскрывает содержание того, о чём говорится в предложении…; предложения… противопоставлены по содержанию; предложение… содержит ответ на вопрос, поставленный в предложении…; предложение… указывает на причину того, о чём говорится в предложении… </a:t>
            </a:r>
            <a:endParaRPr lang="ru-RU" sz="2400" i="1"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335846"/>
            <a:ext cx="8715436" cy="5262979"/>
          </a:xfrm>
          <a:prstGeom prst="rect">
            <a:avLst/>
          </a:prstGeom>
        </p:spPr>
        <p:txBody>
          <a:bodyPr wrap="square">
            <a:spAutoFit/>
          </a:bodyPr>
          <a:lstStyle/>
          <a:p>
            <a:pPr indent="457200"/>
            <a:r>
              <a:rPr lang="ru-RU" sz="2400" dirty="0" smtClean="0">
                <a:latin typeface="Times New Roman" pitchFamily="18" charset="0"/>
                <a:cs typeface="Times New Roman" pitchFamily="18" charset="0"/>
              </a:rPr>
              <a:t>Таким образом, учителям русского языка при организации работы с текстом рекомендуется большее внимание уделять явлению переходности одного типа речи в другой на уровне одного и того же текста. Специфика функциональных разновидностей языка обусловливает вариативность проявления в различных текстах одних и тех же функционально-смысловых типов речи – вплоть до их функционально-смысловой трансформации. Именно данный факт должен быть усилен в школьном обучении, поскольку на сегодняшний день многие учебники и учебно-методические пособия предлагают для анализа и работы тексты с «четким» разграничением описания, повествования, рассуждения. В результате формируется искаженное представление о реальном функционировании различных типов речи в текстах разных стилей.</a:t>
            </a:r>
            <a:endParaRPr lang="ru-RU"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0034" y="1028343"/>
            <a:ext cx="8286808" cy="4154984"/>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К серьезным проблемам в 2022 г. следует отнести снижение качества выполнения заданий 1 и 2, направленных на работу с микротекстами:</a:t>
            </a:r>
          </a:p>
          <a:p>
            <a:pPr indent="457200"/>
            <a:r>
              <a:rPr lang="ru-RU" sz="2400" dirty="0" smtClean="0">
                <a:latin typeface="Times New Roman" pitchFamily="18" charset="0"/>
                <a:cs typeface="Times New Roman" pitchFamily="18" charset="0"/>
              </a:rPr>
              <a:t> – задание 1 (Информационная обработка письменных текстов различных стилей и жанров; причина заключается в изменении в 2022 г. самого формата задания и, соответственно, в отсутствии у выпускников необходимых навыков для его качественного выполнения);</a:t>
            </a:r>
          </a:p>
          <a:p>
            <a:pPr indent="457200"/>
            <a:r>
              <a:rPr lang="ru-RU" sz="2400" dirty="0" smtClean="0">
                <a:latin typeface="Times New Roman" pitchFamily="18" charset="0"/>
                <a:cs typeface="Times New Roman" pitchFamily="18" charset="0"/>
              </a:rPr>
              <a:t> – задание 2 (Средства связи предложений в тексте. Отбор языковых средств в тексте в зависимости от темы, цели, адресата и ситуации общения). </a:t>
            </a:r>
            <a:endParaRPr lang="ru-RU" sz="24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215370" cy="830997"/>
          </a:xfrm>
          <a:prstGeom prst="rect">
            <a:avLst/>
          </a:prstGeom>
        </p:spPr>
        <p:txBody>
          <a:bodyPr wrap="square">
            <a:spAutoFit/>
          </a:bodyPr>
          <a:lstStyle/>
          <a:p>
            <a:r>
              <a:rPr lang="ru-RU" sz="2400" dirty="0" smtClean="0">
                <a:latin typeface="Times New Roman" pitchFamily="18" charset="0"/>
                <a:cs typeface="Times New Roman" pitchFamily="18" charset="0"/>
              </a:rPr>
              <a:t>Наибольшие проблемы вызвало новое комплексное задание ЕГЭ по русскому языку – задание 1.</a:t>
            </a:r>
            <a:endParaRPr lang="ru-RU" sz="2400" dirty="0">
              <a:latin typeface="Times New Roman" pitchFamily="18" charset="0"/>
              <a:cs typeface="Times New Roman" pitchFamily="18" charset="0"/>
            </a:endParaRPr>
          </a:p>
        </p:txBody>
      </p:sp>
      <p:sp>
        <p:nvSpPr>
          <p:cNvPr id="3" name="Прямоугольник 2"/>
          <p:cNvSpPr/>
          <p:nvPr/>
        </p:nvSpPr>
        <p:spPr>
          <a:xfrm>
            <a:off x="357158" y="1428736"/>
            <a:ext cx="8572560" cy="4154984"/>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На ЕГЭ 2022 г. по русскому языку для формирования дидактического материала задания 1 были привлечены тексты всех функциональных разновидностей языка (разговорной речи, научного, публицистического, официально-делового стилей, языка художественной литературы) и всех функционально-смысловых типов речи. При этом предполагался анализ разных жанров публицистики и художественной литературы. Научный же стиль был представлен собственно научным </a:t>
            </a:r>
            <a:r>
              <a:rPr lang="ru-RU" sz="2400" dirty="0" err="1" smtClean="0">
                <a:latin typeface="Times New Roman" pitchFamily="18" charset="0"/>
                <a:cs typeface="Times New Roman" pitchFamily="18" charset="0"/>
              </a:rPr>
              <a:t>подстилем</a:t>
            </a:r>
            <a:r>
              <a:rPr lang="ru-RU" sz="2400" dirty="0" smtClean="0">
                <a:latin typeface="Times New Roman" pitchFamily="18" charset="0"/>
                <a:cs typeface="Times New Roman" pitchFamily="18" charset="0"/>
              </a:rPr>
              <a:t> и научно-популярным </a:t>
            </a:r>
            <a:r>
              <a:rPr lang="ru-RU" sz="2400" dirty="0" err="1" smtClean="0">
                <a:latin typeface="Times New Roman" pitchFamily="18" charset="0"/>
                <a:cs typeface="Times New Roman" pitchFamily="18" charset="0"/>
              </a:rPr>
              <a:t>подстилем</a:t>
            </a:r>
            <a:r>
              <a:rPr lang="ru-RU" sz="2400" dirty="0" smtClean="0">
                <a:latin typeface="Times New Roman" pitchFamily="18" charset="0"/>
                <a:cs typeface="Times New Roman" pitchFamily="18" charset="0"/>
              </a:rPr>
              <a:t> (текстами различных профилей: исторического, биологического, географического и др.). </a:t>
            </a:r>
            <a:endParaRPr lang="ru-RU" sz="24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500042"/>
            <a:ext cx="8143932" cy="1200329"/>
          </a:xfrm>
          <a:prstGeom prst="rect">
            <a:avLst/>
          </a:prstGeom>
        </p:spPr>
        <p:txBody>
          <a:bodyPr wrap="square">
            <a:spAutoFit/>
          </a:bodyPr>
          <a:lstStyle/>
          <a:p>
            <a:pPr indent="457200"/>
            <a:r>
              <a:rPr lang="ru-RU" sz="2400" dirty="0" smtClean="0">
                <a:latin typeface="Times New Roman" pitchFamily="18" charset="0"/>
                <a:cs typeface="Times New Roman" pitchFamily="18" charset="0"/>
              </a:rPr>
              <a:t>Экзамен показал, что ошибки при выполнении задания 1 вызваны недостаточным опытом выпускников в анализе текстов публицистического и научного стилей</a:t>
            </a:r>
            <a:endParaRPr lang="ru-RU" sz="2400" dirty="0">
              <a:latin typeface="Times New Roman" pitchFamily="18" charset="0"/>
              <a:cs typeface="Times New Roman" pitchFamily="18" charset="0"/>
            </a:endParaRPr>
          </a:p>
        </p:txBody>
      </p:sp>
      <p:sp>
        <p:nvSpPr>
          <p:cNvPr id="5" name="Прямоугольник 4"/>
          <p:cNvSpPr/>
          <p:nvPr/>
        </p:nvSpPr>
        <p:spPr>
          <a:xfrm>
            <a:off x="500034" y="2143116"/>
            <a:ext cx="8358246" cy="3046988"/>
          </a:xfrm>
          <a:prstGeom prst="rect">
            <a:avLst/>
          </a:prstGeom>
        </p:spPr>
        <p:txBody>
          <a:bodyPr wrap="square">
            <a:spAutoFit/>
          </a:bodyPr>
          <a:lstStyle/>
          <a:p>
            <a:pPr indent="457200"/>
            <a:r>
              <a:rPr lang="ru-RU" sz="2400" dirty="0" smtClean="0">
                <a:latin typeface="Times New Roman" pitchFamily="18" charset="0"/>
                <a:cs typeface="Times New Roman" pitchFamily="18" charset="0"/>
              </a:rPr>
              <a:t>Следовательно, необходимо в школьном курсе русского языка устранить доминирование дидактического материала, основанного на работе с художественными текстами описательного и повествовательного характера. Кроме того, требует изменения сам подход к анализу текстов, который зачастую в школьной практике сводится к довольно однобокому доказательству принадлежности текста к определенному стилю.</a:t>
            </a:r>
            <a:endParaRPr lang="ru-RU" sz="24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14290"/>
            <a:ext cx="8929718" cy="6370975"/>
          </a:xfrm>
          <a:prstGeom prst="rect">
            <a:avLst/>
          </a:prstGeom>
        </p:spPr>
        <p:txBody>
          <a:bodyPr wrap="square">
            <a:spAutoFit/>
          </a:bodyPr>
          <a:lstStyle/>
          <a:p>
            <a:pPr indent="457200"/>
            <a:r>
              <a:rPr lang="ru-RU" sz="2400" dirty="0" smtClean="0">
                <a:latin typeface="Times New Roman" pitchFamily="18" charset="0"/>
                <a:cs typeface="Times New Roman" pitchFamily="18" charset="0"/>
              </a:rPr>
              <a:t>Формирование умения точно называть стиль речи: </a:t>
            </a:r>
          </a:p>
          <a:p>
            <a:pPr indent="457200"/>
            <a:r>
              <a:rPr lang="ru-RU" sz="2400" dirty="0" smtClean="0">
                <a:latin typeface="Times New Roman" pitchFamily="18" charset="0"/>
                <a:cs typeface="Times New Roman" pitchFamily="18" charset="0"/>
              </a:rPr>
              <a:t>Неправильные ответы обучающихся: «научно-публицистический», «бытовой», «живой», «высокий», «авторский», «книжный», «выразительный» и т.д. </a:t>
            </a:r>
          </a:p>
          <a:p>
            <a:pPr indent="457200"/>
            <a:r>
              <a:rPr lang="ru-RU" sz="2400" dirty="0" smtClean="0">
                <a:latin typeface="Times New Roman" pitchFamily="18" charset="0"/>
                <a:cs typeface="Times New Roman" pitchFamily="18" charset="0"/>
              </a:rPr>
              <a:t>Многие путают стиль и тип речи, так же как в 5 классе ученики путают части речи и члены предложения. </a:t>
            </a:r>
          </a:p>
          <a:p>
            <a:pPr indent="457200"/>
            <a:r>
              <a:rPr lang="ru-RU" sz="2400" dirty="0" smtClean="0">
                <a:latin typeface="Times New Roman" pitchFamily="18" charset="0"/>
                <a:cs typeface="Times New Roman" pitchFamily="18" charset="0"/>
              </a:rPr>
              <a:t>Рекомендуем обязательно пропускать термины через словарные диктанты! </a:t>
            </a:r>
          </a:p>
          <a:p>
            <a:pPr indent="457200"/>
            <a:r>
              <a:rPr lang="ru-RU" sz="2400" dirty="0" smtClean="0">
                <a:latin typeface="Times New Roman" pitchFamily="18" charset="0"/>
                <a:cs typeface="Times New Roman" pitchFamily="18" charset="0"/>
              </a:rPr>
              <a:t>• Формирование умения «объёмно» подходить к стилистическому анализу текста </a:t>
            </a:r>
          </a:p>
          <a:p>
            <a:pPr indent="457200"/>
            <a:r>
              <a:rPr lang="ru-RU" sz="2400" i="1" dirty="0" smtClean="0">
                <a:solidFill>
                  <a:schemeClr val="tx2"/>
                </a:solidFill>
                <a:latin typeface="Times New Roman" pitchFamily="18" charset="0"/>
                <a:cs typeface="Times New Roman" pitchFamily="18" charset="0"/>
              </a:rPr>
              <a:t>Текст относится (принадлежит) к… стилю. Жанр текста – … Лексической (морфологической, синтаксической) особенностью текста является… В тексте автор рассуждает о…; текст посвящён теме… Тезис, заявленный в… абзаце текста, подтверждается в последующей части текста. Книжность – разговорность речи; средства связи; изобразительно-выразительные средства языка…</a:t>
            </a:r>
            <a:endParaRPr lang="ru-RU" sz="2400" i="1" dirty="0">
              <a:solidFill>
                <a:schemeClr val="tx2"/>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214290"/>
            <a:ext cx="8643998" cy="3539430"/>
          </a:xfrm>
          <a:prstGeom prst="rect">
            <a:avLst/>
          </a:prstGeom>
        </p:spPr>
        <p:txBody>
          <a:bodyPr wrap="square">
            <a:spAutoFit/>
          </a:bodyPr>
          <a:lstStyle/>
          <a:p>
            <a:pPr indent="457200"/>
            <a:r>
              <a:rPr lang="ru-RU" sz="2800" dirty="0" smtClean="0">
                <a:latin typeface="Times New Roman" pitchFamily="18" charset="0"/>
                <a:cs typeface="Times New Roman" pitchFamily="18" charset="0"/>
              </a:rPr>
              <a:t>Анализ результатов ЕГЭ по русскому языку 2022 г. отражает успехи и проблемы в овладении предметом. Нельзя не отметить, что русский язык – один из немногих учебных предметов, который непрерывно изучается с 1 по 11 классы. В этом смысле и сам экзамен построен как некое обобщение и систематизация всего изученного в рамках школьного курса русского языка. </a:t>
            </a:r>
            <a:endParaRPr lang="ru-RU"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214290"/>
            <a:ext cx="8358246" cy="400110"/>
          </a:xfrm>
          <a:prstGeom prst="rect">
            <a:avLst/>
          </a:prstGeom>
          <a:noFill/>
        </p:spPr>
        <p:txBody>
          <a:bodyPr wrap="square" rtlCol="0">
            <a:spAutoFit/>
          </a:bodyPr>
          <a:lstStyle/>
          <a:p>
            <a:pPr algn="ctr"/>
            <a:r>
              <a:rPr lang="ru-RU" sz="2000" b="1" dirty="0" smtClean="0">
                <a:solidFill>
                  <a:schemeClr val="tx2"/>
                </a:solidFill>
                <a:latin typeface="Times New Roman" pitchFamily="18" charset="0"/>
                <a:cs typeface="Times New Roman" pitchFamily="18" charset="0"/>
              </a:rPr>
              <a:t>Изменения КИМ в 2023 году</a:t>
            </a:r>
            <a:endParaRPr lang="ru-RU" sz="2000" b="1" dirty="0">
              <a:solidFill>
                <a:schemeClr val="tx2"/>
              </a:solidFill>
              <a:latin typeface="Times New Roman" pitchFamily="18" charset="0"/>
              <a:cs typeface="Times New Roman" pitchFamily="18" charset="0"/>
            </a:endParaRPr>
          </a:p>
        </p:txBody>
      </p:sp>
      <p:sp>
        <p:nvSpPr>
          <p:cNvPr id="5" name="TextBox 4"/>
          <p:cNvSpPr txBox="1"/>
          <p:nvPr/>
        </p:nvSpPr>
        <p:spPr>
          <a:xfrm>
            <a:off x="857224" y="642918"/>
            <a:ext cx="5357850" cy="400110"/>
          </a:xfrm>
          <a:prstGeom prst="rect">
            <a:avLst/>
          </a:prstGeom>
          <a:noFill/>
        </p:spPr>
        <p:txBody>
          <a:bodyPr wrap="square" rtlCol="0">
            <a:spAutoFit/>
          </a:bodyPr>
          <a:lstStyle/>
          <a:p>
            <a:r>
              <a:rPr lang="ru-RU" sz="2000" b="1" dirty="0" smtClean="0">
                <a:solidFill>
                  <a:schemeClr val="tx2"/>
                </a:solidFill>
                <a:latin typeface="Times New Roman" pitchFamily="18" charset="0"/>
                <a:cs typeface="Times New Roman" pitchFamily="18" charset="0"/>
              </a:rPr>
              <a:t>Задание 2</a:t>
            </a:r>
            <a:endParaRPr lang="ru-RU" sz="2000" b="1" dirty="0">
              <a:solidFill>
                <a:schemeClr val="tx2"/>
              </a:solidFill>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0" y="1071546"/>
          <a:ext cx="9144000" cy="5674360"/>
        </p:xfrm>
        <a:graphic>
          <a:graphicData uri="http://schemas.openxmlformats.org/drawingml/2006/table">
            <a:tbl>
              <a:tblPr firstRow="1" bandRow="1">
                <a:tableStyleId>{5C22544A-7EE6-4342-B048-85BDC9FD1C3A}</a:tableStyleId>
              </a:tblPr>
              <a:tblGrid>
                <a:gridCol w="4572000"/>
                <a:gridCol w="4572000"/>
              </a:tblGrid>
              <a:tr h="370840">
                <a:tc>
                  <a:txBody>
                    <a:bodyPr/>
                    <a:lstStyle/>
                    <a:p>
                      <a:pPr algn="ctr"/>
                      <a:r>
                        <a:rPr lang="ru-RU" dirty="0" smtClean="0"/>
                        <a:t>2022</a:t>
                      </a:r>
                      <a:endParaRPr lang="ru-RU" dirty="0"/>
                    </a:p>
                  </a:txBody>
                  <a:tcPr/>
                </a:tc>
                <a:tc>
                  <a:txBody>
                    <a:bodyPr/>
                    <a:lstStyle/>
                    <a:p>
                      <a:pPr algn="ctr"/>
                      <a:r>
                        <a:rPr lang="ru-RU" dirty="0" smtClean="0"/>
                        <a:t>2023</a:t>
                      </a:r>
                      <a:endParaRPr lang="ru-RU" dirty="0"/>
                    </a:p>
                  </a:txBody>
                  <a:tcPr/>
                </a:tc>
              </a:tr>
              <a:tr h="370840">
                <a:tc>
                  <a:txBody>
                    <a:bodyPr/>
                    <a:lstStyle/>
                    <a:p>
                      <a:r>
                        <a:rPr lang="ru-RU" dirty="0" smtClean="0"/>
                        <a:t>Прочитайте фрагмент словарной статьи, в которой приводятся значения слова СРЕДА. Определите значение, в котором это слово употреблено в третьем (3) предложении текста. Выпишите цифру, соответствующую этому значению в приведённом фрагменте словарной статьи. </a:t>
                      </a:r>
                    </a:p>
                    <a:p>
                      <a:r>
                        <a:rPr lang="ru-RU" dirty="0" smtClean="0"/>
                        <a:t>СРЕДА, -</a:t>
                      </a:r>
                      <a:r>
                        <a:rPr lang="ru-RU" dirty="0" err="1" smtClean="0"/>
                        <a:t>ы</a:t>
                      </a:r>
                      <a:r>
                        <a:rPr lang="ru-RU" dirty="0" smtClean="0"/>
                        <a:t>, ж. </a:t>
                      </a:r>
                    </a:p>
                    <a:p>
                      <a:pPr marL="342900" indent="-342900">
                        <a:buAutoNum type="arabicParenR"/>
                      </a:pPr>
                      <a:r>
                        <a:rPr lang="ru-RU" dirty="0" smtClean="0"/>
                        <a:t>Вещество, заполняющее пространство, а также тела́ , окружающие что-н. </a:t>
                      </a:r>
                      <a:r>
                        <a:rPr lang="ru-RU" i="1" dirty="0" smtClean="0"/>
                        <a:t>Воздушная с. Питательная с. </a:t>
                      </a:r>
                    </a:p>
                    <a:p>
                      <a:pPr marL="342900" indent="-342900">
                        <a:buAutoNum type="arabicParenR"/>
                      </a:pPr>
                      <a:r>
                        <a:rPr lang="ru-RU" dirty="0" smtClean="0"/>
                        <a:t>2) ед. Совокупность природных условий, в которых протекает жизнедеятельность организмов. </a:t>
                      </a:r>
                      <a:r>
                        <a:rPr lang="ru-RU" i="1" dirty="0" smtClean="0"/>
                        <a:t>С. обитания. Охрана окружающей среды…</a:t>
                      </a:r>
                      <a:endParaRPr lang="ru-RU" i="1" dirty="0"/>
                    </a:p>
                  </a:txBody>
                  <a:tcPr/>
                </a:tc>
                <a:tc>
                  <a:txBody>
                    <a:bodyPr/>
                    <a:lstStyle/>
                    <a:p>
                      <a:r>
                        <a:rPr lang="ru-RU" dirty="0" smtClean="0"/>
                        <a:t>В тексте выделено пять слов. Укажите варианты ответов, в которых лексическое значение выделенного слова соответствует его значению в данном тексте. Запишите номера ответов. </a:t>
                      </a:r>
                    </a:p>
                    <a:p>
                      <a:pPr marL="342900" indent="-342900">
                        <a:buAutoNum type="arabicParenR"/>
                      </a:pPr>
                      <a:r>
                        <a:rPr lang="ru-RU" b="1" dirty="0" smtClean="0"/>
                        <a:t>ЖИВОЙ. </a:t>
                      </a:r>
                      <a:r>
                        <a:rPr lang="ru-RU" dirty="0" smtClean="0"/>
                        <a:t>Лёгкий, занимательный, выразительный. </a:t>
                      </a:r>
                      <a:r>
                        <a:rPr lang="ru-RU" i="1" dirty="0" smtClean="0"/>
                        <a:t>Живое изложение</a:t>
                      </a:r>
                      <a:r>
                        <a:rPr lang="ru-RU" dirty="0" smtClean="0"/>
                        <a:t>.</a:t>
                      </a:r>
                    </a:p>
                    <a:p>
                      <a:pPr marL="342900" indent="-342900">
                        <a:buNone/>
                      </a:pPr>
                      <a:r>
                        <a:rPr lang="ru-RU" dirty="0" smtClean="0"/>
                        <a:t> 2</a:t>
                      </a:r>
                      <a:r>
                        <a:rPr lang="ru-RU" b="1" dirty="0" smtClean="0"/>
                        <a:t>) СРЕДА</a:t>
                      </a:r>
                      <a:r>
                        <a:rPr lang="ru-RU" dirty="0" smtClean="0"/>
                        <a:t>. Окружающие социальнобытовые условия, обстановка. </a:t>
                      </a:r>
                      <a:r>
                        <a:rPr lang="ru-RU" i="1" dirty="0" smtClean="0"/>
                        <a:t>Из рабочей среды. </a:t>
                      </a:r>
                    </a:p>
                    <a:p>
                      <a:pPr marL="342900" indent="-342900">
                        <a:buNone/>
                      </a:pPr>
                      <a:r>
                        <a:rPr lang="ru-RU" dirty="0" smtClean="0"/>
                        <a:t>3) </a:t>
                      </a:r>
                      <a:r>
                        <a:rPr lang="ru-RU" b="1" dirty="0" smtClean="0"/>
                        <a:t>МИРИТЬСЯ. </a:t>
                      </a:r>
                      <a:r>
                        <a:rPr lang="ru-RU" dirty="0" smtClean="0"/>
                        <a:t>Терпимо относиться к чему </a:t>
                      </a:r>
                      <a:r>
                        <a:rPr lang="ru-RU" dirty="0" err="1" smtClean="0"/>
                        <a:t>нибудь</a:t>
                      </a:r>
                      <a:r>
                        <a:rPr lang="ru-RU" dirty="0" smtClean="0"/>
                        <a:t>.</a:t>
                      </a:r>
                      <a:r>
                        <a:rPr lang="ru-RU" i="1" dirty="0" smtClean="0"/>
                        <a:t>  Мириться с неудобствами</a:t>
                      </a:r>
                      <a:r>
                        <a:rPr lang="ru-RU" dirty="0" smtClean="0"/>
                        <a:t>. </a:t>
                      </a:r>
                    </a:p>
                    <a:p>
                      <a:pPr marL="342900" indent="-342900">
                        <a:buNone/>
                      </a:pPr>
                      <a:r>
                        <a:rPr lang="ru-RU" b="1" dirty="0" smtClean="0"/>
                        <a:t>4) ОСНОВА. </a:t>
                      </a:r>
                      <a:r>
                        <a:rPr lang="ru-RU" dirty="0" smtClean="0"/>
                        <a:t>Источник; главное, на чём строится что-нибудь, что является сущностью чего-нибудь</a:t>
                      </a:r>
                      <a:r>
                        <a:rPr lang="ru-RU" i="1" dirty="0" smtClean="0"/>
                        <a:t>.  Экономическая основа общества. </a:t>
                      </a:r>
                    </a:p>
                    <a:p>
                      <a:pPr marL="342900" indent="-342900">
                        <a:buNone/>
                      </a:pPr>
                      <a:r>
                        <a:rPr lang="ru-RU" b="1" dirty="0" smtClean="0"/>
                        <a:t>5) КЛЮЧ. </a:t>
                      </a:r>
                      <a:r>
                        <a:rPr lang="ru-RU" dirty="0" smtClean="0"/>
                        <a:t>Металлический стержень с особой комбинацией вырезов для отпирания и запирания замка. </a:t>
                      </a:r>
                      <a:r>
                        <a:rPr lang="ru-RU" i="1" dirty="0" smtClean="0"/>
                        <a:t>Открыть дверь ключом.</a:t>
                      </a:r>
                      <a:endParaRPr lang="ru-RU" i="1" dirty="0"/>
                    </a:p>
                  </a:txBody>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285728"/>
            <a:ext cx="8501122" cy="400110"/>
          </a:xfrm>
          <a:prstGeom prst="rect">
            <a:avLst/>
          </a:prstGeom>
          <a:noFill/>
        </p:spPr>
        <p:txBody>
          <a:bodyPr wrap="square" rtlCol="0">
            <a:spAutoFit/>
          </a:bodyPr>
          <a:lstStyle/>
          <a:p>
            <a:r>
              <a:rPr lang="ru-RU" sz="2000" b="1" dirty="0" smtClean="0">
                <a:solidFill>
                  <a:schemeClr val="tx2"/>
                </a:solidFill>
                <a:latin typeface="Times New Roman" pitchFamily="18" charset="0"/>
                <a:cs typeface="Times New Roman" pitchFamily="18" charset="0"/>
              </a:rPr>
              <a:t>Задание 4 на орфоэпические нормы</a:t>
            </a:r>
            <a:endParaRPr lang="ru-RU" sz="2000" b="1" dirty="0">
              <a:solidFill>
                <a:schemeClr val="tx2"/>
              </a:solidFill>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142844" y="857232"/>
          <a:ext cx="8858312" cy="4876800"/>
        </p:xfrm>
        <a:graphic>
          <a:graphicData uri="http://schemas.openxmlformats.org/drawingml/2006/table">
            <a:tbl>
              <a:tblPr firstRow="1" bandRow="1">
                <a:tableStyleId>{5C22544A-7EE6-4342-B048-85BDC9FD1C3A}</a:tableStyleId>
              </a:tblPr>
              <a:tblGrid>
                <a:gridCol w="4429156"/>
                <a:gridCol w="4429156"/>
              </a:tblGrid>
              <a:tr h="370840">
                <a:tc>
                  <a:txBody>
                    <a:bodyPr/>
                    <a:lstStyle/>
                    <a:p>
                      <a:pPr algn="ctr"/>
                      <a:r>
                        <a:rPr lang="ru-RU" sz="2000" dirty="0" smtClean="0">
                          <a:latin typeface="Times New Roman" pitchFamily="18" charset="0"/>
                          <a:cs typeface="Times New Roman" pitchFamily="18" charset="0"/>
                        </a:rPr>
                        <a:t>2022</a:t>
                      </a:r>
                      <a:endParaRPr lang="ru-RU" sz="2000" dirty="0">
                        <a:latin typeface="Times New Roman" pitchFamily="18" charset="0"/>
                        <a:cs typeface="Times New Roman" pitchFamily="18" charset="0"/>
                      </a:endParaRPr>
                    </a:p>
                  </a:txBody>
                  <a:tcPr/>
                </a:tc>
                <a:tc>
                  <a:txBody>
                    <a:bodyPr/>
                    <a:lstStyle/>
                    <a:p>
                      <a:pPr algn="ctr"/>
                      <a:r>
                        <a:rPr lang="ru-RU" sz="2000" dirty="0" smtClean="0">
                          <a:latin typeface="Times New Roman" pitchFamily="18" charset="0"/>
                          <a:cs typeface="Times New Roman" pitchFamily="18" charset="0"/>
                        </a:rPr>
                        <a:t>2023</a:t>
                      </a:r>
                      <a:endParaRPr lang="ru-RU" sz="2000" dirty="0">
                        <a:latin typeface="Times New Roman" pitchFamily="18" charset="0"/>
                        <a:cs typeface="Times New Roman" pitchFamily="18" charset="0"/>
                      </a:endParaRPr>
                    </a:p>
                  </a:txBody>
                  <a:tcPr/>
                </a:tc>
              </a:tr>
              <a:tr h="370840">
                <a:tc>
                  <a:txBody>
                    <a:bodyPr/>
                    <a:lstStyle/>
                    <a:p>
                      <a:r>
                        <a:rPr lang="ru-RU" sz="2400" dirty="0" smtClean="0">
                          <a:latin typeface="Times New Roman" pitchFamily="18" charset="0"/>
                          <a:cs typeface="Times New Roman" pitchFamily="18" charset="0"/>
                        </a:rPr>
                        <a:t>В одном из приведённых ниже слов допущена ошибка в постановке ударения: </a:t>
                      </a:r>
                      <a:r>
                        <a:rPr lang="ru-RU" sz="2400" b="1" dirty="0" smtClean="0">
                          <a:latin typeface="Times New Roman" pitchFamily="18" charset="0"/>
                          <a:cs typeface="Times New Roman" pitchFamily="18" charset="0"/>
                        </a:rPr>
                        <a:t>НЕВЕРНО</a:t>
                      </a:r>
                      <a:r>
                        <a:rPr lang="ru-RU" sz="2400" dirty="0" smtClean="0">
                          <a:latin typeface="Times New Roman" pitchFamily="18" charset="0"/>
                          <a:cs typeface="Times New Roman" pitchFamily="18" charset="0"/>
                        </a:rPr>
                        <a:t> выделена буква, обозначающая ударный гласный звук. Выпишите это слово. </a:t>
                      </a:r>
                    </a:p>
                    <a:p>
                      <a:endParaRPr lang="ru-RU" sz="2400" dirty="0" smtClean="0">
                        <a:latin typeface="Times New Roman" pitchFamily="18" charset="0"/>
                        <a:cs typeface="Times New Roman" pitchFamily="18" charset="0"/>
                      </a:endParaRPr>
                    </a:p>
                    <a:p>
                      <a:r>
                        <a:rPr lang="ru-RU" sz="2400" dirty="0" err="1" smtClean="0">
                          <a:latin typeface="Times New Roman" pitchFamily="18" charset="0"/>
                          <a:cs typeface="Times New Roman" pitchFamily="18" charset="0"/>
                        </a:rPr>
                        <a:t>бАнты</a:t>
                      </a:r>
                      <a:r>
                        <a:rPr lang="ru-RU" sz="2400" dirty="0" smtClean="0">
                          <a:latin typeface="Times New Roman" pitchFamily="18" charset="0"/>
                          <a:cs typeface="Times New Roman" pitchFamily="18" charset="0"/>
                        </a:rPr>
                        <a:t> </a:t>
                      </a:r>
                    </a:p>
                    <a:p>
                      <a:r>
                        <a:rPr lang="ru-RU" sz="2400" dirty="0" err="1" smtClean="0">
                          <a:latin typeface="Times New Roman" pitchFamily="18" charset="0"/>
                          <a:cs typeface="Times New Roman" pitchFamily="18" charset="0"/>
                        </a:rPr>
                        <a:t>послалА</a:t>
                      </a:r>
                      <a:r>
                        <a:rPr lang="ru-RU" sz="2400" dirty="0" smtClean="0">
                          <a:latin typeface="Times New Roman" pitchFamily="18" charset="0"/>
                          <a:cs typeface="Times New Roman" pitchFamily="18" charset="0"/>
                        </a:rPr>
                        <a:t> </a:t>
                      </a:r>
                    </a:p>
                    <a:p>
                      <a:r>
                        <a:rPr lang="ru-RU" sz="2400" dirty="0" err="1" smtClean="0">
                          <a:latin typeface="Times New Roman" pitchFamily="18" charset="0"/>
                          <a:cs typeface="Times New Roman" pitchFamily="18" charset="0"/>
                        </a:rPr>
                        <a:t>прибЫв</a:t>
                      </a:r>
                      <a:r>
                        <a:rPr lang="ru-RU" sz="2400" dirty="0" smtClean="0">
                          <a:latin typeface="Times New Roman" pitchFamily="18" charset="0"/>
                          <a:cs typeface="Times New Roman" pitchFamily="18" charset="0"/>
                        </a:rPr>
                        <a:t> </a:t>
                      </a:r>
                    </a:p>
                    <a:p>
                      <a:r>
                        <a:rPr lang="ru-RU" sz="2400" dirty="0" err="1" smtClean="0">
                          <a:latin typeface="Times New Roman" pitchFamily="18" charset="0"/>
                          <a:cs typeface="Times New Roman" pitchFamily="18" charset="0"/>
                        </a:rPr>
                        <a:t>новостЕй</a:t>
                      </a:r>
                      <a:r>
                        <a:rPr lang="ru-RU" sz="2400" dirty="0" smtClean="0">
                          <a:latin typeface="Times New Roman" pitchFamily="18" charset="0"/>
                          <a:cs typeface="Times New Roman" pitchFamily="18" charset="0"/>
                        </a:rPr>
                        <a:t> </a:t>
                      </a:r>
                    </a:p>
                    <a:p>
                      <a:r>
                        <a:rPr lang="ru-RU" sz="2400" dirty="0" err="1" smtClean="0">
                          <a:latin typeface="Times New Roman" pitchFamily="18" charset="0"/>
                          <a:cs typeface="Times New Roman" pitchFamily="18" charset="0"/>
                        </a:rPr>
                        <a:t>молЯщий</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a:txBody>
                  <a:tcPr/>
                </a:tc>
                <a:tc>
                  <a:txBody>
                    <a:bodyPr/>
                    <a:lstStyle/>
                    <a:p>
                      <a:r>
                        <a:rPr lang="ru-RU" sz="2400" dirty="0" smtClean="0">
                          <a:latin typeface="Times New Roman" pitchFamily="18" charset="0"/>
                          <a:cs typeface="Times New Roman" pitchFamily="18" charset="0"/>
                        </a:rPr>
                        <a:t>Укажите варианты ответов, в которых </a:t>
                      </a:r>
                      <a:r>
                        <a:rPr lang="ru-RU" sz="2400" b="1" dirty="0" smtClean="0">
                          <a:latin typeface="Times New Roman" pitchFamily="18" charset="0"/>
                          <a:cs typeface="Times New Roman" pitchFamily="18" charset="0"/>
                        </a:rPr>
                        <a:t>верно</a:t>
                      </a:r>
                      <a:r>
                        <a:rPr lang="ru-RU" sz="2400" dirty="0" smtClean="0">
                          <a:latin typeface="Times New Roman" pitchFamily="18" charset="0"/>
                          <a:cs typeface="Times New Roman" pitchFamily="18" charset="0"/>
                        </a:rPr>
                        <a:t> выделена буква, обозначающая ударный гласный звук. Запишите номера ответов.</a:t>
                      </a:r>
                    </a:p>
                    <a:p>
                      <a:r>
                        <a:rPr lang="ru-RU" sz="2400" dirty="0" smtClean="0">
                          <a:latin typeface="Times New Roman" pitchFamily="18" charset="0"/>
                          <a:cs typeface="Times New Roman" pitchFamily="18" charset="0"/>
                        </a:rPr>
                        <a:t> </a:t>
                      </a:r>
                    </a:p>
                    <a:p>
                      <a:pPr marL="342900" indent="-342900">
                        <a:buAutoNum type="arabicParenR"/>
                      </a:pPr>
                      <a:r>
                        <a:rPr lang="ru-RU" sz="2400" dirty="0" err="1" smtClean="0">
                          <a:latin typeface="Times New Roman" pitchFamily="18" charset="0"/>
                          <a:cs typeface="Times New Roman" pitchFamily="18" charset="0"/>
                        </a:rPr>
                        <a:t>туфлЯ</a:t>
                      </a:r>
                      <a:r>
                        <a:rPr lang="ru-RU" sz="2400" dirty="0" smtClean="0">
                          <a:latin typeface="Times New Roman" pitchFamily="18" charset="0"/>
                          <a:cs typeface="Times New Roman" pitchFamily="18" charset="0"/>
                        </a:rPr>
                        <a:t> </a:t>
                      </a:r>
                    </a:p>
                    <a:p>
                      <a:pPr marL="342900" indent="-342900">
                        <a:buNone/>
                      </a:pPr>
                      <a:r>
                        <a:rPr lang="ru-RU" sz="2400" dirty="0" smtClean="0">
                          <a:latin typeface="Times New Roman" pitchFamily="18" charset="0"/>
                          <a:cs typeface="Times New Roman" pitchFamily="18" charset="0"/>
                        </a:rPr>
                        <a:t>2) </a:t>
                      </a:r>
                      <a:r>
                        <a:rPr lang="ru-RU" sz="2400" dirty="0" err="1" smtClean="0">
                          <a:latin typeface="Times New Roman" pitchFamily="18" charset="0"/>
                          <a:cs typeface="Times New Roman" pitchFamily="18" charset="0"/>
                        </a:rPr>
                        <a:t>понЯв</a:t>
                      </a:r>
                      <a:r>
                        <a:rPr lang="ru-RU" sz="2400" dirty="0" smtClean="0">
                          <a:latin typeface="Times New Roman" pitchFamily="18" charset="0"/>
                          <a:cs typeface="Times New Roman" pitchFamily="18" charset="0"/>
                        </a:rPr>
                        <a:t> </a:t>
                      </a:r>
                    </a:p>
                    <a:p>
                      <a:pPr marL="342900" indent="-342900">
                        <a:buNone/>
                      </a:pPr>
                      <a:r>
                        <a:rPr lang="ru-RU" sz="2400" dirty="0" smtClean="0">
                          <a:latin typeface="Times New Roman" pitchFamily="18" charset="0"/>
                          <a:cs typeface="Times New Roman" pitchFamily="18" charset="0"/>
                        </a:rPr>
                        <a:t>3) </a:t>
                      </a:r>
                      <a:r>
                        <a:rPr lang="ru-RU" sz="2400" dirty="0" err="1" smtClean="0">
                          <a:latin typeface="Times New Roman" pitchFamily="18" charset="0"/>
                          <a:cs typeface="Times New Roman" pitchFamily="18" charset="0"/>
                        </a:rPr>
                        <a:t>дОнельзя</a:t>
                      </a:r>
                      <a:endParaRPr lang="ru-RU" sz="2400" dirty="0" smtClean="0">
                        <a:latin typeface="Times New Roman" pitchFamily="18" charset="0"/>
                        <a:cs typeface="Times New Roman" pitchFamily="18" charset="0"/>
                      </a:endParaRPr>
                    </a:p>
                    <a:p>
                      <a:pPr marL="342900" indent="-342900">
                        <a:buNone/>
                      </a:pPr>
                      <a:r>
                        <a:rPr lang="ru-RU" sz="2400" dirty="0" smtClean="0">
                          <a:latin typeface="Times New Roman" pitchFamily="18" charset="0"/>
                          <a:cs typeface="Times New Roman" pitchFamily="18" charset="0"/>
                        </a:rPr>
                        <a:t>4) </a:t>
                      </a:r>
                      <a:r>
                        <a:rPr lang="ru-RU" sz="2400" dirty="0" err="1" smtClean="0">
                          <a:latin typeface="Times New Roman" pitchFamily="18" charset="0"/>
                          <a:cs typeface="Times New Roman" pitchFamily="18" charset="0"/>
                        </a:rPr>
                        <a:t>корЫсть</a:t>
                      </a:r>
                      <a:r>
                        <a:rPr lang="ru-RU" sz="2400" dirty="0" smtClean="0">
                          <a:latin typeface="Times New Roman" pitchFamily="18" charset="0"/>
                          <a:cs typeface="Times New Roman" pitchFamily="18" charset="0"/>
                        </a:rPr>
                        <a:t> </a:t>
                      </a:r>
                    </a:p>
                    <a:p>
                      <a:pPr marL="342900" indent="-342900">
                        <a:buNone/>
                      </a:pPr>
                      <a:r>
                        <a:rPr lang="ru-RU" sz="2400" dirty="0" smtClean="0">
                          <a:latin typeface="Times New Roman" pitchFamily="18" charset="0"/>
                          <a:cs typeface="Times New Roman" pitchFamily="18" charset="0"/>
                        </a:rPr>
                        <a:t>5) Оптовый</a:t>
                      </a:r>
                      <a:endParaRPr lang="ru-RU" sz="2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285728"/>
            <a:ext cx="8643998" cy="707886"/>
          </a:xfrm>
          <a:prstGeom prst="rect">
            <a:avLst/>
          </a:prstGeom>
          <a:noFill/>
        </p:spPr>
        <p:txBody>
          <a:bodyPr wrap="square" rtlCol="0">
            <a:spAutoFit/>
          </a:bodyPr>
          <a:lstStyle/>
          <a:p>
            <a:r>
              <a:rPr lang="ru-RU" sz="2000" b="1" dirty="0" smtClean="0">
                <a:solidFill>
                  <a:schemeClr val="tx2"/>
                </a:solidFill>
                <a:latin typeface="Times New Roman" pitchFamily="18" charset="0"/>
                <a:cs typeface="Times New Roman" pitchFamily="18" charset="0"/>
              </a:rPr>
              <a:t>Задание 9 изменили формулировку и спектр предъявляемого языкового материала.</a:t>
            </a:r>
            <a:endParaRPr lang="ru-RU" sz="2000" b="1" dirty="0">
              <a:solidFill>
                <a:schemeClr val="tx2"/>
              </a:solidFill>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0" y="1397000"/>
          <a:ext cx="9144000" cy="4754880"/>
        </p:xfrm>
        <a:graphic>
          <a:graphicData uri="http://schemas.openxmlformats.org/drawingml/2006/table">
            <a:tbl>
              <a:tblPr firstRow="1" bandRow="1">
                <a:tableStyleId>{5C22544A-7EE6-4342-B048-85BDC9FD1C3A}</a:tableStyleId>
              </a:tblPr>
              <a:tblGrid>
                <a:gridCol w="4572000"/>
                <a:gridCol w="4572000"/>
              </a:tblGrid>
              <a:tr h="370840">
                <a:tc>
                  <a:txBody>
                    <a:bodyPr/>
                    <a:lstStyle/>
                    <a:p>
                      <a:pPr algn="ctr"/>
                      <a:r>
                        <a:rPr lang="ru-RU" sz="2000" dirty="0" smtClean="0">
                          <a:latin typeface="Times New Roman" pitchFamily="18" charset="0"/>
                          <a:cs typeface="Times New Roman" pitchFamily="18" charset="0"/>
                        </a:rPr>
                        <a:t>2022</a:t>
                      </a:r>
                      <a:endParaRPr lang="ru-RU" sz="2000" dirty="0">
                        <a:latin typeface="Times New Roman" pitchFamily="18" charset="0"/>
                        <a:cs typeface="Times New Roman" pitchFamily="18" charset="0"/>
                      </a:endParaRPr>
                    </a:p>
                  </a:txBody>
                  <a:tcPr/>
                </a:tc>
                <a:tc>
                  <a:txBody>
                    <a:bodyPr/>
                    <a:lstStyle/>
                    <a:p>
                      <a:pPr algn="ctr"/>
                      <a:r>
                        <a:rPr lang="ru-RU" sz="2000" dirty="0" smtClean="0">
                          <a:latin typeface="Times New Roman" pitchFamily="18" charset="0"/>
                          <a:cs typeface="Times New Roman" pitchFamily="18" charset="0"/>
                        </a:rPr>
                        <a:t>2023</a:t>
                      </a:r>
                      <a:endParaRPr lang="ru-RU" sz="2000" dirty="0">
                        <a:latin typeface="Times New Roman" pitchFamily="18" charset="0"/>
                        <a:cs typeface="Times New Roman" pitchFamily="18" charset="0"/>
                      </a:endParaRPr>
                    </a:p>
                  </a:txBody>
                  <a:tcPr/>
                </a:tc>
              </a:tr>
              <a:tr h="370840">
                <a:tc>
                  <a:txBody>
                    <a:bodyPr/>
                    <a:lstStyle/>
                    <a:p>
                      <a:r>
                        <a:rPr lang="ru-RU" sz="2000" dirty="0" smtClean="0">
                          <a:latin typeface="Times New Roman" pitchFamily="18" charset="0"/>
                          <a:cs typeface="Times New Roman" pitchFamily="18" charset="0"/>
                        </a:rPr>
                        <a:t>Укажите варианты ответов, в которых во всех словах одного ряда содержится безударная проверяемая гласная корня. Запишите номера ответов. </a:t>
                      </a:r>
                    </a:p>
                    <a:p>
                      <a:pPr marL="457200" indent="-457200">
                        <a:buAutoNum type="arabicParenR"/>
                      </a:pPr>
                      <a:r>
                        <a:rPr lang="ru-RU" sz="2000" dirty="0" smtClean="0">
                          <a:latin typeface="Times New Roman" pitchFamily="18" charset="0"/>
                          <a:cs typeface="Times New Roman" pitchFamily="18" charset="0"/>
                        </a:rPr>
                        <a:t>увековечить, исполнитель, теоретический </a:t>
                      </a:r>
                    </a:p>
                    <a:p>
                      <a:pPr marL="457200" indent="-457200">
                        <a:buNone/>
                      </a:pPr>
                      <a:r>
                        <a:rPr lang="ru-RU" sz="2000" dirty="0" smtClean="0">
                          <a:latin typeface="Times New Roman" pitchFamily="18" charset="0"/>
                          <a:cs typeface="Times New Roman" pitchFamily="18" charset="0"/>
                        </a:rPr>
                        <a:t>2) возрастной, невразумительно, творец </a:t>
                      </a:r>
                    </a:p>
                    <a:p>
                      <a:pPr marL="457200" indent="-457200">
                        <a:buNone/>
                      </a:pPr>
                      <a:r>
                        <a:rPr lang="ru-RU" sz="2000" dirty="0" smtClean="0">
                          <a:latin typeface="Times New Roman" pitchFamily="18" charset="0"/>
                          <a:cs typeface="Times New Roman" pitchFamily="18" charset="0"/>
                        </a:rPr>
                        <a:t>3) оснащение, озаряться, располагающийся </a:t>
                      </a:r>
                    </a:p>
                    <a:p>
                      <a:pPr marL="457200" indent="-457200">
                        <a:buNone/>
                      </a:pPr>
                      <a:r>
                        <a:rPr lang="ru-RU" sz="2000" dirty="0" smtClean="0">
                          <a:latin typeface="Times New Roman" pitchFamily="18" charset="0"/>
                          <a:cs typeface="Times New Roman" pitchFamily="18" charset="0"/>
                        </a:rPr>
                        <a:t>4) формализм, убедить, подражание </a:t>
                      </a:r>
                    </a:p>
                    <a:p>
                      <a:pPr marL="457200" indent="-457200">
                        <a:buNone/>
                      </a:pPr>
                      <a:r>
                        <a:rPr lang="ru-RU" sz="2000" dirty="0" smtClean="0">
                          <a:latin typeface="Times New Roman" pitchFamily="18" charset="0"/>
                          <a:cs typeface="Times New Roman" pitchFamily="18" charset="0"/>
                        </a:rPr>
                        <a:t>5) преподаватель, разгадать, примерять (вещи)</a:t>
                      </a:r>
                      <a:endParaRPr lang="ru-RU" sz="2000" dirty="0">
                        <a:latin typeface="Times New Roman" pitchFamily="18" charset="0"/>
                        <a:cs typeface="Times New Roman" pitchFamily="18" charset="0"/>
                      </a:endParaRPr>
                    </a:p>
                  </a:txBody>
                  <a:tcPr/>
                </a:tc>
                <a:tc>
                  <a:txBody>
                    <a:bodyPr/>
                    <a:lstStyle/>
                    <a:p>
                      <a:r>
                        <a:rPr lang="ru-RU" sz="2000" dirty="0" smtClean="0">
                          <a:latin typeface="Times New Roman" pitchFamily="18" charset="0"/>
                          <a:cs typeface="Times New Roman" pitchFamily="18" charset="0"/>
                        </a:rPr>
                        <a:t>Укажите варианты ответов, в которых во всех словах одного ряда пропущена одна и та же буква. Запишите номера ответов. </a:t>
                      </a:r>
                    </a:p>
                    <a:p>
                      <a:pPr marL="457200" indent="-457200">
                        <a:buAutoNum type="arabicParenR"/>
                      </a:pPr>
                      <a:r>
                        <a:rPr lang="ru-RU" sz="2000" dirty="0" err="1" smtClean="0">
                          <a:latin typeface="Times New Roman" pitchFamily="18" charset="0"/>
                          <a:cs typeface="Times New Roman" pitchFamily="18" charset="0"/>
                        </a:rPr>
                        <a:t>заг</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релый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непром</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каемый</a:t>
                      </a:r>
                      <a:r>
                        <a:rPr lang="ru-RU" sz="2000" dirty="0" smtClean="0">
                          <a:latin typeface="Times New Roman" pitchFamily="18" charset="0"/>
                          <a:cs typeface="Times New Roman" pitchFamily="18" charset="0"/>
                        </a:rPr>
                        <a:t>, к..</a:t>
                      </a:r>
                      <a:r>
                        <a:rPr lang="ru-RU" sz="2000" dirty="0" err="1" smtClean="0">
                          <a:latin typeface="Times New Roman" pitchFamily="18" charset="0"/>
                          <a:cs typeface="Times New Roman" pitchFamily="18" charset="0"/>
                        </a:rPr>
                        <a:t>мендант</a:t>
                      </a:r>
                      <a:r>
                        <a:rPr lang="ru-RU" sz="2000" dirty="0" smtClean="0">
                          <a:latin typeface="Times New Roman" pitchFamily="18" charset="0"/>
                          <a:cs typeface="Times New Roman" pitchFamily="18" charset="0"/>
                        </a:rPr>
                        <a:t> </a:t>
                      </a:r>
                    </a:p>
                    <a:p>
                      <a:pPr marL="457200" indent="-457200">
                        <a:buNone/>
                      </a:pPr>
                      <a:r>
                        <a:rPr lang="ru-RU" sz="2000" dirty="0" smtClean="0">
                          <a:latin typeface="Times New Roman" pitchFamily="18" charset="0"/>
                          <a:cs typeface="Times New Roman" pitchFamily="18" charset="0"/>
                        </a:rPr>
                        <a:t>2) оп..</a:t>
                      </a:r>
                      <a:r>
                        <a:rPr lang="ru-RU" sz="2000" dirty="0" err="1" smtClean="0">
                          <a:latin typeface="Times New Roman" pitchFamily="18" charset="0"/>
                          <a:cs typeface="Times New Roman" pitchFamily="18" charset="0"/>
                        </a:rPr>
                        <a:t>раться</a:t>
                      </a:r>
                      <a:r>
                        <a:rPr lang="ru-RU" sz="2000" dirty="0" smtClean="0">
                          <a:latin typeface="Times New Roman" pitchFamily="18" charset="0"/>
                          <a:cs typeface="Times New Roman" pitchFamily="18" charset="0"/>
                        </a:rPr>
                        <a:t>, см..</a:t>
                      </a:r>
                      <a:r>
                        <a:rPr lang="ru-RU" sz="2000" dirty="0" err="1" smtClean="0">
                          <a:latin typeface="Times New Roman" pitchFamily="18" charset="0"/>
                          <a:cs typeface="Times New Roman" pitchFamily="18" charset="0"/>
                        </a:rPr>
                        <a:t>нать</a:t>
                      </a:r>
                      <a:r>
                        <a:rPr lang="ru-RU" sz="2000" dirty="0" smtClean="0">
                          <a:latin typeface="Times New Roman" pitchFamily="18" charset="0"/>
                          <a:cs typeface="Times New Roman" pitchFamily="18" charset="0"/>
                        </a:rPr>
                        <a:t> (траву), </a:t>
                      </a:r>
                      <a:r>
                        <a:rPr lang="ru-RU" sz="2000" dirty="0" err="1" smtClean="0">
                          <a:latin typeface="Times New Roman" pitchFamily="18" charset="0"/>
                          <a:cs typeface="Times New Roman" pitchFamily="18" charset="0"/>
                        </a:rPr>
                        <a:t>поч</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татель</a:t>
                      </a:r>
                      <a:r>
                        <a:rPr lang="ru-RU" sz="2000" dirty="0" smtClean="0">
                          <a:latin typeface="Times New Roman" pitchFamily="18" charset="0"/>
                          <a:cs typeface="Times New Roman" pitchFamily="18" charset="0"/>
                        </a:rPr>
                        <a:t> (таланта) </a:t>
                      </a:r>
                    </a:p>
                    <a:p>
                      <a:pPr marL="457200" indent="-457200">
                        <a:buNone/>
                      </a:pPr>
                      <a:r>
                        <a:rPr lang="ru-RU" sz="2000" dirty="0" smtClean="0">
                          <a:latin typeface="Times New Roman" pitchFamily="18" charset="0"/>
                          <a:cs typeface="Times New Roman" pitchFamily="18" charset="0"/>
                        </a:rPr>
                        <a:t>3) </a:t>
                      </a:r>
                      <a:r>
                        <a:rPr lang="ru-RU" sz="2000" dirty="0" err="1" smtClean="0">
                          <a:latin typeface="Times New Roman" pitchFamily="18" charset="0"/>
                          <a:cs typeface="Times New Roman" pitchFamily="18" charset="0"/>
                        </a:rPr>
                        <a:t>укр</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титель</a:t>
                      </a:r>
                      <a:r>
                        <a:rPr lang="ru-RU" sz="2000" dirty="0" smtClean="0">
                          <a:latin typeface="Times New Roman" pitchFamily="18" charset="0"/>
                          <a:cs typeface="Times New Roman" pitchFamily="18" charset="0"/>
                        </a:rPr>
                        <a:t> (тигров), </a:t>
                      </a:r>
                      <a:r>
                        <a:rPr lang="ru-RU" sz="2000" dirty="0" err="1" smtClean="0">
                          <a:latin typeface="Times New Roman" pitchFamily="18" charset="0"/>
                          <a:cs typeface="Times New Roman" pitchFamily="18" charset="0"/>
                        </a:rPr>
                        <a:t>благосл</a:t>
                      </a:r>
                      <a:r>
                        <a:rPr lang="ru-RU" sz="2000" dirty="0" smtClean="0">
                          <a:latin typeface="Times New Roman" pitchFamily="18" charset="0"/>
                          <a:cs typeface="Times New Roman" pitchFamily="18" charset="0"/>
                        </a:rPr>
                        <a:t>..вить, </a:t>
                      </a:r>
                      <a:r>
                        <a:rPr lang="ru-RU" sz="2000" dirty="0" err="1" smtClean="0">
                          <a:latin typeface="Times New Roman" pitchFamily="18" charset="0"/>
                          <a:cs typeface="Times New Roman" pitchFamily="18" charset="0"/>
                        </a:rPr>
                        <a:t>симп</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тичный</a:t>
                      </a:r>
                      <a:endParaRPr lang="ru-RU" sz="2000" dirty="0" smtClean="0">
                        <a:latin typeface="Times New Roman" pitchFamily="18" charset="0"/>
                        <a:cs typeface="Times New Roman" pitchFamily="18" charset="0"/>
                      </a:endParaRPr>
                    </a:p>
                    <a:p>
                      <a:pPr marL="457200" indent="-457200">
                        <a:buNone/>
                      </a:pPr>
                      <a:r>
                        <a:rPr lang="ru-RU" sz="2000" dirty="0" smtClean="0">
                          <a:latin typeface="Times New Roman" pitchFamily="18" charset="0"/>
                          <a:cs typeface="Times New Roman" pitchFamily="18" charset="0"/>
                        </a:rPr>
                        <a:t> 4) </a:t>
                      </a:r>
                      <a:r>
                        <a:rPr lang="ru-RU" sz="2000" dirty="0" err="1" smtClean="0">
                          <a:latin typeface="Times New Roman" pitchFamily="18" charset="0"/>
                          <a:cs typeface="Times New Roman" pitchFamily="18" charset="0"/>
                        </a:rPr>
                        <a:t>посв</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щение</a:t>
                      </a:r>
                      <a:r>
                        <a:rPr lang="ru-RU" sz="2000" dirty="0" smtClean="0">
                          <a:latin typeface="Times New Roman" pitchFamily="18" charset="0"/>
                          <a:cs typeface="Times New Roman" pitchFamily="18" charset="0"/>
                        </a:rPr>
                        <a:t> (другу), </a:t>
                      </a:r>
                      <a:r>
                        <a:rPr lang="ru-RU" sz="2000" dirty="0" err="1" smtClean="0">
                          <a:latin typeface="Times New Roman" pitchFamily="18" charset="0"/>
                          <a:cs typeface="Times New Roman" pitchFamily="18" charset="0"/>
                        </a:rPr>
                        <a:t>недос</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гаемый</a:t>
                      </a:r>
                      <a:r>
                        <a:rPr lang="ru-RU" sz="2000" dirty="0" smtClean="0">
                          <a:latin typeface="Times New Roman" pitchFamily="18" charset="0"/>
                          <a:cs typeface="Times New Roman" pitchFamily="18" charset="0"/>
                        </a:rPr>
                        <a:t>, у..</a:t>
                      </a:r>
                      <a:r>
                        <a:rPr lang="ru-RU" sz="2000" dirty="0" err="1" smtClean="0">
                          <a:latin typeface="Times New Roman" pitchFamily="18" charset="0"/>
                          <a:cs typeface="Times New Roman" pitchFamily="18" charset="0"/>
                        </a:rPr>
                        <a:t>звить</a:t>
                      </a:r>
                      <a:r>
                        <a:rPr lang="ru-RU" sz="2000" dirty="0" smtClean="0">
                          <a:latin typeface="Times New Roman" pitchFamily="18" charset="0"/>
                          <a:cs typeface="Times New Roman" pitchFamily="18" charset="0"/>
                        </a:rPr>
                        <a:t> </a:t>
                      </a:r>
                    </a:p>
                    <a:p>
                      <a:pPr marL="457200" indent="-457200">
                        <a:buNone/>
                      </a:pPr>
                      <a:r>
                        <a:rPr lang="ru-RU" sz="2000" dirty="0" smtClean="0">
                          <a:latin typeface="Times New Roman" pitchFamily="18" charset="0"/>
                          <a:cs typeface="Times New Roman" pitchFamily="18" charset="0"/>
                        </a:rPr>
                        <a:t>5) </a:t>
                      </a:r>
                      <a:r>
                        <a:rPr lang="ru-RU" sz="2000" dirty="0" err="1" smtClean="0">
                          <a:latin typeface="Times New Roman" pitchFamily="18" charset="0"/>
                          <a:cs typeface="Times New Roman" pitchFamily="18" charset="0"/>
                        </a:rPr>
                        <a:t>бл</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стеть</a:t>
                      </a:r>
                      <a:r>
                        <a:rPr lang="ru-RU" sz="2000" dirty="0" smtClean="0">
                          <a:latin typeface="Times New Roman" pitchFamily="18" charset="0"/>
                          <a:cs typeface="Times New Roman" pitchFamily="18" charset="0"/>
                        </a:rPr>
                        <a:t>, с..дина (в волосах), прим..</a:t>
                      </a:r>
                      <a:r>
                        <a:rPr lang="ru-RU" sz="2000" dirty="0" err="1" smtClean="0">
                          <a:latin typeface="Times New Roman" pitchFamily="18" charset="0"/>
                          <a:cs typeface="Times New Roman" pitchFamily="18" charset="0"/>
                        </a:rPr>
                        <a:t>рять</a:t>
                      </a:r>
                      <a:r>
                        <a:rPr lang="ru-RU" sz="2000" dirty="0" smtClean="0">
                          <a:latin typeface="Times New Roman" pitchFamily="18" charset="0"/>
                          <a:cs typeface="Times New Roman" pitchFamily="18" charset="0"/>
                        </a:rPr>
                        <a:t> (поссорившихся)</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357166"/>
            <a:ext cx="8643998" cy="400110"/>
          </a:xfrm>
          <a:prstGeom prst="rect">
            <a:avLst/>
          </a:prstGeom>
          <a:noFill/>
        </p:spPr>
        <p:txBody>
          <a:bodyPr wrap="square" rtlCol="0">
            <a:spAutoFit/>
          </a:bodyPr>
          <a:lstStyle/>
          <a:p>
            <a:pPr algn="ctr"/>
            <a:r>
              <a:rPr lang="ru-RU" sz="2000" b="1" dirty="0" smtClean="0">
                <a:solidFill>
                  <a:schemeClr val="tx2"/>
                </a:solidFill>
                <a:latin typeface="Times New Roman" pitchFamily="18" charset="0"/>
                <a:cs typeface="Times New Roman" pitchFamily="18" charset="0"/>
              </a:rPr>
              <a:t>Задание 8 и 26 уменьшилось максимальное количество баллов</a:t>
            </a:r>
            <a:endParaRPr lang="ru-RU" sz="2000" b="1" dirty="0">
              <a:solidFill>
                <a:schemeClr val="tx2"/>
              </a:solidFill>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571472" y="1397000"/>
          <a:ext cx="7786742" cy="2743200"/>
        </p:xfrm>
        <a:graphic>
          <a:graphicData uri="http://schemas.openxmlformats.org/drawingml/2006/table">
            <a:tbl>
              <a:tblPr firstRow="1" bandRow="1">
                <a:tableStyleId>{5C22544A-7EE6-4342-B048-85BDC9FD1C3A}</a:tableStyleId>
              </a:tblPr>
              <a:tblGrid>
                <a:gridCol w="3893371"/>
                <a:gridCol w="3893371"/>
              </a:tblGrid>
              <a:tr h="370840">
                <a:tc>
                  <a:txBody>
                    <a:bodyPr/>
                    <a:lstStyle/>
                    <a:p>
                      <a:pPr algn="ctr"/>
                      <a:r>
                        <a:rPr lang="ru-RU" sz="2400" dirty="0" smtClean="0">
                          <a:latin typeface="Times New Roman" pitchFamily="18" charset="0"/>
                          <a:cs typeface="Times New Roman" pitchFamily="18" charset="0"/>
                        </a:rPr>
                        <a:t>2022</a:t>
                      </a:r>
                      <a:endParaRPr lang="ru-RU" sz="2400" dirty="0">
                        <a:latin typeface="Times New Roman" pitchFamily="18" charset="0"/>
                        <a:cs typeface="Times New Roman" pitchFamily="18" charset="0"/>
                      </a:endParaRPr>
                    </a:p>
                  </a:txBody>
                  <a:tcPr/>
                </a:tc>
                <a:tc>
                  <a:txBody>
                    <a:bodyPr/>
                    <a:lstStyle/>
                    <a:p>
                      <a:pPr algn="ctr"/>
                      <a:r>
                        <a:rPr lang="ru-RU" sz="2400" dirty="0" smtClean="0">
                          <a:latin typeface="Times New Roman" pitchFamily="18" charset="0"/>
                          <a:cs typeface="Times New Roman" pitchFamily="18" charset="0"/>
                        </a:rPr>
                        <a:t>2023</a:t>
                      </a:r>
                      <a:endParaRPr lang="ru-RU" sz="2400" dirty="0">
                        <a:latin typeface="Times New Roman" pitchFamily="18" charset="0"/>
                        <a:cs typeface="Times New Roman" pitchFamily="18" charset="0"/>
                      </a:endParaRPr>
                    </a:p>
                  </a:txBody>
                  <a:tcPr/>
                </a:tc>
              </a:tr>
              <a:tr h="370840">
                <a:tc>
                  <a:txBody>
                    <a:bodyPr/>
                    <a:lstStyle/>
                    <a:p>
                      <a:r>
                        <a:rPr lang="ru-RU" sz="2400" dirty="0" smtClean="0">
                          <a:latin typeface="Times New Roman" pitchFamily="18" charset="0"/>
                          <a:cs typeface="Times New Roman" pitchFamily="18" charset="0"/>
                        </a:rPr>
                        <a:t>5 баллов = 0 ошибок </a:t>
                      </a:r>
                    </a:p>
                    <a:p>
                      <a:r>
                        <a:rPr lang="ru-RU" sz="2400" dirty="0" smtClean="0">
                          <a:latin typeface="Times New Roman" pitchFamily="18" charset="0"/>
                          <a:cs typeface="Times New Roman" pitchFamily="18" charset="0"/>
                        </a:rPr>
                        <a:t>4 балла = 1 ошибка </a:t>
                      </a:r>
                    </a:p>
                    <a:p>
                      <a:r>
                        <a:rPr lang="ru-RU" sz="2400" dirty="0" smtClean="0">
                          <a:latin typeface="Times New Roman" pitchFamily="18" charset="0"/>
                          <a:cs typeface="Times New Roman" pitchFamily="18" charset="0"/>
                        </a:rPr>
                        <a:t>3 балла = 2 ошибки </a:t>
                      </a:r>
                    </a:p>
                    <a:p>
                      <a:r>
                        <a:rPr lang="ru-RU" sz="2400" dirty="0" smtClean="0">
                          <a:latin typeface="Times New Roman" pitchFamily="18" charset="0"/>
                          <a:cs typeface="Times New Roman" pitchFamily="18" charset="0"/>
                        </a:rPr>
                        <a:t>2 балла = 3 ошибки </a:t>
                      </a:r>
                    </a:p>
                    <a:p>
                      <a:r>
                        <a:rPr lang="ru-RU" sz="2400" dirty="0" smtClean="0">
                          <a:latin typeface="Times New Roman" pitchFamily="18" charset="0"/>
                          <a:cs typeface="Times New Roman" pitchFamily="18" charset="0"/>
                        </a:rPr>
                        <a:t>1 балл = 4 ошибки</a:t>
                      </a:r>
                    </a:p>
                    <a:p>
                      <a:r>
                        <a:rPr lang="ru-RU" sz="2400" dirty="0" smtClean="0">
                          <a:latin typeface="Times New Roman" pitchFamily="18" charset="0"/>
                          <a:cs typeface="Times New Roman" pitchFamily="18" charset="0"/>
                        </a:rPr>
                        <a:t> 0 баллов = 5 ошибок</a:t>
                      </a:r>
                      <a:endParaRPr lang="ru-RU" sz="2400" dirty="0">
                        <a:latin typeface="Times New Roman" pitchFamily="18" charset="0"/>
                        <a:cs typeface="Times New Roman" pitchFamily="18" charset="0"/>
                      </a:endParaRPr>
                    </a:p>
                  </a:txBody>
                  <a:tcPr/>
                </a:tc>
                <a:tc>
                  <a:txBody>
                    <a:bodyPr/>
                    <a:lstStyle/>
                    <a:p>
                      <a:r>
                        <a:rPr lang="ru-RU" sz="2400" dirty="0" smtClean="0">
                          <a:latin typeface="Times New Roman" pitchFamily="18" charset="0"/>
                          <a:cs typeface="Times New Roman" pitchFamily="18" charset="0"/>
                        </a:rPr>
                        <a:t>3 балла = 0 ошибок </a:t>
                      </a:r>
                    </a:p>
                    <a:p>
                      <a:r>
                        <a:rPr lang="ru-RU" sz="2400" dirty="0" smtClean="0">
                          <a:latin typeface="Times New Roman" pitchFamily="18" charset="0"/>
                          <a:cs typeface="Times New Roman" pitchFamily="18" charset="0"/>
                        </a:rPr>
                        <a:t>2 балла = 1 или 2 ошибки</a:t>
                      </a:r>
                    </a:p>
                    <a:p>
                      <a:r>
                        <a:rPr lang="ru-RU" sz="2400" dirty="0" smtClean="0">
                          <a:latin typeface="Times New Roman" pitchFamily="18" charset="0"/>
                          <a:cs typeface="Times New Roman" pitchFamily="18" charset="0"/>
                        </a:rPr>
                        <a:t>1 балл = 3 или 4 ошибки </a:t>
                      </a:r>
                    </a:p>
                    <a:p>
                      <a:r>
                        <a:rPr lang="ru-RU" sz="2400" dirty="0" smtClean="0">
                          <a:latin typeface="Times New Roman" pitchFamily="18" charset="0"/>
                          <a:cs typeface="Times New Roman" pitchFamily="18" charset="0"/>
                        </a:rPr>
                        <a:t>0 баллов = 5 ошибок</a:t>
                      </a:r>
                      <a:endParaRPr lang="ru-RU" sz="2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785786" y="1397000"/>
          <a:ext cx="8001056" cy="2377440"/>
        </p:xfrm>
        <a:graphic>
          <a:graphicData uri="http://schemas.openxmlformats.org/drawingml/2006/table">
            <a:tbl>
              <a:tblPr firstRow="1" bandRow="1">
                <a:tableStyleId>{5C22544A-7EE6-4342-B048-85BDC9FD1C3A}</a:tableStyleId>
              </a:tblPr>
              <a:tblGrid>
                <a:gridCol w="4000528"/>
                <a:gridCol w="4000528"/>
              </a:tblGrid>
              <a:tr h="370840">
                <a:tc>
                  <a:txBody>
                    <a:bodyPr/>
                    <a:lstStyle/>
                    <a:p>
                      <a:pPr algn="ctr"/>
                      <a:r>
                        <a:rPr lang="ru-RU" sz="2400" dirty="0" smtClean="0">
                          <a:latin typeface="Times New Roman" pitchFamily="18" charset="0"/>
                          <a:cs typeface="Times New Roman" pitchFamily="18" charset="0"/>
                        </a:rPr>
                        <a:t>2022</a:t>
                      </a:r>
                      <a:endParaRPr lang="ru-RU" sz="2400" dirty="0">
                        <a:latin typeface="Times New Roman" pitchFamily="18" charset="0"/>
                        <a:cs typeface="Times New Roman" pitchFamily="18" charset="0"/>
                      </a:endParaRPr>
                    </a:p>
                  </a:txBody>
                  <a:tcPr/>
                </a:tc>
                <a:tc>
                  <a:txBody>
                    <a:bodyPr/>
                    <a:lstStyle/>
                    <a:p>
                      <a:pPr algn="ctr"/>
                      <a:r>
                        <a:rPr lang="ru-RU" sz="2400" dirty="0" smtClean="0">
                          <a:latin typeface="Times New Roman" pitchFamily="18" charset="0"/>
                          <a:cs typeface="Times New Roman" pitchFamily="18" charset="0"/>
                        </a:rPr>
                        <a:t>2023</a:t>
                      </a:r>
                      <a:endParaRPr lang="ru-RU" sz="2400" dirty="0">
                        <a:latin typeface="Times New Roman" pitchFamily="18" charset="0"/>
                        <a:cs typeface="Times New Roman" pitchFamily="18" charset="0"/>
                      </a:endParaRPr>
                    </a:p>
                  </a:txBody>
                  <a:tcPr/>
                </a:tc>
              </a:tr>
              <a:tr h="370840">
                <a:tc>
                  <a:txBody>
                    <a:bodyPr/>
                    <a:lstStyle/>
                    <a:p>
                      <a:r>
                        <a:rPr lang="ru-RU" sz="2400" dirty="0" smtClean="0">
                          <a:latin typeface="Times New Roman" pitchFamily="18" charset="0"/>
                          <a:cs typeface="Times New Roman" pitchFamily="18" charset="0"/>
                        </a:rPr>
                        <a:t>4 балла = 0 ошибок </a:t>
                      </a:r>
                    </a:p>
                    <a:p>
                      <a:r>
                        <a:rPr lang="ru-RU" sz="2400" dirty="0" smtClean="0">
                          <a:latin typeface="Times New Roman" pitchFamily="18" charset="0"/>
                          <a:cs typeface="Times New Roman" pitchFamily="18" charset="0"/>
                        </a:rPr>
                        <a:t>3 балла = 1 ошибка </a:t>
                      </a:r>
                    </a:p>
                    <a:p>
                      <a:r>
                        <a:rPr lang="ru-RU" sz="2400" dirty="0" smtClean="0">
                          <a:latin typeface="Times New Roman" pitchFamily="18" charset="0"/>
                          <a:cs typeface="Times New Roman" pitchFamily="18" charset="0"/>
                        </a:rPr>
                        <a:t>2 балла = 2 ошибки </a:t>
                      </a:r>
                    </a:p>
                    <a:p>
                      <a:r>
                        <a:rPr lang="ru-RU" sz="2400" dirty="0" smtClean="0">
                          <a:latin typeface="Times New Roman" pitchFamily="18" charset="0"/>
                          <a:cs typeface="Times New Roman" pitchFamily="18" charset="0"/>
                        </a:rPr>
                        <a:t>1 балл = 3 ошибки </a:t>
                      </a:r>
                    </a:p>
                    <a:p>
                      <a:r>
                        <a:rPr lang="ru-RU" sz="2400" dirty="0" smtClean="0">
                          <a:latin typeface="Times New Roman" pitchFamily="18" charset="0"/>
                          <a:cs typeface="Times New Roman" pitchFamily="18" charset="0"/>
                        </a:rPr>
                        <a:t>0 баллов = 4 ошибки </a:t>
                      </a:r>
                      <a:endParaRPr lang="ru-RU" sz="2400" dirty="0">
                        <a:latin typeface="Times New Roman" pitchFamily="18" charset="0"/>
                        <a:cs typeface="Times New Roman" pitchFamily="18" charset="0"/>
                      </a:endParaRPr>
                    </a:p>
                  </a:txBody>
                  <a:tcPr/>
                </a:tc>
                <a:tc>
                  <a:txBody>
                    <a:bodyPr/>
                    <a:lstStyle/>
                    <a:p>
                      <a:r>
                        <a:rPr lang="ru-RU" sz="2400" dirty="0" smtClean="0">
                          <a:latin typeface="Times New Roman" pitchFamily="18" charset="0"/>
                          <a:cs typeface="Times New Roman" pitchFamily="18" charset="0"/>
                        </a:rPr>
                        <a:t>3 балла = 0 ошибок </a:t>
                      </a:r>
                    </a:p>
                    <a:p>
                      <a:r>
                        <a:rPr lang="ru-RU" sz="2400" dirty="0" smtClean="0">
                          <a:latin typeface="Times New Roman" pitchFamily="18" charset="0"/>
                          <a:cs typeface="Times New Roman" pitchFamily="18" charset="0"/>
                        </a:rPr>
                        <a:t>2 балла = 1 ошибка </a:t>
                      </a:r>
                    </a:p>
                    <a:p>
                      <a:r>
                        <a:rPr lang="ru-RU" sz="2400" dirty="0" smtClean="0">
                          <a:latin typeface="Times New Roman" pitchFamily="18" charset="0"/>
                          <a:cs typeface="Times New Roman" pitchFamily="18" charset="0"/>
                        </a:rPr>
                        <a:t>1 балл = 2 или 3 ошибки</a:t>
                      </a:r>
                    </a:p>
                    <a:p>
                      <a:r>
                        <a:rPr lang="ru-RU" sz="2400" dirty="0" smtClean="0">
                          <a:latin typeface="Times New Roman" pitchFamily="18" charset="0"/>
                          <a:cs typeface="Times New Roman" pitchFamily="18" charset="0"/>
                        </a:rPr>
                        <a:t>0 баллов = 4 ошибки </a:t>
                      </a:r>
                      <a:endParaRPr lang="ru-RU" sz="2400" dirty="0">
                        <a:latin typeface="Times New Roman" pitchFamily="18" charset="0"/>
                        <a:cs typeface="Times New Roman" pitchFamily="18" charset="0"/>
                      </a:endParaRPr>
                    </a:p>
                  </a:txBody>
                  <a:tcPr/>
                </a:tc>
              </a:tr>
            </a:tbl>
          </a:graphicData>
        </a:graphic>
      </p:graphicFrame>
      <p:sp>
        <p:nvSpPr>
          <p:cNvPr id="6" name="TextBox 5"/>
          <p:cNvSpPr txBox="1"/>
          <p:nvPr/>
        </p:nvSpPr>
        <p:spPr>
          <a:xfrm>
            <a:off x="428596" y="500042"/>
            <a:ext cx="6357982" cy="461665"/>
          </a:xfrm>
          <a:prstGeom prst="rect">
            <a:avLst/>
          </a:prstGeom>
          <a:noFill/>
        </p:spPr>
        <p:txBody>
          <a:bodyPr wrap="square" rtlCol="0">
            <a:spAutoFit/>
          </a:bodyPr>
          <a:lstStyle/>
          <a:p>
            <a:r>
              <a:rPr lang="ru-RU" sz="2400" b="1" dirty="0" smtClean="0">
                <a:solidFill>
                  <a:schemeClr val="tx2"/>
                </a:solidFill>
                <a:latin typeface="Times New Roman" pitchFamily="18" charset="0"/>
                <a:cs typeface="Times New Roman" pitchFamily="18" charset="0"/>
              </a:rPr>
              <a:t>Задание 26</a:t>
            </a:r>
            <a:endParaRPr lang="ru-RU" sz="2400" b="1" dirty="0">
              <a:solidFill>
                <a:schemeClr val="tx2"/>
              </a:solidFill>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142852"/>
            <a:ext cx="2857520" cy="400110"/>
          </a:xfrm>
          <a:prstGeom prst="rect">
            <a:avLst/>
          </a:prstGeom>
          <a:noFill/>
        </p:spPr>
        <p:txBody>
          <a:bodyPr wrap="square" rtlCol="0">
            <a:spAutoFit/>
          </a:bodyPr>
          <a:lstStyle/>
          <a:p>
            <a:r>
              <a:rPr lang="ru-RU" sz="2000" b="1" dirty="0" smtClean="0">
                <a:solidFill>
                  <a:schemeClr val="tx2"/>
                </a:solidFill>
                <a:latin typeface="Times New Roman" pitchFamily="18" charset="0"/>
                <a:cs typeface="Times New Roman" pitchFamily="18" charset="0"/>
              </a:rPr>
              <a:t>Задание 27</a:t>
            </a:r>
            <a:endParaRPr lang="ru-RU" sz="2000" b="1" dirty="0">
              <a:solidFill>
                <a:schemeClr val="tx2"/>
              </a:solidFill>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0" y="642918"/>
          <a:ext cx="9144000" cy="6215082"/>
        </p:xfrm>
        <a:graphic>
          <a:graphicData uri="http://schemas.openxmlformats.org/drawingml/2006/table">
            <a:tbl>
              <a:tblPr firstRow="1" bandRow="1">
                <a:tableStyleId>{5C22544A-7EE6-4342-B048-85BDC9FD1C3A}</a:tableStyleId>
              </a:tblPr>
              <a:tblGrid>
                <a:gridCol w="4264731"/>
                <a:gridCol w="4879269"/>
              </a:tblGrid>
              <a:tr h="412831">
                <a:tc>
                  <a:txBody>
                    <a:bodyPr/>
                    <a:lstStyle/>
                    <a:p>
                      <a:pPr algn="ctr"/>
                      <a:r>
                        <a:rPr lang="ru-RU" sz="1400" dirty="0" smtClean="0"/>
                        <a:t>2022</a:t>
                      </a:r>
                      <a:endParaRPr lang="ru-RU" sz="1400" dirty="0"/>
                    </a:p>
                  </a:txBody>
                  <a:tcPr/>
                </a:tc>
                <a:tc>
                  <a:txBody>
                    <a:bodyPr/>
                    <a:lstStyle/>
                    <a:p>
                      <a:pPr algn="ctr"/>
                      <a:r>
                        <a:rPr lang="ru-RU" sz="1400" dirty="0" smtClean="0"/>
                        <a:t>2023</a:t>
                      </a:r>
                      <a:endParaRPr lang="ru-RU" sz="1400" dirty="0"/>
                    </a:p>
                  </a:txBody>
                  <a:tcPr/>
                </a:tc>
              </a:tr>
              <a:tr h="5802251">
                <a:tc>
                  <a:txBody>
                    <a:bodyPr/>
                    <a:lstStyle/>
                    <a:p>
                      <a:r>
                        <a:rPr lang="ru-RU" sz="1400" dirty="0" smtClean="0">
                          <a:latin typeface="Times New Roman" pitchFamily="18" charset="0"/>
                          <a:cs typeface="Times New Roman" pitchFamily="18" charset="0"/>
                        </a:rPr>
                        <a:t>Напишите сочинение по прочитанному тексту. Сформулируйте одну из проблем, поставленных автором текста.</a:t>
                      </a:r>
                    </a:p>
                    <a:p>
                      <a:r>
                        <a:rPr lang="ru-RU" sz="1400" dirty="0" smtClean="0">
                          <a:latin typeface="Times New Roman" pitchFamily="18" charset="0"/>
                          <a:cs typeface="Times New Roman" pitchFamily="18" charset="0"/>
                        </a:rPr>
                        <a:t> Прокомментируйте сформулированную проблему. Включите в комментарий два примера-иллюстрации из прочитанного текста, которые важны для понимания проблемы исходного текста (избегайте чрезмерного цитирования). Дайте пояснение к каждому примеруиллюстрации. Укажите смысловую связь между примерамииллюстрациями и проанализируйте её. </a:t>
                      </a:r>
                    </a:p>
                    <a:p>
                      <a:r>
                        <a:rPr lang="ru-RU" sz="1400" dirty="0" smtClean="0">
                          <a:latin typeface="Times New Roman" pitchFamily="18" charset="0"/>
                          <a:cs typeface="Times New Roman" pitchFamily="18" charset="0"/>
                        </a:rPr>
                        <a:t>Сформулируйте позицию автора (рассказчика). Сформулируйте и обоснуйте своё отношение к позиции автора (рассказчика) по проблеме исходного текста. </a:t>
                      </a:r>
                    </a:p>
                    <a:p>
                      <a:r>
                        <a:rPr lang="ru-RU" sz="1400" dirty="0" smtClean="0">
                          <a:latin typeface="Times New Roman" pitchFamily="18" charset="0"/>
                          <a:cs typeface="Times New Roman" pitchFamily="18" charset="0"/>
                        </a:rPr>
                        <a:t>Объём сочинения – не менее 150 слов.</a:t>
                      </a:r>
                    </a:p>
                    <a:p>
                      <a:r>
                        <a:rPr lang="ru-RU" sz="1400" dirty="0" smtClean="0">
                          <a:latin typeface="Times New Roman" pitchFamily="18" charset="0"/>
                          <a:cs typeface="Times New Roman" pitchFamily="18" charset="0"/>
                        </a:rPr>
                        <a:t> Работа, написанная без опоры на прочитанный текст (не по данному тексту), не оценивается. Если сочинение представляет собой пересказанный или полностью переписанный исходный текст без каких бы то ни было комментариев, то такая работа оценивается 0 баллов. </a:t>
                      </a:r>
                    </a:p>
                    <a:p>
                      <a:r>
                        <a:rPr lang="ru-RU" sz="1400" dirty="0" smtClean="0">
                          <a:latin typeface="Times New Roman" pitchFamily="18" charset="0"/>
                          <a:cs typeface="Times New Roman" pitchFamily="18" charset="0"/>
                        </a:rPr>
                        <a:t>Сочинение пишите аккуратно, разборчивым почерком.</a:t>
                      </a:r>
                      <a:endParaRPr lang="ru-RU" sz="1400" dirty="0">
                        <a:latin typeface="Times New Roman" pitchFamily="18" charset="0"/>
                        <a:cs typeface="Times New Roman" pitchFamily="18" charset="0"/>
                      </a:endParaRPr>
                    </a:p>
                  </a:txBody>
                  <a:tcPr/>
                </a:tc>
                <a:tc>
                  <a:txBody>
                    <a:bodyPr/>
                    <a:lstStyle/>
                    <a:p>
                      <a:r>
                        <a:rPr lang="ru-RU" sz="1400" dirty="0" smtClean="0">
                          <a:latin typeface="Times New Roman" pitchFamily="18" charset="0"/>
                          <a:cs typeface="Times New Roman" pitchFamily="18" charset="0"/>
                        </a:rPr>
                        <a:t>Напишите сочинение по прочитанному тексту. Сформулируйте одну из проблем, поставленных автором текста. </a:t>
                      </a:r>
                    </a:p>
                    <a:p>
                      <a:r>
                        <a:rPr lang="ru-RU" sz="1400" dirty="0" smtClean="0">
                          <a:latin typeface="Times New Roman" pitchFamily="18" charset="0"/>
                          <a:cs typeface="Times New Roman" pitchFamily="18" charset="0"/>
                        </a:rPr>
                        <a:t>Прокомментируйте сформулированную проблему. Включите в комментарий два примера-иллюстрации из прочитанного текста, которые важны для понимания проблемы исходного текста (избегайте чрезмерного цитирования). Дайте пояснение к каждому примеруиллюстрации. </a:t>
                      </a:r>
                      <a:r>
                        <a:rPr lang="ru-RU" sz="1400" b="1" u="sng" dirty="0" smtClean="0">
                          <a:latin typeface="Times New Roman" pitchFamily="18" charset="0"/>
                          <a:cs typeface="Times New Roman" pitchFamily="18" charset="0"/>
                        </a:rPr>
                        <a:t>Проанализируйте смысловую связь между примерами-иллюстрациями. </a:t>
                      </a:r>
                    </a:p>
                    <a:p>
                      <a:r>
                        <a:rPr lang="ru-RU" sz="1400" dirty="0" smtClean="0">
                          <a:latin typeface="Times New Roman" pitchFamily="18" charset="0"/>
                          <a:cs typeface="Times New Roman" pitchFamily="18" charset="0"/>
                        </a:rPr>
                        <a:t>Сформулируйте позицию автора (рассказчика). Сформулируйте и обоснуйте своё отношение к позиции автора (рассказчика) по проблеме исходного текста. </a:t>
                      </a:r>
                    </a:p>
                    <a:p>
                      <a:r>
                        <a:rPr lang="ru-RU" sz="1400" dirty="0" smtClean="0">
                          <a:latin typeface="Times New Roman" pitchFamily="18" charset="0"/>
                          <a:cs typeface="Times New Roman" pitchFamily="18" charset="0"/>
                        </a:rPr>
                        <a:t>Объём сочинения – не менее 150 слов. </a:t>
                      </a:r>
                    </a:p>
                    <a:p>
                      <a:r>
                        <a:rPr lang="ru-RU" sz="1400" dirty="0" smtClean="0">
                          <a:latin typeface="Times New Roman" pitchFamily="18" charset="0"/>
                          <a:cs typeface="Times New Roman" pitchFamily="18" charset="0"/>
                        </a:rPr>
                        <a:t>Работа, написанная без опоры на прочитанный текст (не по данному тексту), не оценивается. Если сочинение представляет собой пересказанный или полностью переписанный исходный текст без каких бы то ни было комментариев, то такая работа оценивается 0 баллов. Сочинение пишите аккуратно, разборчивым почерком</a:t>
                      </a:r>
                      <a:endParaRPr lang="ru-RU" sz="1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85918" y="571480"/>
            <a:ext cx="542928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latin typeface="Times New Roman" pitchFamily="18" charset="0"/>
                <a:cs typeface="Times New Roman" pitchFamily="18" charset="0"/>
              </a:rPr>
              <a:t>Проблема</a:t>
            </a:r>
            <a:endParaRPr lang="ru-RU" sz="3200" dirty="0">
              <a:latin typeface="Times New Roman" pitchFamily="18" charset="0"/>
              <a:cs typeface="Times New Roman" pitchFamily="18" charset="0"/>
            </a:endParaRPr>
          </a:p>
        </p:txBody>
      </p:sp>
      <p:sp>
        <p:nvSpPr>
          <p:cNvPr id="5" name="Прямоугольник 4"/>
          <p:cNvSpPr/>
          <p:nvPr/>
        </p:nvSpPr>
        <p:spPr>
          <a:xfrm>
            <a:off x="571472" y="1928802"/>
            <a:ext cx="3143272"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latin typeface="Times New Roman" pitchFamily="18" charset="0"/>
                <a:cs typeface="Times New Roman" pitchFamily="18" charset="0"/>
              </a:rPr>
              <a:t>Пример</a:t>
            </a:r>
          </a:p>
          <a:p>
            <a:pPr algn="ctr"/>
            <a:r>
              <a:rPr lang="ru-RU" sz="2400" dirty="0" smtClean="0">
                <a:latin typeface="Times New Roman" pitchFamily="18" charset="0"/>
                <a:cs typeface="Times New Roman" pitchFamily="18" charset="0"/>
              </a:rPr>
              <a:t>Пояснение</a:t>
            </a:r>
            <a:endParaRPr lang="ru-RU" sz="2400" dirty="0">
              <a:latin typeface="Times New Roman" pitchFamily="18" charset="0"/>
              <a:cs typeface="Times New Roman" pitchFamily="18" charset="0"/>
            </a:endParaRPr>
          </a:p>
        </p:txBody>
      </p:sp>
      <p:sp>
        <p:nvSpPr>
          <p:cNvPr id="6" name="Прямоугольник 5"/>
          <p:cNvSpPr/>
          <p:nvPr/>
        </p:nvSpPr>
        <p:spPr>
          <a:xfrm>
            <a:off x="5357818" y="1928802"/>
            <a:ext cx="3143272"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latin typeface="Times New Roman" pitchFamily="18" charset="0"/>
                <a:cs typeface="Times New Roman" pitchFamily="18" charset="0"/>
              </a:rPr>
              <a:t>Пример</a:t>
            </a:r>
          </a:p>
          <a:p>
            <a:pPr algn="ctr"/>
            <a:r>
              <a:rPr lang="ru-RU" sz="2400" dirty="0" smtClean="0">
                <a:latin typeface="Times New Roman" pitchFamily="18" charset="0"/>
                <a:cs typeface="Times New Roman" pitchFamily="18" charset="0"/>
              </a:rPr>
              <a:t>Пояснение</a:t>
            </a:r>
            <a:endParaRPr lang="ru-RU" sz="2400" dirty="0">
              <a:latin typeface="Times New Roman" pitchFamily="18" charset="0"/>
              <a:cs typeface="Times New Roman" pitchFamily="18" charset="0"/>
            </a:endParaRPr>
          </a:p>
        </p:txBody>
      </p:sp>
      <p:sp>
        <p:nvSpPr>
          <p:cNvPr id="7" name="TextBox 6"/>
          <p:cNvSpPr txBox="1"/>
          <p:nvPr/>
        </p:nvSpPr>
        <p:spPr>
          <a:xfrm>
            <a:off x="1142976" y="3357562"/>
            <a:ext cx="6215106" cy="120032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КАК</a:t>
            </a:r>
          </a:p>
          <a:p>
            <a:r>
              <a:rPr lang="ru-RU" sz="2400" dirty="0" smtClean="0">
                <a:latin typeface="Times New Roman" pitchFamily="18" charset="0"/>
                <a:cs typeface="Times New Roman" pitchFamily="18" charset="0"/>
              </a:rPr>
              <a:t>приведённый фрагмент текста помогает проиллюстрировать заявленную проблему?</a:t>
            </a:r>
            <a:endParaRPr lang="ru-RU" sz="2400" dirty="0">
              <a:latin typeface="Times New Roman" pitchFamily="18" charset="0"/>
              <a:cs typeface="Times New Roman" pitchFamily="18" charset="0"/>
            </a:endParaRPr>
          </a:p>
        </p:txBody>
      </p:sp>
      <p:cxnSp>
        <p:nvCxnSpPr>
          <p:cNvPr id="9" name="Прямая со стрелкой 8"/>
          <p:cNvCxnSpPr>
            <a:stCxn id="5" idx="2"/>
          </p:cNvCxnSpPr>
          <p:nvPr/>
        </p:nvCxnSpPr>
        <p:spPr>
          <a:xfrm rot="16200000" flipH="1">
            <a:off x="2643174" y="2357430"/>
            <a:ext cx="571504" cy="1571636"/>
          </a:xfrm>
          <a:prstGeom prst="straightConnector1">
            <a:avLst/>
          </a:prstGeom>
          <a:ln w="28575">
            <a:solidFill>
              <a:schemeClr val="tx2"/>
            </a:solidFill>
            <a:tailEnd type="arrow"/>
          </a:ln>
        </p:spPr>
        <p:style>
          <a:lnRef idx="1">
            <a:schemeClr val="dk1"/>
          </a:lnRef>
          <a:fillRef idx="0">
            <a:schemeClr val="dk1"/>
          </a:fillRef>
          <a:effectRef idx="0">
            <a:schemeClr val="dk1"/>
          </a:effectRef>
          <a:fontRef idx="minor">
            <a:schemeClr val="tx1"/>
          </a:fontRef>
        </p:style>
      </p:cxnSp>
      <p:cxnSp>
        <p:nvCxnSpPr>
          <p:cNvPr id="11" name="Прямая со стрелкой 10"/>
          <p:cNvCxnSpPr>
            <a:stCxn id="6" idx="2"/>
          </p:cNvCxnSpPr>
          <p:nvPr/>
        </p:nvCxnSpPr>
        <p:spPr>
          <a:xfrm rot="5400000">
            <a:off x="5643570" y="2214554"/>
            <a:ext cx="642942" cy="192882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357166"/>
            <a:ext cx="7358114" cy="461665"/>
          </a:xfrm>
          <a:prstGeom prst="rect">
            <a:avLst/>
          </a:prstGeom>
          <a:noFill/>
        </p:spPr>
        <p:txBody>
          <a:bodyPr wrap="square" rtlCol="0">
            <a:spAutoFit/>
          </a:bodyPr>
          <a:lstStyle/>
          <a:p>
            <a:pPr algn="ctr"/>
            <a:r>
              <a:rPr lang="ru-RU" sz="2400" b="1" dirty="0" smtClean="0">
                <a:solidFill>
                  <a:schemeClr val="tx2"/>
                </a:solidFill>
                <a:latin typeface="Times New Roman" pitchFamily="18" charset="0"/>
                <a:cs typeface="Times New Roman" pitchFamily="18" charset="0"/>
              </a:rPr>
              <a:t>Маркеры пояснения</a:t>
            </a:r>
            <a:endParaRPr lang="ru-RU" sz="2400" b="1" dirty="0">
              <a:solidFill>
                <a:schemeClr val="tx2"/>
              </a:solidFill>
              <a:latin typeface="Times New Roman" pitchFamily="18" charset="0"/>
              <a:cs typeface="Times New Roman" pitchFamily="18" charset="0"/>
            </a:endParaRPr>
          </a:p>
        </p:txBody>
      </p:sp>
      <p:sp>
        <p:nvSpPr>
          <p:cNvPr id="5" name="TextBox 4"/>
          <p:cNvSpPr txBox="1"/>
          <p:nvPr/>
        </p:nvSpPr>
        <p:spPr>
          <a:xfrm>
            <a:off x="428596" y="1357298"/>
            <a:ext cx="8001056" cy="1938992"/>
          </a:xfrm>
          <a:prstGeom prst="rect">
            <a:avLst/>
          </a:prstGeom>
          <a:noFill/>
        </p:spPr>
        <p:txBody>
          <a:bodyPr wrap="square" rtlCol="0">
            <a:spAutoFit/>
          </a:bodyPr>
          <a:lstStyle/>
          <a:p>
            <a:r>
              <a:rPr lang="ru-RU" sz="2400" i="1" dirty="0" smtClean="0">
                <a:latin typeface="Times New Roman" pitchFamily="18" charset="0"/>
                <a:cs typeface="Times New Roman" pitchFamily="18" charset="0"/>
              </a:rPr>
              <a:t>Приведённый пример помогает читателю понять …</a:t>
            </a:r>
          </a:p>
          <a:p>
            <a:endParaRPr lang="ru-RU" sz="2400" i="1" dirty="0" smtClean="0">
              <a:latin typeface="Times New Roman" pitchFamily="18" charset="0"/>
              <a:cs typeface="Times New Roman" pitchFamily="18" charset="0"/>
            </a:endParaRPr>
          </a:p>
          <a:p>
            <a:r>
              <a:rPr lang="ru-RU" sz="2400" i="1" dirty="0" smtClean="0">
                <a:latin typeface="Times New Roman" pitchFamily="18" charset="0"/>
                <a:cs typeface="Times New Roman" pitchFamily="18" charset="0"/>
              </a:rPr>
              <a:t>Автор на примере … показывает …</a:t>
            </a:r>
          </a:p>
          <a:p>
            <a:endParaRPr lang="ru-RU" sz="2400" i="1" dirty="0" smtClean="0">
              <a:latin typeface="Times New Roman" pitchFamily="18" charset="0"/>
              <a:cs typeface="Times New Roman" pitchFamily="18" charset="0"/>
            </a:endParaRPr>
          </a:p>
          <a:p>
            <a:r>
              <a:rPr lang="ru-RU" sz="2400" i="1" dirty="0" smtClean="0">
                <a:latin typeface="Times New Roman" pitchFamily="18" charset="0"/>
                <a:cs typeface="Times New Roman" pitchFamily="18" charset="0"/>
              </a:rPr>
              <a:t>Данный эпизод является иллюстрацией того, как…</a:t>
            </a:r>
            <a:endParaRPr lang="ru-RU" sz="2400" i="1"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48" y="285728"/>
            <a:ext cx="7929618" cy="461665"/>
          </a:xfrm>
          <a:prstGeom prst="rect">
            <a:avLst/>
          </a:prstGeom>
          <a:noFill/>
        </p:spPr>
        <p:txBody>
          <a:bodyPr wrap="square" rtlCol="0">
            <a:spAutoFit/>
          </a:bodyPr>
          <a:lstStyle/>
          <a:p>
            <a:pPr algn="ctr"/>
            <a:r>
              <a:rPr lang="ru-RU" sz="2400" b="1" dirty="0" smtClean="0">
                <a:solidFill>
                  <a:schemeClr val="tx2"/>
                </a:solidFill>
                <a:latin typeface="Times New Roman" pitchFamily="18" charset="0"/>
                <a:cs typeface="Times New Roman" pitchFamily="18" charset="0"/>
              </a:rPr>
              <a:t>Анализ и маркеры анализа смысловой связи</a:t>
            </a:r>
            <a:endParaRPr lang="ru-RU" sz="2400" b="1" dirty="0">
              <a:solidFill>
                <a:schemeClr val="tx2"/>
              </a:solidFill>
              <a:latin typeface="Times New Roman" pitchFamily="18" charset="0"/>
              <a:cs typeface="Times New Roman" pitchFamily="18" charset="0"/>
            </a:endParaRPr>
          </a:p>
        </p:txBody>
      </p:sp>
      <p:sp>
        <p:nvSpPr>
          <p:cNvPr id="5" name="TextBox 4"/>
          <p:cNvSpPr txBox="1"/>
          <p:nvPr/>
        </p:nvSpPr>
        <p:spPr>
          <a:xfrm>
            <a:off x="500034" y="1357298"/>
            <a:ext cx="8286808" cy="4524315"/>
          </a:xfrm>
          <a:prstGeom prst="rect">
            <a:avLst/>
          </a:prstGeom>
          <a:noFill/>
        </p:spPr>
        <p:txBody>
          <a:bodyPr wrap="square" rtlCol="0">
            <a:spAutoFit/>
          </a:bodyPr>
          <a:lstStyle/>
          <a:p>
            <a:r>
              <a:rPr lang="ru-RU" sz="2400" i="1" dirty="0" smtClean="0">
                <a:latin typeface="Times New Roman" pitchFamily="18" charset="0"/>
                <a:cs typeface="Times New Roman" pitchFamily="18" charset="0"/>
              </a:rPr>
              <a:t>Автор противопоставляет следующие поступки (точки зрения) героев… . Суть противопоставления заключается в …</a:t>
            </a:r>
          </a:p>
          <a:p>
            <a:endParaRPr lang="ru-RU" sz="2400" i="1" dirty="0" smtClean="0">
              <a:latin typeface="Times New Roman" pitchFamily="18" charset="0"/>
              <a:cs typeface="Times New Roman" pitchFamily="18" charset="0"/>
            </a:endParaRPr>
          </a:p>
          <a:p>
            <a:r>
              <a:rPr lang="ru-RU" sz="2400" i="1" dirty="0" smtClean="0">
                <a:latin typeface="Times New Roman" pitchFamily="18" charset="0"/>
                <a:cs typeface="Times New Roman" pitchFamily="18" charset="0"/>
              </a:rPr>
              <a:t>В качестве причины случившегося (ссылка на первый пример) выступает решение героя… (ссылка на второй пример). Иначе говоря, всё, что случилось произошло потому, что…</a:t>
            </a:r>
          </a:p>
          <a:p>
            <a:endParaRPr lang="ru-RU" sz="2400" i="1" dirty="0" smtClean="0">
              <a:latin typeface="Times New Roman" pitchFamily="18" charset="0"/>
              <a:cs typeface="Times New Roman" pitchFamily="18" charset="0"/>
            </a:endParaRPr>
          </a:p>
          <a:p>
            <a:r>
              <a:rPr lang="ru-RU" sz="2400" i="1" dirty="0" smtClean="0">
                <a:latin typeface="Times New Roman" pitchFamily="18" charset="0"/>
                <a:cs typeface="Times New Roman" pitchFamily="18" charset="0"/>
              </a:rPr>
              <a:t>Следствием события, указанного в первом примере (…), служит событие, о котором рассказывается во втором примере (…). Если бы не …, то мы бы не стали свидетелями того, как …</a:t>
            </a:r>
            <a:endParaRPr lang="ru-RU" sz="2400" i="1"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571480"/>
            <a:ext cx="8929718" cy="6001643"/>
          </a:xfrm>
          <a:prstGeom prst="rect">
            <a:avLst/>
          </a:prstGeom>
        </p:spPr>
        <p:txBody>
          <a:bodyPr wrap="square">
            <a:spAutoFit/>
          </a:bodyPr>
          <a:lstStyle/>
          <a:p>
            <a:r>
              <a:rPr lang="ru-RU" sz="2400" dirty="0" smtClean="0">
                <a:latin typeface="Times New Roman" pitchFamily="18" charset="0"/>
                <a:cs typeface="Times New Roman" pitchFamily="18" charset="0"/>
              </a:rPr>
              <a:t>• Документы, определяющие структуру и содержание КИМ ЕГЭ </a:t>
            </a:r>
          </a:p>
          <a:p>
            <a:r>
              <a:rPr lang="ru-RU" sz="2400" dirty="0" smtClean="0">
                <a:latin typeface="Times New Roman" pitchFamily="18" charset="0"/>
                <a:cs typeface="Times New Roman" pitchFamily="18" charset="0"/>
              </a:rPr>
              <a:t>• Открытый банк заданий ЕГЭ</a:t>
            </a:r>
          </a:p>
          <a:p>
            <a:r>
              <a:rPr lang="ru-RU" sz="2400" dirty="0" smtClean="0">
                <a:latin typeface="Times New Roman" pitchFamily="18" charset="0"/>
                <a:cs typeface="Times New Roman" pitchFamily="18" charset="0"/>
              </a:rPr>
              <a:t>• Навигатор самостоятельной подготовки к ЕГЭ </a:t>
            </a:r>
          </a:p>
          <a:p>
            <a:r>
              <a:rPr lang="ru-RU" sz="2400" dirty="0" smtClean="0">
                <a:latin typeface="Times New Roman" pitchFamily="18" charset="0"/>
                <a:cs typeface="Times New Roman" pitchFamily="18" charset="0"/>
              </a:rPr>
              <a:t>• Учебно-методические материалы для председателей и членов РПК </a:t>
            </a:r>
          </a:p>
          <a:p>
            <a:r>
              <a:rPr lang="ru-RU" sz="2400" dirty="0" smtClean="0">
                <a:latin typeface="Times New Roman" pitchFamily="18" charset="0"/>
                <a:cs typeface="Times New Roman" pitchFamily="18" charset="0"/>
              </a:rPr>
              <a:t>• Методические рекомендации на основе анализа типичных ошибок участников ЕГЭ </a:t>
            </a:r>
          </a:p>
          <a:p>
            <a:r>
              <a:rPr lang="ru-RU" sz="2400" dirty="0" smtClean="0">
                <a:latin typeface="Times New Roman" pitchFamily="18" charset="0"/>
                <a:cs typeface="Times New Roman" pitchFamily="18" charset="0"/>
              </a:rPr>
              <a:t>• Методические рекомендации для учителей школ с высокой долей обучающихся с рисками учебной </a:t>
            </a:r>
            <a:r>
              <a:rPr lang="ru-RU" sz="2400" dirty="0" err="1" smtClean="0">
                <a:latin typeface="Times New Roman" pitchFamily="18" charset="0"/>
                <a:cs typeface="Times New Roman" pitchFamily="18" charset="0"/>
              </a:rPr>
              <a:t>неуспешности</a:t>
            </a:r>
            <a:r>
              <a:rPr lang="ru-RU" sz="2400" dirty="0" smtClean="0">
                <a:latin typeface="Times New Roman" pitchFamily="18" charset="0"/>
                <a:cs typeface="Times New Roman" pitchFamily="18" charset="0"/>
              </a:rPr>
              <a:t> </a:t>
            </a:r>
          </a:p>
          <a:p>
            <a:r>
              <a:rPr lang="ru-RU" sz="2400" dirty="0" smtClean="0">
                <a:latin typeface="Times New Roman" pitchFamily="18" charset="0"/>
                <a:cs typeface="Times New Roman" pitchFamily="18" charset="0"/>
              </a:rPr>
              <a:t>• Youtube-канал </a:t>
            </a:r>
            <a:r>
              <a:rPr lang="ru-RU" sz="2400" dirty="0" err="1" smtClean="0">
                <a:latin typeface="Times New Roman" pitchFamily="18" charset="0"/>
                <a:cs typeface="Times New Roman" pitchFamily="18" charset="0"/>
              </a:rPr>
              <a:t>Рособрнадзора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видеоконсультации</a:t>
            </a:r>
            <a:r>
              <a:rPr lang="ru-RU" sz="2400" dirty="0" smtClean="0">
                <a:latin typeface="Times New Roman" pitchFamily="18" charset="0"/>
                <a:cs typeface="Times New Roman" pitchFamily="18" charset="0"/>
              </a:rPr>
              <a:t> по подготовке к ЕГЭ)</a:t>
            </a:r>
          </a:p>
          <a:p>
            <a:r>
              <a:rPr lang="ru-RU" sz="2400" dirty="0" smtClean="0">
                <a:latin typeface="Times New Roman" pitchFamily="18" charset="0"/>
                <a:cs typeface="Times New Roman" pitchFamily="18" charset="0"/>
              </a:rPr>
              <a:t>• Спецификации и демонстрационные варианты региональных диагностик</a:t>
            </a:r>
          </a:p>
          <a:p>
            <a:r>
              <a:rPr lang="ru-RU" sz="2400" dirty="0" smtClean="0">
                <a:latin typeface="Times New Roman" pitchFamily="18" charset="0"/>
                <a:cs typeface="Times New Roman" pitchFamily="18" charset="0"/>
              </a:rPr>
              <a:t>• Методические рекомендации по итогам региональных диагностик</a:t>
            </a:r>
          </a:p>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Вебинары</a:t>
            </a:r>
            <a:r>
              <a:rPr lang="ru-RU" sz="2400" dirty="0" smtClean="0">
                <a:latin typeface="Times New Roman" pitchFamily="18" charset="0"/>
                <a:cs typeface="Times New Roman" pitchFamily="18" charset="0"/>
              </a:rPr>
              <a:t> до и после проведения региональных диагностик</a:t>
            </a:r>
            <a:endParaRPr lang="ru-RU" sz="2400" dirty="0">
              <a:latin typeface="Times New Roman" pitchFamily="18" charset="0"/>
              <a:cs typeface="Times New Roman" pitchFamily="18" charset="0"/>
            </a:endParaRPr>
          </a:p>
        </p:txBody>
      </p:sp>
      <p:sp>
        <p:nvSpPr>
          <p:cNvPr id="5" name="TextBox 4"/>
          <p:cNvSpPr txBox="1"/>
          <p:nvPr/>
        </p:nvSpPr>
        <p:spPr>
          <a:xfrm>
            <a:off x="0" y="0"/>
            <a:ext cx="7286676" cy="461665"/>
          </a:xfrm>
          <a:prstGeom prst="rect">
            <a:avLst/>
          </a:prstGeom>
          <a:noFill/>
        </p:spPr>
        <p:txBody>
          <a:bodyPr wrap="square" rtlCol="0">
            <a:spAutoFit/>
          </a:bodyPr>
          <a:lstStyle/>
          <a:p>
            <a:r>
              <a:rPr lang="ru-RU" sz="2400" b="1" dirty="0" smtClean="0">
                <a:solidFill>
                  <a:schemeClr val="tx2"/>
                </a:solidFill>
                <a:latin typeface="Times New Roman" pitchFamily="18" charset="0"/>
                <a:cs typeface="Times New Roman" pitchFamily="18" charset="0"/>
              </a:rPr>
              <a:t>Ресурсы в помощь</a:t>
            </a:r>
            <a:endParaRPr lang="ru-RU" sz="2400" b="1" dirty="0">
              <a:solidFill>
                <a:schemeClr val="tx2"/>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474345"/>
            <a:ext cx="8715436" cy="5847755"/>
          </a:xfrm>
          <a:prstGeom prst="rect">
            <a:avLst/>
          </a:prstGeom>
        </p:spPr>
        <p:txBody>
          <a:bodyPr wrap="square">
            <a:spAutoFit/>
          </a:bodyPr>
          <a:lstStyle/>
          <a:p>
            <a:pPr algn="ctr"/>
            <a:r>
              <a:rPr lang="ru-RU" sz="2200" b="1" dirty="0" smtClean="0">
                <a:solidFill>
                  <a:schemeClr val="tx2"/>
                </a:solidFill>
                <a:latin typeface="Times New Roman" pitchFamily="18" charset="0"/>
                <a:cs typeface="Times New Roman" pitchFamily="18" charset="0"/>
              </a:rPr>
              <a:t>Задания,  требующие обратить на себя</a:t>
            </a:r>
            <a:br>
              <a:rPr lang="ru-RU" sz="2200" b="1" dirty="0" smtClean="0">
                <a:solidFill>
                  <a:schemeClr val="tx2"/>
                </a:solidFill>
                <a:latin typeface="Times New Roman" pitchFamily="18" charset="0"/>
                <a:cs typeface="Times New Roman" pitchFamily="18" charset="0"/>
              </a:rPr>
            </a:br>
            <a:r>
              <a:rPr lang="ru-RU" sz="2200" b="1" dirty="0" smtClean="0">
                <a:solidFill>
                  <a:schemeClr val="tx2"/>
                </a:solidFill>
                <a:latin typeface="Times New Roman" pitchFamily="18" charset="0"/>
                <a:cs typeface="Times New Roman" pitchFamily="18" charset="0"/>
              </a:rPr>
              <a:t> внимание при подготовке к ЕГЭ</a:t>
            </a:r>
          </a:p>
          <a:p>
            <a:pPr>
              <a:buFont typeface="Arial" pitchFamily="34" charset="0"/>
              <a:buChar char="•"/>
            </a:pPr>
            <a:r>
              <a:rPr lang="ru-RU" sz="2200" dirty="0" smtClean="0">
                <a:latin typeface="Times New Roman" pitchFamily="18" charset="0"/>
                <a:cs typeface="Times New Roman" pitchFamily="18" charset="0"/>
              </a:rPr>
              <a:t> задание 1 (Информационная обработка письменных текстов различных стилей и жанров); </a:t>
            </a:r>
          </a:p>
          <a:p>
            <a:pPr>
              <a:buFont typeface="Arial" pitchFamily="34" charset="0"/>
              <a:buChar char="•"/>
            </a:pPr>
            <a:r>
              <a:rPr lang="ru-RU" sz="2200" dirty="0" smtClean="0">
                <a:latin typeface="Times New Roman" pitchFamily="18" charset="0"/>
                <a:cs typeface="Times New Roman" pitchFamily="18" charset="0"/>
              </a:rPr>
              <a:t>задание 11 (Правописание суффиксов различных частей речи (кроме -Н-/-НН-));</a:t>
            </a:r>
          </a:p>
          <a:p>
            <a:pPr>
              <a:buFont typeface="Arial" pitchFamily="34" charset="0"/>
              <a:buChar char="•"/>
            </a:pPr>
            <a:r>
              <a:rPr lang="ru-RU" sz="2200" dirty="0" smtClean="0">
                <a:latin typeface="Times New Roman" pitchFamily="18" charset="0"/>
                <a:cs typeface="Times New Roman" pitchFamily="18" charset="0"/>
              </a:rPr>
              <a:t> задание 12 (Правописание личных окончаний глаголов и суффиксов причастий);</a:t>
            </a:r>
          </a:p>
          <a:p>
            <a:pPr>
              <a:buFont typeface="Arial" pitchFamily="34" charset="0"/>
              <a:buChar char="•"/>
            </a:pPr>
            <a:r>
              <a:rPr lang="ru-RU" sz="2200" dirty="0" smtClean="0">
                <a:latin typeface="Times New Roman" pitchFamily="18" charset="0"/>
                <a:cs typeface="Times New Roman" pitchFamily="18" charset="0"/>
              </a:rPr>
              <a:t> задание 16 (Знаки препинания в простом осложненном предложении (с однородными членами). Пунктуация в сложносочиненном предложении и простом предложении с однородными членами);</a:t>
            </a:r>
          </a:p>
          <a:p>
            <a:pPr>
              <a:buFont typeface="Arial" pitchFamily="34" charset="0"/>
              <a:buChar char="•"/>
            </a:pPr>
            <a:r>
              <a:rPr lang="ru-RU" sz="2200" dirty="0" smtClean="0">
                <a:latin typeface="Times New Roman" pitchFamily="18" charset="0"/>
                <a:cs typeface="Times New Roman" pitchFamily="18" charset="0"/>
              </a:rPr>
              <a:t>  задание 20 (Знаки препинания в сложном предложении с разными видами связи);</a:t>
            </a:r>
          </a:p>
          <a:p>
            <a:pPr>
              <a:buFont typeface="Arial" pitchFamily="34" charset="0"/>
              <a:buChar char="•"/>
            </a:pPr>
            <a:r>
              <a:rPr lang="ru-RU" sz="2200" dirty="0" smtClean="0">
                <a:latin typeface="Times New Roman" pitchFamily="18" charset="0"/>
                <a:cs typeface="Times New Roman" pitchFamily="18" charset="0"/>
              </a:rPr>
              <a:t> задание 21 (Пунктуационный анализ);</a:t>
            </a:r>
          </a:p>
          <a:p>
            <a:pPr>
              <a:buFont typeface="Arial" pitchFamily="34" charset="0"/>
              <a:buChar char="•"/>
            </a:pPr>
            <a:r>
              <a:rPr lang="ru-RU" sz="2200" dirty="0" smtClean="0">
                <a:latin typeface="Times New Roman" pitchFamily="18" charset="0"/>
                <a:cs typeface="Times New Roman" pitchFamily="18" charset="0"/>
              </a:rPr>
              <a:t>  задание 23 (Функционально-смысловые типы речи);</a:t>
            </a:r>
          </a:p>
          <a:p>
            <a:pPr>
              <a:buFont typeface="Arial" pitchFamily="34" charset="0"/>
              <a:buChar char="•"/>
            </a:pPr>
            <a:r>
              <a:rPr lang="ru-RU" sz="2200" dirty="0" smtClean="0">
                <a:latin typeface="Times New Roman" pitchFamily="18" charset="0"/>
                <a:cs typeface="Times New Roman" pitchFamily="18" charset="0"/>
              </a:rPr>
              <a:t>  задание 25 (Средства связи предложений в тексте);</a:t>
            </a:r>
          </a:p>
          <a:p>
            <a:pPr>
              <a:buFont typeface="Arial" pitchFamily="34" charset="0"/>
              <a:buChar char="•"/>
            </a:pPr>
            <a:r>
              <a:rPr lang="ru-RU" sz="2200" dirty="0" smtClean="0">
                <a:latin typeface="Times New Roman" pitchFamily="18" charset="0"/>
                <a:cs typeface="Times New Roman" pitchFamily="18" charset="0"/>
              </a:rPr>
              <a:t>  задание 27, критерий К8 (Соблюдение пунктуационных норм).</a:t>
            </a:r>
            <a:endParaRPr lang="ru-RU" sz="2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428604"/>
            <a:ext cx="8643998" cy="1815882"/>
          </a:xfrm>
          <a:prstGeom prst="rect">
            <a:avLst/>
          </a:prstGeom>
        </p:spPr>
        <p:txBody>
          <a:bodyPr wrap="square">
            <a:spAutoFit/>
          </a:bodyPr>
          <a:lstStyle/>
          <a:p>
            <a:pPr indent="457200"/>
            <a:r>
              <a:rPr lang="ru-RU" sz="2800" dirty="0" smtClean="0">
                <a:latin typeface="Times New Roman" pitchFamily="18" charset="0"/>
                <a:cs typeface="Times New Roman" pitchFamily="18" charset="0"/>
              </a:rPr>
              <a:t>Одновременно с плохо усвоенными элементами содержания можно выделить и </a:t>
            </a:r>
            <a:r>
              <a:rPr lang="ru-RU" sz="2800" b="1" dirty="0" smtClean="0">
                <a:latin typeface="Times New Roman" pitchFamily="18" charset="0"/>
                <a:cs typeface="Times New Roman" pitchFamily="18" charset="0"/>
              </a:rPr>
              <a:t>успешно</a:t>
            </a:r>
            <a:r>
              <a:rPr lang="ru-RU" sz="2800" dirty="0" smtClean="0">
                <a:latin typeface="Times New Roman" pitchFamily="18" charset="0"/>
                <a:cs typeface="Times New Roman" pitchFamily="18" charset="0"/>
              </a:rPr>
              <a:t> освоенные умения, навыки, виды деятельности (в среднем выполнены более чем 80% участников ЕГЭ):</a:t>
            </a:r>
            <a:endParaRPr lang="ru-RU"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1028343"/>
            <a:ext cx="8715436" cy="4154984"/>
          </a:xfrm>
          <a:prstGeom prst="rect">
            <a:avLst/>
          </a:prstGeom>
        </p:spPr>
        <p:txBody>
          <a:bodyPr wrap="square">
            <a:spAutoFit/>
          </a:bodyPr>
          <a:lstStyle/>
          <a:p>
            <a:pPr algn="ctr"/>
            <a:r>
              <a:rPr lang="ru-RU" sz="2400" b="1" dirty="0" smtClean="0">
                <a:solidFill>
                  <a:schemeClr val="tx2"/>
                </a:solidFill>
                <a:latin typeface="Times New Roman" pitchFamily="18" charset="0"/>
                <a:cs typeface="Times New Roman" pitchFamily="18" charset="0"/>
              </a:rPr>
              <a:t>Успешно освоенные элементы содержания:</a:t>
            </a:r>
          </a:p>
          <a:p>
            <a:pPr>
              <a:buFont typeface="Arial" pitchFamily="34" charset="0"/>
              <a:buChar char="•"/>
            </a:pPr>
            <a:r>
              <a:rPr lang="ru-RU" sz="2400" dirty="0" smtClean="0">
                <a:latin typeface="Times New Roman" pitchFamily="18" charset="0"/>
                <a:cs typeface="Times New Roman" pitchFamily="18" charset="0"/>
              </a:rPr>
              <a:t>задание 3 (Лексическое значение слова); </a:t>
            </a:r>
          </a:p>
          <a:p>
            <a:pPr>
              <a:buFont typeface="Arial" pitchFamily="34" charset="0"/>
              <a:buChar char="•"/>
            </a:pPr>
            <a:r>
              <a:rPr lang="ru-RU" sz="2400" dirty="0" smtClean="0">
                <a:latin typeface="Times New Roman" pitchFamily="18" charset="0"/>
                <a:cs typeface="Times New Roman" pitchFamily="18" charset="0"/>
              </a:rPr>
              <a:t>задание 6 (Лексические нормы); </a:t>
            </a:r>
          </a:p>
          <a:p>
            <a:pPr>
              <a:buFont typeface="Arial" pitchFamily="34" charset="0"/>
              <a:buChar char="•"/>
            </a:pPr>
            <a:r>
              <a:rPr lang="ru-RU" sz="2400" dirty="0" smtClean="0">
                <a:latin typeface="Times New Roman" pitchFamily="18" charset="0"/>
                <a:cs typeface="Times New Roman" pitchFamily="18" charset="0"/>
              </a:rPr>
              <a:t> здание 7 (Морфологические нормы (образование форм слова));  </a:t>
            </a:r>
          </a:p>
          <a:p>
            <a:pPr>
              <a:buFont typeface="Arial" pitchFamily="34" charset="0"/>
              <a:buChar char="•"/>
            </a:pPr>
            <a:r>
              <a:rPr lang="ru-RU" sz="2400" dirty="0" smtClean="0">
                <a:latin typeface="Times New Roman" pitchFamily="18" charset="0"/>
                <a:cs typeface="Times New Roman" pitchFamily="18" charset="0"/>
              </a:rPr>
              <a:t>задание 13 (Правописание НЕ и НИ); </a:t>
            </a:r>
          </a:p>
          <a:p>
            <a:pPr>
              <a:buFont typeface="Arial" pitchFamily="34" charset="0"/>
              <a:buChar char="•"/>
            </a:pPr>
            <a:r>
              <a:rPr lang="ru-RU" sz="2400" dirty="0" smtClean="0">
                <a:latin typeface="Times New Roman" pitchFamily="18" charset="0"/>
                <a:cs typeface="Times New Roman" pitchFamily="18" charset="0"/>
              </a:rPr>
              <a:t>задание 27, критерии К1 (Формулировка проблем исходного текста), К3 (Отражение позиции автора исходного текста), К4 (Отношение к позиции автора по проблеме исходного текста), К5 (Смысловая цельность, речевая связность и последовательность изложения), К11 (Соблюдение этических норм) и К12 (Соблюдение </a:t>
            </a:r>
            <a:r>
              <a:rPr lang="ru-RU" sz="2400" dirty="0" err="1" smtClean="0">
                <a:latin typeface="Times New Roman" pitchFamily="18" charset="0"/>
                <a:cs typeface="Times New Roman" pitchFamily="18" charset="0"/>
              </a:rPr>
              <a:t>фактологической</a:t>
            </a:r>
            <a:r>
              <a:rPr lang="ru-RU" sz="2400" dirty="0" smtClean="0">
                <a:latin typeface="Times New Roman" pitchFamily="18" charset="0"/>
                <a:cs typeface="Times New Roman" pitchFamily="18" charset="0"/>
              </a:rPr>
              <a:t> точности в фоновом материале).</a:t>
            </a:r>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785794"/>
            <a:ext cx="9144000" cy="830997"/>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Задания по орфографии  в целом выполнены участниками ЕГЭ 2022 г. на среднем уровне.</a:t>
            </a:r>
            <a:endParaRPr lang="ru-RU" sz="2400" dirty="0">
              <a:latin typeface="Times New Roman" pitchFamily="18" charset="0"/>
              <a:cs typeface="Times New Roman" pitchFamily="18" charset="0"/>
            </a:endParaRPr>
          </a:p>
        </p:txBody>
      </p:sp>
      <p:sp>
        <p:nvSpPr>
          <p:cNvPr id="5" name="Прямоугольник 4"/>
          <p:cNvSpPr/>
          <p:nvPr/>
        </p:nvSpPr>
        <p:spPr>
          <a:xfrm>
            <a:off x="0" y="2500306"/>
            <a:ext cx="9144000" cy="2308324"/>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В преподавании русского языка очень важно выдерживать линию на осознанное оперирование орфографическими правилами, когда во главу угла ставится не бездумное заучивание формулировок правил, а </a:t>
            </a:r>
            <a:r>
              <a:rPr lang="ru-RU" sz="2400" dirty="0" err="1" smtClean="0">
                <a:latin typeface="Times New Roman" pitchFamily="18" charset="0"/>
                <a:cs typeface="Times New Roman" pitchFamily="18" charset="0"/>
              </a:rPr>
              <a:t>операционализированные</a:t>
            </a:r>
            <a:r>
              <a:rPr lang="ru-RU" sz="2400" dirty="0" smtClean="0">
                <a:latin typeface="Times New Roman" pitchFamily="18" charset="0"/>
                <a:cs typeface="Times New Roman" pitchFamily="18" charset="0"/>
              </a:rPr>
              <a:t> (алгоритмизированные) действия обучающихся, направленные на применение правил для решения конкретных орфографических задач.</a:t>
            </a:r>
            <a:endParaRPr lang="ru-RU"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474345"/>
            <a:ext cx="8429684" cy="5847755"/>
          </a:xfrm>
          <a:prstGeom prst="rect">
            <a:avLst/>
          </a:prstGeom>
        </p:spPr>
        <p:txBody>
          <a:bodyPr wrap="square">
            <a:spAutoFit/>
          </a:bodyPr>
          <a:lstStyle/>
          <a:p>
            <a:pPr indent="457200"/>
            <a:r>
              <a:rPr lang="ru-RU" sz="2200" dirty="0" smtClean="0">
                <a:latin typeface="Times New Roman" pitchFamily="18" charset="0"/>
                <a:cs typeface="Times New Roman" pitchFamily="18" charset="0"/>
              </a:rPr>
              <a:t>К орфографическим заданиям, вызывающим значительные трудности при выполнении, относится задание 12 (Правописание личных окончаний глаголов и суффиксов причастий). Трудность его выполнения связана с широким языковым материалом применения орфограммы «Правописание личных окончаний глаголов и суффиксов причастий». Сами правила несложны, однако требуют продолжительного закрепления на разнообразном дидактическом материале. При этом речь идет не столько об уровне средней школы, сколько о своевременном, плановом введении и закреплении орфограммы именно в период обучения в основной школе. Необходима продуманная система орфографических упражнений, направленная на последовательную поэлементную отработку тех или иных орфографических действий: образование инфинитива с сохранением вида глагола; учет того, что существует целая группа инфинитивов с безударными -ЯТЬ, -ИТЬ и т.д., которые требуют запоминания; внимание к глаголам с приставкой ВЫ-; понимание самой сути распределения глаголов по двум спряжениям и проч. </a:t>
            </a:r>
            <a:endParaRPr lang="ru-RU" sz="2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889844"/>
            <a:ext cx="8215370" cy="4524315"/>
          </a:xfrm>
          <a:prstGeom prst="rect">
            <a:avLst/>
          </a:prstGeom>
        </p:spPr>
        <p:txBody>
          <a:bodyPr wrap="square">
            <a:spAutoFit/>
          </a:bodyPr>
          <a:lstStyle/>
          <a:p>
            <a:pPr indent="457200"/>
            <a:r>
              <a:rPr lang="ru-RU" sz="2400" dirty="0" smtClean="0">
                <a:latin typeface="Times New Roman" pitchFamily="18" charset="0"/>
                <a:cs typeface="Times New Roman" pitchFamily="18" charset="0"/>
              </a:rPr>
              <a:t>Уровень овладения навыком правописания суффиксов различных частей речи (задание 11) также не достиг (как и в прошлом году) базового значения. Основная трудность здесь заключается в большом охвате правил, касающихся разных частей речи. Та же трудность возникает при выполнении задания 14 (Слитное, дефисное, раздельное написание слов). </a:t>
            </a:r>
          </a:p>
          <a:p>
            <a:pPr indent="457200"/>
            <a:r>
              <a:rPr lang="ru-RU" sz="2400" dirty="0" smtClean="0">
                <a:latin typeface="Times New Roman" pitchFamily="18" charset="0"/>
                <a:cs typeface="Times New Roman" pitchFamily="18" charset="0"/>
              </a:rPr>
              <a:t>Приведем в качестве примера слова, написание которых обернулось проблемой для выпускников 2022 г.: </a:t>
            </a:r>
          </a:p>
          <a:p>
            <a:pPr indent="457200">
              <a:buFont typeface="Arial" pitchFamily="34" charset="0"/>
              <a:buChar char="•"/>
            </a:pPr>
            <a:r>
              <a:rPr lang="ru-RU" sz="2400" i="1" dirty="0" smtClean="0">
                <a:latin typeface="Times New Roman" pitchFamily="18" charset="0"/>
                <a:cs typeface="Times New Roman" pitchFamily="18" charset="0"/>
              </a:rPr>
              <a:t> лед..ной, </a:t>
            </a:r>
            <a:r>
              <a:rPr lang="ru-RU" sz="2400" i="1" dirty="0" err="1" smtClean="0">
                <a:latin typeface="Times New Roman" pitchFamily="18" charset="0"/>
                <a:cs typeface="Times New Roman" pitchFamily="18" charset="0"/>
              </a:rPr>
              <a:t>масл</a:t>
            </a:r>
            <a:r>
              <a:rPr lang="ru-RU" sz="2400" i="1" dirty="0" smtClean="0">
                <a:latin typeface="Times New Roman" pitchFamily="18" charset="0"/>
                <a:cs typeface="Times New Roman" pitchFamily="18" charset="0"/>
              </a:rPr>
              <a:t>..</a:t>
            </a:r>
            <a:r>
              <a:rPr lang="ru-RU" sz="2400" i="1" dirty="0" err="1" smtClean="0">
                <a:latin typeface="Times New Roman" pitchFamily="18" charset="0"/>
                <a:cs typeface="Times New Roman" pitchFamily="18" charset="0"/>
              </a:rPr>
              <a:t>ная</a:t>
            </a:r>
            <a:r>
              <a:rPr lang="ru-RU" sz="2400" i="1" dirty="0" smtClean="0">
                <a:latin typeface="Times New Roman" pitchFamily="18" charset="0"/>
                <a:cs typeface="Times New Roman" pitchFamily="18" charset="0"/>
              </a:rPr>
              <a:t> (краска), </a:t>
            </a:r>
            <a:r>
              <a:rPr lang="ru-RU" sz="2400" i="1" dirty="0" err="1" smtClean="0">
                <a:latin typeface="Times New Roman" pitchFamily="18" charset="0"/>
                <a:cs typeface="Times New Roman" pitchFamily="18" charset="0"/>
              </a:rPr>
              <a:t>ветр</a:t>
            </a:r>
            <a:r>
              <a:rPr lang="ru-RU" sz="2400" i="1" dirty="0" smtClean="0">
                <a:latin typeface="Times New Roman" pitchFamily="18" charset="0"/>
                <a:cs typeface="Times New Roman" pitchFamily="18" charset="0"/>
              </a:rPr>
              <a:t>..</a:t>
            </a:r>
            <a:r>
              <a:rPr lang="ru-RU" sz="2400" i="1" dirty="0" err="1" smtClean="0">
                <a:latin typeface="Times New Roman" pitchFamily="18" charset="0"/>
                <a:cs typeface="Times New Roman" pitchFamily="18" charset="0"/>
              </a:rPr>
              <a:t>ный</a:t>
            </a:r>
            <a:r>
              <a:rPr lang="ru-RU" sz="2400" i="1" dirty="0" smtClean="0">
                <a:latin typeface="Times New Roman" pitchFamily="18" charset="0"/>
                <a:cs typeface="Times New Roman" pitchFamily="18" charset="0"/>
              </a:rPr>
              <a:t> (день);</a:t>
            </a:r>
          </a:p>
          <a:p>
            <a:pPr indent="457200">
              <a:buFont typeface="Arial" pitchFamily="34" charset="0"/>
              <a:buChar char="•"/>
            </a:pP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сгущ</a:t>
            </a:r>
            <a:r>
              <a:rPr lang="ru-RU" sz="2400" i="1" dirty="0" smtClean="0">
                <a:latin typeface="Times New Roman" pitchFamily="18" charset="0"/>
                <a:cs typeface="Times New Roman" pitchFamily="18" charset="0"/>
              </a:rPr>
              <a:t>..</a:t>
            </a:r>
            <a:r>
              <a:rPr lang="ru-RU" sz="2400" i="1" dirty="0" err="1" smtClean="0">
                <a:latin typeface="Times New Roman" pitchFamily="18" charset="0"/>
                <a:cs typeface="Times New Roman" pitchFamily="18" charset="0"/>
              </a:rPr>
              <a:t>нное</a:t>
            </a:r>
            <a:r>
              <a:rPr lang="ru-RU" sz="2400" i="1" dirty="0" smtClean="0">
                <a:latin typeface="Times New Roman" pitchFamily="18" charset="0"/>
                <a:cs typeface="Times New Roman" pitchFamily="18" charset="0"/>
              </a:rPr>
              <a:t> (молоко), </a:t>
            </a:r>
            <a:r>
              <a:rPr lang="ru-RU" sz="2400" i="1" dirty="0" err="1" smtClean="0">
                <a:latin typeface="Times New Roman" pitchFamily="18" charset="0"/>
                <a:cs typeface="Times New Roman" pitchFamily="18" charset="0"/>
              </a:rPr>
              <a:t>ноч</a:t>
            </a:r>
            <a:r>
              <a:rPr lang="ru-RU" sz="2400" i="1" dirty="0" smtClean="0">
                <a:latin typeface="Times New Roman" pitchFamily="18" charset="0"/>
                <a:cs typeface="Times New Roman" pitchFamily="18" charset="0"/>
              </a:rPr>
              <a:t>..</a:t>
            </a:r>
            <a:r>
              <a:rPr lang="ru-RU" sz="2400" i="1" dirty="0" err="1" smtClean="0">
                <a:latin typeface="Times New Roman" pitchFamily="18" charset="0"/>
                <a:cs typeface="Times New Roman" pitchFamily="18" charset="0"/>
              </a:rPr>
              <a:t>вка</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парч</a:t>
            </a:r>
            <a:r>
              <a:rPr lang="ru-RU" sz="2400" i="1" dirty="0" smtClean="0">
                <a:latin typeface="Times New Roman" pitchFamily="18" charset="0"/>
                <a:cs typeface="Times New Roman" pitchFamily="18" charset="0"/>
              </a:rPr>
              <a:t>..</a:t>
            </a:r>
            <a:r>
              <a:rPr lang="ru-RU" sz="2400" i="1" dirty="0" err="1" smtClean="0">
                <a:latin typeface="Times New Roman" pitchFamily="18" charset="0"/>
                <a:cs typeface="Times New Roman" pitchFamily="18" charset="0"/>
              </a:rPr>
              <a:t>вая</a:t>
            </a:r>
            <a:r>
              <a:rPr lang="ru-RU" sz="2400" i="1" dirty="0" smtClean="0">
                <a:latin typeface="Times New Roman" pitchFamily="18" charset="0"/>
                <a:cs typeface="Times New Roman" pitchFamily="18" charset="0"/>
              </a:rPr>
              <a:t> (ткань);</a:t>
            </a:r>
          </a:p>
          <a:p>
            <a:pPr indent="457200">
              <a:buFont typeface="Arial" pitchFamily="34" charset="0"/>
              <a:buChar char="•"/>
            </a:pPr>
            <a:r>
              <a:rPr lang="ru-RU" sz="2400" i="1" dirty="0" smtClean="0">
                <a:latin typeface="Times New Roman" pitchFamily="18" charset="0"/>
                <a:cs typeface="Times New Roman" pitchFamily="18" charset="0"/>
              </a:rPr>
              <a:t>заплакала она (ОТ)ТОГО, что Саша…;</a:t>
            </a:r>
          </a:p>
          <a:p>
            <a:pPr indent="457200">
              <a:buFont typeface="Arial" pitchFamily="34" charset="0"/>
              <a:buChar char="•"/>
            </a:pPr>
            <a:r>
              <a:rPr lang="ru-RU" sz="2400" i="1" dirty="0" smtClean="0">
                <a:latin typeface="Times New Roman" pitchFamily="18" charset="0"/>
                <a:cs typeface="Times New Roman" pitchFamily="18" charset="0"/>
              </a:rPr>
              <a:t> всё ТО(ЖЕ) самое. </a:t>
            </a:r>
            <a:endParaRPr lang="ru-RU" sz="2400" i="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3834</Words>
  <Application>Microsoft Office PowerPoint</Application>
  <PresentationFormat>Экран (4:3)</PresentationFormat>
  <Paragraphs>195</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Наташа</dc:creator>
  <cp:lastModifiedBy>user</cp:lastModifiedBy>
  <cp:revision>42</cp:revision>
  <dcterms:created xsi:type="dcterms:W3CDTF">2022-10-29T14:09:41Z</dcterms:created>
  <dcterms:modified xsi:type="dcterms:W3CDTF">2022-11-02T10:38:07Z</dcterms:modified>
</cp:coreProperties>
</file>