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66" r:id="rId6"/>
    <p:sldId id="264" r:id="rId7"/>
    <p:sldId id="273" r:id="rId8"/>
    <p:sldId id="265" r:id="rId9"/>
    <p:sldId id="259" r:id="rId10"/>
    <p:sldId id="260" r:id="rId11"/>
    <p:sldId id="272" r:id="rId12"/>
    <p:sldId id="268" r:id="rId13"/>
    <p:sldId id="269" r:id="rId14"/>
    <p:sldId id="257" r:id="rId15"/>
    <p:sldId id="261" r:id="rId16"/>
    <p:sldId id="25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308693"/>
            <a:ext cx="727280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как основной способ формирования читательской компетентности – одной из составляющих функциональной грамотности младшего школьника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44067"/>
            <a:ext cx="3992488" cy="1752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Сергеева Светлана Геннадьевна,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№17г.Челябинска»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6BA44A-6CF0-A2CB-4DA3-166792289D47}"/>
              </a:ext>
            </a:extLst>
          </p:cNvPr>
          <p:cNvSpPr txBox="1"/>
          <p:nvPr/>
        </p:nvSpPr>
        <p:spPr>
          <a:xfrm>
            <a:off x="4355976" y="5809421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Челябинск, 2025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BEDB9-2EBD-3759-2C7D-F33A1713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089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0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Прием «Написание </a:t>
            </a:r>
            <a:r>
              <a:rPr lang="ru-RU" sz="3600" b="1" kern="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600" b="1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7B1D3E-EEA5-98CE-EED1-C87553E50882}"/>
              </a:ext>
            </a:extLst>
          </p:cNvPr>
          <p:cNvSpPr txBox="1"/>
          <p:nvPr/>
        </p:nvSpPr>
        <p:spPr>
          <a:xfrm>
            <a:off x="755576" y="1268760"/>
            <a:ext cx="7869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1. Слово «Пожалуйста»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2. Волшебное, доброе.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3. Произносится, помогает,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                                         радует.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4. Волшебное слово действует!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5. Радость.</a:t>
            </a:r>
          </a:p>
        </p:txBody>
      </p:sp>
    </p:spTree>
    <p:extLst>
      <p:ext uri="{BB962C8B-B14F-4D97-AF65-F5344CB8AC3E}">
        <p14:creationId xmlns:p14="http://schemas.microsoft.com/office/powerpoint/2010/main" val="341322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A6BC2C-C826-2867-0C2F-5A5DFF43D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23" y="1849846"/>
            <a:ext cx="2642819" cy="37216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6A7CC-5017-CFD8-6F43-9BFE22B2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642"/>
            <a:ext cx="5626968" cy="53444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Работы детей 2В класса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CD4211-9E79-ECA5-27BF-C4C62AE7A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r="10401" b="4095"/>
          <a:stretch/>
        </p:blipFill>
        <p:spPr>
          <a:xfrm>
            <a:off x="583125" y="1357151"/>
            <a:ext cx="2545539" cy="35283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C88E2F-8BE4-0F9A-6A7A-115B34B1EB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4005"/>
          <a:stretch/>
        </p:blipFill>
        <p:spPr>
          <a:xfrm>
            <a:off x="6107109" y="578345"/>
            <a:ext cx="2116940" cy="25430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DD2BF9-82AF-C541-3715-08B7006603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9"/>
          <a:stretch/>
        </p:blipFill>
        <p:spPr>
          <a:xfrm>
            <a:off x="6138756" y="3529068"/>
            <a:ext cx="2467331" cy="27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540064-6243-902B-45D1-3DD1934B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Педагогическая ценность</a:t>
            </a:r>
          </a:p>
        </p:txBody>
      </p:sp>
      <p:sp>
        <p:nvSpPr>
          <p:cNvPr id="3" name="Арка 2">
            <a:extLst>
              <a:ext uri="{FF2B5EF4-FFF2-40B4-BE49-F238E27FC236}">
                <a16:creationId xmlns:a16="http://schemas.microsoft.com/office/drawing/2014/main" xmlns="" id="{00B6AD8F-B14E-292C-0483-11C5E5D3E46E}"/>
              </a:ext>
            </a:extLst>
          </p:cNvPr>
          <p:cNvSpPr/>
          <p:nvPr/>
        </p:nvSpPr>
        <p:spPr>
          <a:xfrm>
            <a:off x="2267744" y="1628800"/>
            <a:ext cx="5181600" cy="4495800"/>
          </a:xfrm>
          <a:prstGeom prst="blockArc">
            <a:avLst>
              <a:gd name="adj1" fmla="val 17033694"/>
              <a:gd name="adj2" fmla="val 17005875"/>
              <a:gd name="adj3" fmla="val 6381"/>
            </a:avLst>
          </a:prstGeom>
          <a:solidFill>
            <a:srgbClr val="003399"/>
          </a:solidFill>
          <a:ln>
            <a:noFill/>
          </a:ln>
          <a:effectLst/>
        </p:spPr>
      </p:sp>
      <p:grpSp>
        <p:nvGrpSpPr>
          <p:cNvPr id="13" name="Группа 17">
            <a:extLst>
              <a:ext uri="{FF2B5EF4-FFF2-40B4-BE49-F238E27FC236}">
                <a16:creationId xmlns:a16="http://schemas.microsoft.com/office/drawing/2014/main" xmlns="" id="{987B835C-7984-C666-5EE7-BCD0AC39EC65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3068960"/>
            <a:ext cx="3048000" cy="1752600"/>
            <a:chOff x="2500015" y="1673192"/>
            <a:chExt cx="2122505" cy="108277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52D1B313-EA89-D095-BAFD-F13F7D7D14E8}"/>
                </a:ext>
              </a:extLst>
            </p:cNvPr>
            <p:cNvSpPr/>
            <p:nvPr/>
          </p:nvSpPr>
          <p:spPr>
            <a:xfrm>
              <a:off x="2606140" y="1673192"/>
              <a:ext cx="1611777" cy="108277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Овал 4">
              <a:extLst>
                <a:ext uri="{FF2B5EF4-FFF2-40B4-BE49-F238E27FC236}">
                  <a16:creationId xmlns:a16="http://schemas.microsoft.com/office/drawing/2014/main" xmlns="" id="{5CBFBC9A-6FD3-FC60-FB8E-C268E5C7C90C}"/>
                </a:ext>
              </a:extLst>
            </p:cNvPr>
            <p:cNvSpPr/>
            <p:nvPr/>
          </p:nvSpPr>
          <p:spPr>
            <a:xfrm>
              <a:off x="2500015" y="1673192"/>
              <a:ext cx="2122505" cy="8473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Синквейн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48E2B97F-36FB-5245-8E8F-9F96263B87A3}"/>
              </a:ext>
            </a:extLst>
          </p:cNvPr>
          <p:cNvSpPr/>
          <p:nvPr/>
        </p:nvSpPr>
        <p:spPr bwMode="auto">
          <a:xfrm>
            <a:off x="3448844" y="1403166"/>
            <a:ext cx="2819400" cy="1379537"/>
          </a:xfrm>
          <a:prstGeom prst="ellipse">
            <a:avLst/>
          </a:prstGeom>
          <a:solidFill>
            <a:srgbClr val="FFFF00"/>
          </a:solidFill>
          <a:ln w="15875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grpSp>
        <p:nvGrpSpPr>
          <p:cNvPr id="18" name="Группа 8">
            <a:extLst>
              <a:ext uri="{FF2B5EF4-FFF2-40B4-BE49-F238E27FC236}">
                <a16:creationId xmlns:a16="http://schemas.microsoft.com/office/drawing/2014/main" xmlns="" id="{4E45C939-4D7A-C2B5-AC61-1B48848F015D}"/>
              </a:ext>
            </a:extLst>
          </p:cNvPr>
          <p:cNvGrpSpPr>
            <a:grpSpLocks/>
          </p:cNvGrpSpPr>
          <p:nvPr/>
        </p:nvGrpSpPr>
        <p:grpSpPr bwMode="auto">
          <a:xfrm>
            <a:off x="3535883" y="1269542"/>
            <a:ext cx="2819400" cy="1524000"/>
            <a:chOff x="527304" y="1585085"/>
            <a:chExt cx="1866690" cy="121377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27B684BA-FCA2-6D77-1A23-98265974C897}"/>
                </a:ext>
              </a:extLst>
            </p:cNvPr>
            <p:cNvSpPr/>
            <p:nvPr/>
          </p:nvSpPr>
          <p:spPr>
            <a:xfrm>
              <a:off x="527304" y="1700141"/>
              <a:ext cx="1866690" cy="1098717"/>
            </a:xfrm>
            <a:prstGeom prst="ellipse">
              <a:avLst/>
            </a:prstGeom>
            <a:solidFill>
              <a:srgbClr val="FFFF00"/>
            </a:solidFill>
            <a:ln w="15875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0" name="Овал 4">
              <a:extLst>
                <a:ext uri="{FF2B5EF4-FFF2-40B4-BE49-F238E27FC236}">
                  <a16:creationId xmlns:a16="http://schemas.microsoft.com/office/drawing/2014/main" xmlns="" id="{E5DA2595-04D0-0CF9-E827-CDA46335271D}"/>
                </a:ext>
              </a:extLst>
            </p:cNvPr>
            <p:cNvSpPr/>
            <p:nvPr/>
          </p:nvSpPr>
          <p:spPr>
            <a:xfrm>
              <a:off x="800675" y="1585085"/>
              <a:ext cx="1319948" cy="10529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Умение делать выводы</a:t>
              </a:r>
            </a:p>
          </p:txBody>
        </p:sp>
      </p:grpSp>
      <p:grpSp>
        <p:nvGrpSpPr>
          <p:cNvPr id="25" name="Группа 11">
            <a:extLst>
              <a:ext uri="{FF2B5EF4-FFF2-40B4-BE49-F238E27FC236}">
                <a16:creationId xmlns:a16="http://schemas.microsoft.com/office/drawing/2014/main" xmlns="" id="{EAB175DB-4796-2151-46E2-CC3CE3CE1C16}"/>
              </a:ext>
            </a:extLst>
          </p:cNvPr>
          <p:cNvGrpSpPr>
            <a:grpSpLocks/>
          </p:cNvGrpSpPr>
          <p:nvPr/>
        </p:nvGrpSpPr>
        <p:grpSpPr bwMode="auto">
          <a:xfrm>
            <a:off x="5909333" y="3255004"/>
            <a:ext cx="2895600" cy="1403350"/>
            <a:chOff x="4222100" y="2028088"/>
            <a:chExt cx="2172752" cy="1098176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2FDE67AC-7E44-8B81-5111-9ABF39D7822E}"/>
                </a:ext>
              </a:extLst>
            </p:cNvPr>
            <p:cNvSpPr/>
            <p:nvPr/>
          </p:nvSpPr>
          <p:spPr>
            <a:xfrm>
              <a:off x="4222100" y="2028088"/>
              <a:ext cx="2172752" cy="1098176"/>
            </a:xfrm>
            <a:prstGeom prst="ellipse">
              <a:avLst/>
            </a:prstGeom>
            <a:solidFill>
              <a:srgbClr val="FFFF00"/>
            </a:solidFill>
            <a:ln w="15875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7" name="Овал 4">
              <a:extLst>
                <a:ext uri="{FF2B5EF4-FFF2-40B4-BE49-F238E27FC236}">
                  <a16:creationId xmlns:a16="http://schemas.microsoft.com/office/drawing/2014/main" xmlns="" id="{AF03904E-26BA-BF22-76BE-489852643C1F}"/>
                </a:ext>
              </a:extLst>
            </p:cNvPr>
            <p:cNvSpPr/>
            <p:nvPr/>
          </p:nvSpPr>
          <p:spPr>
            <a:xfrm>
              <a:off x="4565165" y="2109940"/>
              <a:ext cx="1772508" cy="9003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 spcCol="127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Способности </a:t>
              </a:r>
            </a:p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к анализу </a:t>
              </a:r>
            </a:p>
          </p:txBody>
        </p:sp>
      </p:grpSp>
      <p:grpSp>
        <p:nvGrpSpPr>
          <p:cNvPr id="28" name="Группа 5">
            <a:extLst>
              <a:ext uri="{FF2B5EF4-FFF2-40B4-BE49-F238E27FC236}">
                <a16:creationId xmlns:a16="http://schemas.microsoft.com/office/drawing/2014/main" xmlns="" id="{8E31C839-E83E-E5AF-0A06-EFB022DDE04B}"/>
              </a:ext>
            </a:extLst>
          </p:cNvPr>
          <p:cNvGrpSpPr/>
          <p:nvPr/>
        </p:nvGrpSpPr>
        <p:grpSpPr>
          <a:xfrm>
            <a:off x="611560" y="2749577"/>
            <a:ext cx="2937297" cy="1860175"/>
            <a:chOff x="2440769" y="-275828"/>
            <a:chExt cx="2347784" cy="1313380"/>
          </a:xfrm>
          <a:scene3d>
            <a:camera prst="orthographicFront"/>
            <a:lightRig rig="flat" dir="tl">
              <a:rot lat="0" lon="0" rev="6600000"/>
            </a:lightRig>
          </a:scene3d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6282C01C-E870-546D-4E75-6315CB3B53C2}"/>
                </a:ext>
              </a:extLst>
            </p:cNvPr>
            <p:cNvSpPr/>
            <p:nvPr/>
          </p:nvSpPr>
          <p:spPr>
            <a:xfrm>
              <a:off x="2440769" y="-60624"/>
              <a:ext cx="2347784" cy="1098176"/>
            </a:xfrm>
            <a:prstGeom prst="ellipse">
              <a:avLst/>
            </a:prstGeom>
            <a:solidFill>
              <a:srgbClr val="FFFF00"/>
            </a:solidFill>
            <a:ln w="15875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p3d>
              <a:bevelT/>
            </a:sp3d>
          </p:spPr>
        </p:sp>
        <p:sp>
          <p:nvSpPr>
            <p:cNvPr id="30" name="Овал 4">
              <a:extLst>
                <a:ext uri="{FF2B5EF4-FFF2-40B4-BE49-F238E27FC236}">
                  <a16:creationId xmlns:a16="http://schemas.microsoft.com/office/drawing/2014/main" xmlns="" id="{59E35FCA-707C-A14B-35A4-44013F32323D}"/>
                </a:ext>
              </a:extLst>
            </p:cNvPr>
            <p:cNvSpPr/>
            <p:nvPr/>
          </p:nvSpPr>
          <p:spPr>
            <a:xfrm>
              <a:off x="2725245" y="-275828"/>
              <a:ext cx="2001524" cy="107602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2860" tIns="22860" rIns="22860" bIns="22860" spcCol="127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Свободное творчество</a:t>
              </a: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79D6D8B-6C44-951D-28C6-D72DDA906FD9}"/>
              </a:ext>
            </a:extLst>
          </p:cNvPr>
          <p:cNvSpPr/>
          <p:nvPr/>
        </p:nvSpPr>
        <p:spPr bwMode="auto">
          <a:xfrm>
            <a:off x="3623557" y="4894236"/>
            <a:ext cx="2765425" cy="1555750"/>
          </a:xfrm>
          <a:prstGeom prst="ellipse">
            <a:avLst/>
          </a:prstGeom>
          <a:solidFill>
            <a:srgbClr val="FFFF00"/>
          </a:solidFill>
          <a:ln w="15875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32" name="Овал 4">
            <a:extLst>
              <a:ext uri="{FF2B5EF4-FFF2-40B4-BE49-F238E27FC236}">
                <a16:creationId xmlns:a16="http://schemas.microsoft.com/office/drawing/2014/main" xmlns="" id="{6ACC4614-862B-D4C2-65F5-4FDF7C8813A2}"/>
              </a:ext>
            </a:extLst>
          </p:cNvPr>
          <p:cNvSpPr/>
          <p:nvPr/>
        </p:nvSpPr>
        <p:spPr bwMode="auto">
          <a:xfrm>
            <a:off x="3403775" y="5008153"/>
            <a:ext cx="3581400" cy="1327916"/>
          </a:xfrm>
          <a:prstGeom prst="rect">
            <a:avLst/>
          </a:prstGeom>
          <a:noFill/>
          <a:ln>
            <a:noFill/>
          </a:ln>
          <a:effectLst/>
        </p:spPr>
        <p:txBody>
          <a:bodyPr lIns="25400" tIns="25400" rIns="25400" bIns="25400" spcCol="127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Умение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обобщать</a:t>
            </a:r>
          </a:p>
        </p:txBody>
      </p:sp>
    </p:spTree>
    <p:extLst>
      <p:ext uri="{BB962C8B-B14F-4D97-AF65-F5344CB8AC3E}">
        <p14:creationId xmlns:p14="http://schemas.microsoft.com/office/powerpoint/2010/main" val="379775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036793-FF6A-9176-16EC-818AD58F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66" y="692696"/>
            <a:ext cx="7950850" cy="445509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+mn-lt"/>
              </a:rPr>
              <a:t>    Приём «Толстый и тонкий вопрос»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F36C14-489A-203A-411E-D71131889CB6}"/>
              </a:ext>
            </a:extLst>
          </p:cNvPr>
          <p:cNvSpPr/>
          <p:nvPr/>
        </p:nvSpPr>
        <p:spPr>
          <a:xfrm>
            <a:off x="1202280" y="1340768"/>
            <a:ext cx="280831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«Тонкий»</a:t>
            </a:r>
          </a:p>
        </p:txBody>
      </p:sp>
      <p:sp>
        <p:nvSpPr>
          <p:cNvPr id="5" name="Прямоугольная выноска 8">
            <a:extLst>
              <a:ext uri="{FF2B5EF4-FFF2-40B4-BE49-F238E27FC236}">
                <a16:creationId xmlns:a16="http://schemas.microsoft.com/office/drawing/2014/main" xmlns="" id="{C58A3CCB-6DAC-E537-B7C0-60F0DEBE02D1}"/>
              </a:ext>
            </a:extLst>
          </p:cNvPr>
          <p:cNvSpPr/>
          <p:nvPr/>
        </p:nvSpPr>
        <p:spPr>
          <a:xfrm>
            <a:off x="1022260" y="2263411"/>
            <a:ext cx="3168352" cy="2716175"/>
          </a:xfrm>
          <a:prstGeom prst="wedgeRectCallout">
            <a:avLst>
              <a:gd name="adj1" fmla="val -18331"/>
              <a:gd name="adj2" fmla="val 75968"/>
            </a:avLst>
          </a:prstGeom>
          <a:solidFill>
            <a:srgbClr val="E3EACF">
              <a:lumMod val="75000"/>
            </a:srgb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Вопросы, требующие однословного ответа, вопросы репродуктивного плана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F3EABEF-EFF2-50B6-351C-2E96BFB8E311}"/>
              </a:ext>
            </a:extLst>
          </p:cNvPr>
          <p:cNvSpPr/>
          <p:nvPr/>
        </p:nvSpPr>
        <p:spPr>
          <a:xfrm>
            <a:off x="5352663" y="1342263"/>
            <a:ext cx="2880320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«Толстый»</a:t>
            </a:r>
          </a:p>
        </p:txBody>
      </p:sp>
      <p:sp>
        <p:nvSpPr>
          <p:cNvPr id="8" name="Прямоугольная выноска 9">
            <a:extLst>
              <a:ext uri="{FF2B5EF4-FFF2-40B4-BE49-F238E27FC236}">
                <a16:creationId xmlns:a16="http://schemas.microsoft.com/office/drawing/2014/main" xmlns="" id="{565316EB-0E43-7D34-B6BF-260C7D5F4E44}"/>
              </a:ext>
            </a:extLst>
          </p:cNvPr>
          <p:cNvSpPr/>
          <p:nvPr/>
        </p:nvSpPr>
        <p:spPr>
          <a:xfrm>
            <a:off x="5244651" y="2234780"/>
            <a:ext cx="3096344" cy="2716175"/>
          </a:xfrm>
          <a:prstGeom prst="wedgeRectCallout">
            <a:avLst>
              <a:gd name="adj1" fmla="val -19123"/>
              <a:gd name="adj2" fmla="val 76610"/>
            </a:avLst>
          </a:prstGeom>
          <a:solidFill>
            <a:srgbClr val="E3EACF">
              <a:lumMod val="75000"/>
            </a:srgb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Вопросы, требующие размышления, привлечения дополнительных знаний, умения анализировать</a:t>
            </a:r>
          </a:p>
        </p:txBody>
      </p:sp>
    </p:spTree>
    <p:extLst>
      <p:ext uri="{BB962C8B-B14F-4D97-AF65-F5344CB8AC3E}">
        <p14:creationId xmlns:p14="http://schemas.microsoft.com/office/powerpoint/2010/main" val="139218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205879-12E9-470D-377B-E649B5FAC5AA}"/>
              </a:ext>
            </a:extLst>
          </p:cNvPr>
          <p:cNvSpPr txBox="1"/>
          <p:nvPr/>
        </p:nvSpPr>
        <p:spPr>
          <a:xfrm>
            <a:off x="791580" y="476672"/>
            <a:ext cx="792088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Прием «Толстые и тонкие вопросы»</a:t>
            </a:r>
            <a:endParaRPr lang="ru-RU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7BA1DA7-BE5D-DE56-A04F-2AF6FA64F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69368"/>
              </p:ext>
            </p:extLst>
          </p:nvPr>
        </p:nvGraphicFramePr>
        <p:xfrm>
          <a:off x="971600" y="1154611"/>
          <a:ext cx="7560840" cy="4521612"/>
        </p:xfrm>
        <a:graphic>
          <a:graphicData uri="http://schemas.openxmlformats.org/drawingml/2006/table">
            <a:tbl>
              <a:tblPr firstRow="1" firstCol="1" bandRow="1"/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60340943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4073798240"/>
                    </a:ext>
                  </a:extLst>
                </a:gridCol>
              </a:tblGrid>
              <a:tr h="549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Тонкие вопросы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Толстые вопросы</a:t>
                      </a:r>
                      <a:endParaRPr lang="ru-RU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1527865"/>
                  </a:ext>
                </a:extLst>
              </a:tr>
              <a:tr h="39721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Кто?</a:t>
                      </a:r>
                      <a:endParaRPr lang="ru-RU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Что?</a:t>
                      </a:r>
                      <a:endParaRPr lang="ru-RU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  <a:endParaRPr lang="ru-RU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Может?</a:t>
                      </a:r>
                      <a:endParaRPr lang="ru-RU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зовут?</a:t>
                      </a:r>
                      <a:endParaRPr lang="ru-RU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ли?</a:t>
                      </a:r>
                      <a:endParaRPr lang="ru-RU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Согласны ли Вы?</a:t>
                      </a:r>
                      <a:endParaRPr lang="ru-RU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Объясните, почему?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Вы думаете?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Вы считаете?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 чём различие?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Что будет, если…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Если предположить…, то…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Обоснуйте, почему?</a:t>
                      </a:r>
                      <a:endParaRPr lang="ru-RU" sz="2400" b="1" kern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87245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0A4306-8F66-9B27-8CEC-5DB30D2FD095}"/>
              </a:ext>
            </a:extLst>
          </p:cNvPr>
          <p:cNvSpPr txBox="1"/>
          <p:nvPr/>
        </p:nvSpPr>
        <p:spPr>
          <a:xfrm>
            <a:off x="2627784" y="473973"/>
            <a:ext cx="54006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Приём «Кубик Блума»</a:t>
            </a:r>
            <a:endParaRPr lang="ru-RU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D88884-2E78-1273-BF61-A12E60AF2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7639"/>
            <a:ext cx="134356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E4C59D-6DC8-DBA7-AC98-7827ED2B9C9B}"/>
              </a:ext>
            </a:extLst>
          </p:cNvPr>
          <p:cNvSpPr txBox="1"/>
          <p:nvPr/>
        </p:nvSpPr>
        <p:spPr>
          <a:xfrm>
            <a:off x="645639" y="1258958"/>
            <a:ext cx="6590656" cy="394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рассказом «Синие листья»: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«Кубик Блума»: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НАЗОВИ главных героев рассказа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ПОЧЕМУ Катя покраснела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СРАВНИ Катю и Лену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ПРЕДЛОЖИ, как бы могла закончиться история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ПРИДУМАЙ свой вариант окончания рассказа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ПОДЕЛИСЬ чему учит этот рассказ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13176"/>
            <a:ext cx="18242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4724"/>
          <a:stretch>
            <a:fillRect/>
          </a:stretch>
        </p:blipFill>
        <p:spPr bwMode="auto">
          <a:xfrm>
            <a:off x="7236295" y="3068960"/>
            <a:ext cx="127293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36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Список литературы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B4E0C1-10C1-896D-AB16-4A1B72E27F15}"/>
              </a:ext>
            </a:extLst>
          </p:cNvPr>
          <p:cNvSpPr txBox="1"/>
          <p:nvPr/>
        </p:nvSpPr>
        <p:spPr>
          <a:xfrm>
            <a:off x="978923" y="2346042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Орлова Э.А. Рекомендации по повышению уровня читательской компетенции в рамках Национальной программы поддержки и развития чтения. – М.: МЦБС, 2008.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51B97B-D14E-FBC6-21EE-460387EABD1D}"/>
              </a:ext>
            </a:extLst>
          </p:cNvPr>
          <p:cNvSpPr txBox="1"/>
          <p:nvPr/>
        </p:nvSpPr>
        <p:spPr>
          <a:xfrm>
            <a:off x="978923" y="3695833"/>
            <a:ext cx="720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Матвеева Е.И.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 подход к обучению в начальной школе : урок литературного чтения (из опыта работы) / Е.И. Матвеева, И.Е. Патрикеева. – 3-е изд. – М. : Вита-пресс, 2012.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632B31-26F9-7BE9-242D-328D596BEB0C}"/>
              </a:ext>
            </a:extLst>
          </p:cNvPr>
          <p:cNvSpPr txBox="1"/>
          <p:nvPr/>
        </p:nvSpPr>
        <p:spPr>
          <a:xfrm>
            <a:off x="971600" y="1638156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Анисимова Л.М. Формирование читательской компетентности., 2013г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308693"/>
            <a:ext cx="727280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как основной способ формирования читательской компетентности – одной из составляющих функциональной грамотности младшего школьника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056820"/>
            <a:ext cx="3992488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Сергеева Светлана Геннадьевна,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№17г.Челябинска»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6BA44A-6CF0-A2CB-4DA3-166792289D47}"/>
              </a:ext>
            </a:extLst>
          </p:cNvPr>
          <p:cNvSpPr txBox="1"/>
          <p:nvPr/>
        </p:nvSpPr>
        <p:spPr>
          <a:xfrm>
            <a:off x="4355976" y="5809421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Челябинск, 2025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5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693BAE-9F86-9BBC-4E65-B60AD4B72041}"/>
              </a:ext>
            </a:extLst>
          </p:cNvPr>
          <p:cNvSpPr txBox="1"/>
          <p:nvPr/>
        </p:nvSpPr>
        <p:spPr>
          <a:xfrm>
            <a:off x="683568" y="980728"/>
            <a:ext cx="78957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Базовый навык функционально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й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грамотности младшего школьника – это читательская грамотность, которая включает в себя умение быстро читать, и умение понимать, анализировать текст и использовать его для решения жизненных задач.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933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EDFF1-0B1D-AF6A-D848-968B1684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05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Этап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текстом до чтения </a:t>
            </a:r>
            <a: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- прогнозирование предстоящего   чтения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93C22F-3842-E8CA-8B87-56AEF8E3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615"/>
            <a:ext cx="8229600" cy="4983162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6200" b="1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62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Антипация</a:t>
            </a:r>
            <a:r>
              <a:rPr lang="ru-RU" sz="6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(предугадывание предстоящего чтения);</a:t>
            </a:r>
            <a:endParaRPr lang="ru-RU" sz="62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6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в тексте пропущенных элементов. Например, </a:t>
            </a:r>
            <a:endParaRPr lang="ru-RU" sz="62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6200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Над городом низко повисли снеговые _________. Вечером началась _________. Снег повалил большими _________. Холодный ветер выл как ___________ дикий _________.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6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 пословиц, поговорок и крылатых выражений. Например, </a:t>
            </a:r>
            <a:endParaRPr lang="ru-RU" sz="62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6200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Друзья познаются… </a:t>
            </a:r>
            <a:endParaRPr lang="ru-RU" sz="6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6200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Любишь кататься - люби и… </a:t>
            </a:r>
            <a:endParaRPr lang="ru-RU" sz="6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6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Предлагаю ученику предугадать сюжет по заголовку или началу текста.</a:t>
            </a:r>
            <a:endParaRPr lang="ru-RU" sz="62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47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B3801-410E-2CBA-08A2-14FCE0EF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Прием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j-cs"/>
              </a:rPr>
              <a:t>«Корзина идей»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7D928E7A-5341-F34D-CD8E-2D30F6F4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54" y="1430026"/>
            <a:ext cx="2432050" cy="2663825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11">
            <a:extLst>
              <a:ext uri="{FF2B5EF4-FFF2-40B4-BE49-F238E27FC236}">
                <a16:creationId xmlns:a16="http://schemas.microsoft.com/office/drawing/2014/main" xmlns="" id="{41D6C240-00B5-5756-CB20-E9B301D8DF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0640" y="1706992"/>
            <a:ext cx="1455057" cy="1097246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xmlns="" id="{BD9CE702-64A2-7C6A-D4E7-8CF4CCA000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56371" y="2851207"/>
            <a:ext cx="2165097" cy="400472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xmlns="" id="{EF9CCD28-AC40-603B-F0DE-5FBE643E95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1368" y="2918305"/>
            <a:ext cx="1567548" cy="333374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xmlns="" id="{32B0D70C-860A-9F79-80B7-3BCD9E8A4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3829" y="1654052"/>
            <a:ext cx="2432050" cy="114300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xmlns="" id="{077ECC84-48A7-30A5-4F02-2709482FB2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91680" y="2918305"/>
            <a:ext cx="28960" cy="1452512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98C87C20-3793-951D-673D-130FD2DD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52" y="1156028"/>
            <a:ext cx="1079142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 sz="2800" b="1" dirty="0">
                <a:solidFill>
                  <a:srgbClr val="3333FF"/>
                </a:solidFill>
                <a:latin typeface="Century Gothic" panose="020B0502020202020204"/>
              </a:rPr>
              <a:t>идей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AB598077-8488-740C-419A-D84A53A6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033" y="1216070"/>
            <a:ext cx="1290680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ru-RU" altLang="ru-RU" sz="2800" b="1" dirty="0">
                <a:solidFill>
                  <a:srgbClr val="3333FF"/>
                </a:solidFill>
                <a:latin typeface="Century Gothic" panose="020B0502020202020204"/>
              </a:rPr>
              <a:t>имен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76013C89-2539-B25E-5FE1-B504A53EDD4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2562" y="3019257"/>
            <a:ext cx="1957322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ru-RU" altLang="ru-RU" sz="2800" b="1" dirty="0">
                <a:solidFill>
                  <a:srgbClr val="3333FF"/>
                </a:solidFill>
                <a:latin typeface="Century Gothic" panose="020B0502020202020204"/>
              </a:rPr>
              <a:t>понятий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C9402F56-5552-C681-EE2D-0F6C568A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30" y="4374139"/>
            <a:ext cx="3148619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 sz="2800" b="1" dirty="0">
                <a:solidFill>
                  <a:srgbClr val="3333FF"/>
                </a:solidFill>
                <a:latin typeface="Century Gothic" panose="020B0502020202020204"/>
              </a:rPr>
              <a:t>предположений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1A906D80-00BD-C81B-4A4F-ECFCEB75E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72" y="2944237"/>
            <a:ext cx="1895071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 sz="2800" b="1" dirty="0">
                <a:solidFill>
                  <a:srgbClr val="3333FF"/>
                </a:solidFill>
                <a:latin typeface="Century Gothic" panose="020B0502020202020204"/>
              </a:rPr>
              <a:t>решений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xmlns="" id="{E30E1D69-500C-474A-EC36-E66E30DD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054867"/>
            <a:ext cx="6037534" cy="1200329"/>
          </a:xfrm>
          <a:prstGeom prst="rect">
            <a:avLst/>
          </a:prstGeom>
          <a:gradFill rotWithShape="1">
            <a:gsLst>
              <a:gs pos="0">
                <a:srgbClr val="A53010"/>
              </a:gs>
              <a:gs pos="50000">
                <a:srgbClr val="FFFF99"/>
              </a:gs>
              <a:gs pos="100000">
                <a:srgbClr val="A53010"/>
              </a:gs>
            </a:gsLst>
            <a:lin ang="5400000" scaled="1"/>
          </a:gradFill>
          <a:ln w="76200" cmpd="tri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 доске рисунок корзины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нее будем условно собирать все,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что знаем по теме</a:t>
            </a:r>
          </a:p>
        </p:txBody>
      </p:sp>
    </p:spTree>
    <p:extLst>
      <p:ext uri="{BB962C8B-B14F-4D97-AF65-F5344CB8AC3E}">
        <p14:creationId xmlns:p14="http://schemas.microsoft.com/office/powerpoint/2010/main" val="773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D58864-4E73-257F-B325-A6E381CB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Прием </a:t>
            </a:r>
            <a:r>
              <a:rPr lang="ru-RU" sz="3600" b="1" kern="0" dirty="0">
                <a:solidFill>
                  <a:srgbClr val="252525"/>
                </a:solidFill>
                <a:effectLst/>
                <a:latin typeface="+mn-lt"/>
                <a:ea typeface="Times New Roman" panose="02020603050405020304" pitchFamily="18" charset="0"/>
              </a:rPr>
              <a:t>«Корзина идей»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7D8850-F608-3FA7-B992-668A706B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95" y="119675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b="1" kern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актуализация имеющихся знаний по теме </a:t>
            </a:r>
            <a:endParaRPr lang="ru-RU" sz="28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kern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 ответьте на вопросы перед чтением текста Н.Н. Носова «На горке»:</a:t>
            </a:r>
            <a:endParaRPr lang="ru-RU" sz="30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вы знаете о </a:t>
            </a:r>
            <a:r>
              <a:rPr lang="ru-RU" sz="3000" kern="0" dirty="0">
                <a:solidFill>
                  <a:srgbClr val="252525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писателе</a:t>
            </a:r>
            <a:r>
              <a:rPr lang="ru-RU" sz="3000" kern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0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вы думаете, о чем будет рассказ?</a:t>
            </a:r>
            <a:endParaRPr lang="ru-RU" sz="30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Кто может быть главным героем?</a:t>
            </a:r>
            <a:endParaRPr lang="ru-RU" sz="30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000" kern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Какое событие в рассказе может быть описано.</a:t>
            </a:r>
            <a:endParaRPr lang="ru-RU" sz="3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FB789D-AB4C-61F5-7875-93482344C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17857" r="16964" b="7143"/>
          <a:stretch/>
        </p:blipFill>
        <p:spPr>
          <a:xfrm>
            <a:off x="5292080" y="5517232"/>
            <a:ext cx="864096" cy="8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5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5C352-1FC0-1A0F-0CD9-3B7C7199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3365"/>
            <a:ext cx="8229600" cy="954107"/>
          </a:xfrm>
        </p:spPr>
        <p:txBody>
          <a:bodyPr>
            <a:normAutofit fontScale="90000"/>
          </a:bodyPr>
          <a:lstStyle/>
          <a:p>
            <a:r>
              <a:rPr lang="ru-RU" sz="40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 Этап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текстом во время чтения</a:t>
            </a:r>
            <a: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378824-1942-07B0-2640-D25290646104}"/>
              </a:ext>
            </a:extLst>
          </p:cNvPr>
          <p:cNvSpPr txBox="1"/>
          <p:nvPr/>
        </p:nvSpPr>
        <p:spPr>
          <a:xfrm>
            <a:off x="1887014" y="3395531"/>
            <a:ext cx="6768752" cy="2397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Первичное чтение текста</a:t>
            </a:r>
            <a:endParaRPr lang="ru-RU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Перечитывание текста</a:t>
            </a:r>
            <a:endParaRPr lang="ru-RU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Беседа по содержанию в целом</a:t>
            </a:r>
            <a:endParaRPr lang="ru-RU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BF2B4-BDE8-E773-6B57-A28058311D13}"/>
              </a:ext>
            </a:extLst>
          </p:cNvPr>
          <p:cNvSpPr txBox="1"/>
          <p:nvPr/>
        </p:nvSpPr>
        <p:spPr>
          <a:xfrm>
            <a:off x="701570" y="1844824"/>
            <a:ext cx="77408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– понимание текста на уровне содержания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3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D8A3F175-A855-1C43-1526-7B8938F67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05615"/>
              </p:ext>
            </p:extLst>
          </p:nvPr>
        </p:nvGraphicFramePr>
        <p:xfrm>
          <a:off x="827584" y="2708920"/>
          <a:ext cx="74888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1648016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117141383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60017805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53476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</a:rPr>
                        <a:t>№ абзаца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</a:rPr>
                        <a:t>О чем абзац 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</a:rPr>
                        <a:t>(его суть)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</a:rPr>
                        <a:t>Ключевые понятия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</a:rPr>
                        <a:t>С кем работал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2896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C71755-F7F2-246F-A097-447D95F2B30D}"/>
              </a:ext>
            </a:extLst>
          </p:cNvPr>
          <p:cNvSpPr txBox="1"/>
          <p:nvPr/>
        </p:nvSpPr>
        <p:spPr>
          <a:xfrm>
            <a:off x="1187624" y="821521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Приём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«Работа с абзацами»</a:t>
            </a:r>
            <a:r>
              <a:rPr lang="ru-RU" sz="36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809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8BFEA3-AB43-C8FF-52EB-AA15EECB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 Этап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текстом после чтения</a:t>
            </a:r>
            <a: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B56702-E32F-43B1-1E71-F4B3BB4B6734}"/>
              </a:ext>
            </a:extLst>
          </p:cNvPr>
          <p:cNvSpPr txBox="1"/>
          <p:nvPr/>
        </p:nvSpPr>
        <p:spPr>
          <a:xfrm>
            <a:off x="683568" y="1802667"/>
            <a:ext cx="777686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- достижение понимания текста на уровне смысла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B709D-1780-97BE-4A18-D3568DAC7867}"/>
              </a:ext>
            </a:extLst>
          </p:cNvPr>
          <p:cNvSpPr txBox="1"/>
          <p:nvPr/>
        </p:nvSpPr>
        <p:spPr>
          <a:xfrm>
            <a:off x="827584" y="3099160"/>
            <a:ext cx="80032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Смысловая беседа по тексту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Знакомство с писателем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Работа с заглавием, иллюстрациями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Творческие задания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0497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5516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>Прием «Составление кластера»</a:t>
            </a:r>
            <a:br>
              <a:rPr lang="ru-RU" sz="3600" b="1" dirty="0">
                <a:latin typeface="+mn-lt"/>
              </a:rPr>
            </a:br>
            <a:r>
              <a:rPr lang="ru-RU" sz="2900" b="1" dirty="0">
                <a:latin typeface="+mn-lt"/>
              </a:rPr>
              <a:t>В.А. Осеева «Волшебное слово»</a:t>
            </a:r>
          </a:p>
        </p:txBody>
      </p:sp>
      <p:sp>
        <p:nvSpPr>
          <p:cNvPr id="3" name="Oval 15">
            <a:extLst>
              <a:ext uri="{FF2B5EF4-FFF2-40B4-BE49-F238E27FC236}">
                <a16:creationId xmlns:a16="http://schemas.microsoft.com/office/drawing/2014/main" xmlns="" id="{CE1BD30C-8CEE-148F-D18A-1BE7430D5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968200"/>
            <a:ext cx="2520280" cy="209966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5000" b="1" dirty="0">
                <a:solidFill>
                  <a:srgbClr val="C5000B"/>
                </a:solidFill>
                <a:cs typeface="Arial" panose="020B0604020202020204" pitchFamily="34" charset="0"/>
              </a:rPr>
              <a:t>Павлик</a:t>
            </a:r>
          </a:p>
        </p:txBody>
      </p:sp>
      <p:cxnSp>
        <p:nvCxnSpPr>
          <p:cNvPr id="5" name="Прямая соединительная линия 12">
            <a:extLst>
              <a:ext uri="{FF2B5EF4-FFF2-40B4-BE49-F238E27FC236}">
                <a16:creationId xmlns:a16="http://schemas.microsoft.com/office/drawing/2014/main" xmlns="" id="{290EB661-AB9F-7110-3B3A-B1ADB74F07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077" y="2023714"/>
            <a:ext cx="458134" cy="105241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единительная линия 14">
            <a:extLst>
              <a:ext uri="{FF2B5EF4-FFF2-40B4-BE49-F238E27FC236}">
                <a16:creationId xmlns:a16="http://schemas.microsoft.com/office/drawing/2014/main" xmlns="" id="{78A14A59-0CD4-EE99-0226-C38CDF6296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2027" y="2448123"/>
            <a:ext cx="1213049" cy="1044581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Прямая соединительная линия 16">
            <a:extLst>
              <a:ext uri="{FF2B5EF4-FFF2-40B4-BE49-F238E27FC236}">
                <a16:creationId xmlns:a16="http://schemas.microsoft.com/office/drawing/2014/main" xmlns="" id="{82177EA9-7054-BD9B-716B-7D15399504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7744" y="3861048"/>
            <a:ext cx="926027" cy="19019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единительная линия 18">
            <a:extLst>
              <a:ext uri="{FF2B5EF4-FFF2-40B4-BE49-F238E27FC236}">
                <a16:creationId xmlns:a16="http://schemas.microsoft.com/office/drawing/2014/main" xmlns="" id="{0597AEA6-8CF0-38E8-FBA4-FF67ACFCAD3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6556" y="4478518"/>
            <a:ext cx="869350" cy="321206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0">
            <a:extLst>
              <a:ext uri="{FF2B5EF4-FFF2-40B4-BE49-F238E27FC236}">
                <a16:creationId xmlns:a16="http://schemas.microsoft.com/office/drawing/2014/main" xmlns="" id="{D0830AD1-04CB-AD4B-EBB4-29EC939823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92433" y="4926722"/>
            <a:ext cx="467735" cy="742993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21">
            <a:extLst>
              <a:ext uri="{FF2B5EF4-FFF2-40B4-BE49-F238E27FC236}">
                <a16:creationId xmlns:a16="http://schemas.microsoft.com/office/drawing/2014/main" xmlns="" id="{3F823D81-5482-5AF3-104C-9276F7A3798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31961" y="4959421"/>
            <a:ext cx="483929" cy="677593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5">
            <a:extLst>
              <a:ext uri="{FF2B5EF4-FFF2-40B4-BE49-F238E27FC236}">
                <a16:creationId xmlns:a16="http://schemas.microsoft.com/office/drawing/2014/main" xmlns="" id="{755F7708-514D-443C-BDA1-727D19064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412776"/>
            <a:ext cx="1440160" cy="912559"/>
          </a:xfrm>
          <a:prstGeom prst="ellipse">
            <a:avLst/>
          </a:prstGeom>
          <a:solidFill>
            <a:srgbClr val="00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cs typeface="Arial" panose="020B0604020202020204" pitchFamily="34" charset="0"/>
              </a:rPr>
              <a:t>капризный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xmlns="" id="{735A2B9E-5AAE-8B82-7966-28D22A32A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5373216"/>
            <a:ext cx="1728192" cy="936104"/>
          </a:xfrm>
          <a:prstGeom prst="ellipse">
            <a:avLst/>
          </a:prstGeom>
          <a:solidFill>
            <a:srgbClr val="00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cs typeface="Arial" panose="020B0604020202020204" pitchFamily="34" charset="0"/>
              </a:rPr>
              <a:t>раздражительный</a:t>
            </a: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xmlns="" id="{33D466EA-32E3-7710-9FF7-38143479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284984"/>
            <a:ext cx="1478081" cy="924502"/>
          </a:xfrm>
          <a:prstGeom prst="ellipse">
            <a:avLst/>
          </a:prstGeom>
          <a:solidFill>
            <a:srgbClr val="00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cs typeface="Arial" panose="020B0604020202020204" pitchFamily="34" charset="0"/>
              </a:rPr>
              <a:t>непослушный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xmlns="" id="{4FE43E12-D79C-989D-EC81-10BDACC91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4509121"/>
            <a:ext cx="1512168" cy="936104"/>
          </a:xfrm>
          <a:prstGeom prst="ellipse">
            <a:avLst/>
          </a:prstGeom>
          <a:solidFill>
            <a:srgbClr val="00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cs typeface="Arial" panose="020B0604020202020204" pitchFamily="34" charset="0"/>
              </a:rPr>
              <a:t>обидчивый</a:t>
            </a: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xmlns="" id="{2CC506A5-3E5E-091D-F71C-570A3772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5" y="1916832"/>
            <a:ext cx="1512168" cy="936104"/>
          </a:xfrm>
          <a:prstGeom prst="ellipse">
            <a:avLst/>
          </a:prstGeom>
          <a:solidFill>
            <a:srgbClr val="00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FFFF00"/>
                </a:solidFill>
                <a:cs typeface="Arial" panose="020B0604020202020204" pitchFamily="34" charset="0"/>
              </a:rPr>
              <a:t>грубый</a:t>
            </a: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xmlns="" id="{C9BDB518-62F5-7DDC-0733-BA7623CB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5301208"/>
            <a:ext cx="1584176" cy="1006195"/>
          </a:xfrm>
          <a:prstGeom prst="ellipse">
            <a:avLst/>
          </a:prstGeom>
          <a:solidFill>
            <a:srgbClr val="FF00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любящий</a:t>
            </a:r>
          </a:p>
        </p:txBody>
      </p:sp>
      <p:cxnSp>
        <p:nvCxnSpPr>
          <p:cNvPr id="24" name="Прямая соединительная линия 19">
            <a:extLst>
              <a:ext uri="{FF2B5EF4-FFF2-40B4-BE49-F238E27FC236}">
                <a16:creationId xmlns:a16="http://schemas.microsoft.com/office/drawing/2014/main" xmlns="" id="{E5E09AD5-199F-4A1E-0475-B41CC1EA03B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19435" y="4371864"/>
            <a:ext cx="957680" cy="445807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Прямая соединительная линия 17">
            <a:extLst>
              <a:ext uri="{FF2B5EF4-FFF2-40B4-BE49-F238E27FC236}">
                <a16:creationId xmlns:a16="http://schemas.microsoft.com/office/drawing/2014/main" xmlns="" id="{14DA16A8-5C9E-3D1B-3A15-D85518AB614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52120" y="3645024"/>
            <a:ext cx="870660" cy="8056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единительная линия 15">
            <a:extLst>
              <a:ext uri="{FF2B5EF4-FFF2-40B4-BE49-F238E27FC236}">
                <a16:creationId xmlns:a16="http://schemas.microsoft.com/office/drawing/2014/main" xmlns="" id="{4CC990D4-14E9-3EB4-15D3-C546137550AB}"/>
              </a:ext>
            </a:extLst>
          </p:cNvPr>
          <p:cNvCxnSpPr>
            <a:cxnSpLocks noChangeShapeType="1"/>
            <a:endCxn id="3" idx="7"/>
          </p:cNvCxnSpPr>
          <p:nvPr/>
        </p:nvCxnSpPr>
        <p:spPr bwMode="auto">
          <a:xfrm rot="5400000">
            <a:off x="5319286" y="2178630"/>
            <a:ext cx="1132815" cy="1061303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единительная линия 13">
            <a:extLst>
              <a:ext uri="{FF2B5EF4-FFF2-40B4-BE49-F238E27FC236}">
                <a16:creationId xmlns:a16="http://schemas.microsoft.com/office/drawing/2014/main" xmlns="" id="{459FD71D-57CE-D820-0BFE-AF14FB3A74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97254" y="2340070"/>
            <a:ext cx="1030033" cy="327573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13">
            <a:extLst>
              <a:ext uri="{FF2B5EF4-FFF2-40B4-BE49-F238E27FC236}">
                <a16:creationId xmlns:a16="http://schemas.microsoft.com/office/drawing/2014/main" xmlns="" id="{22050D39-996E-27D5-6CE8-089AE2DD6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23" y="4437112"/>
            <a:ext cx="1512169" cy="936104"/>
          </a:xfrm>
          <a:prstGeom prst="ellipse">
            <a:avLst/>
          </a:prstGeom>
          <a:solidFill>
            <a:srgbClr val="FF00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уважительный</a:t>
            </a:r>
          </a:p>
        </p:txBody>
      </p:sp>
      <p:sp>
        <p:nvSpPr>
          <p:cNvPr id="36" name="Oval 12">
            <a:extLst>
              <a:ext uri="{FF2B5EF4-FFF2-40B4-BE49-F238E27FC236}">
                <a16:creationId xmlns:a16="http://schemas.microsoft.com/office/drawing/2014/main" xmlns="" id="{9786F093-BA02-3F75-2C29-CC84EAC2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3140968"/>
            <a:ext cx="1368152" cy="936104"/>
          </a:xfrm>
          <a:prstGeom prst="ellipse">
            <a:avLst/>
          </a:prstGeom>
          <a:solidFill>
            <a:srgbClr val="FF00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вежливый</a:t>
            </a:r>
          </a:p>
        </p:txBody>
      </p:sp>
      <p:sp>
        <p:nvSpPr>
          <p:cNvPr id="37" name="Oval 11">
            <a:extLst>
              <a:ext uri="{FF2B5EF4-FFF2-40B4-BE49-F238E27FC236}">
                <a16:creationId xmlns:a16="http://schemas.microsoft.com/office/drawing/2014/main" xmlns="" id="{E5CC10B4-DA74-3D4D-CBB8-189B6ED95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1772816"/>
            <a:ext cx="1512168" cy="936104"/>
          </a:xfrm>
          <a:prstGeom prst="ellipse">
            <a:avLst/>
          </a:prstGeom>
          <a:solidFill>
            <a:srgbClr val="FF00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внимательный</a:t>
            </a:r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xmlns="" id="{D3082CFC-1633-622E-0A9F-597C1F641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1412776"/>
            <a:ext cx="1584177" cy="936104"/>
          </a:xfrm>
          <a:prstGeom prst="ellipse">
            <a:avLst/>
          </a:prstGeom>
          <a:solidFill>
            <a:srgbClr val="FF00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добрый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514</Words>
  <Application>Microsoft Office PowerPoint</Application>
  <PresentationFormat>Экран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 I Этап – Работа с текстом до чтения  Цель - прогнозирование предстоящего   чтения</vt:lpstr>
      <vt:lpstr>Прием «Корзина идей»</vt:lpstr>
      <vt:lpstr>Прием «Корзина идей»</vt:lpstr>
      <vt:lpstr> II Этап – Работа с текстом во время чтения </vt:lpstr>
      <vt:lpstr>Презентация PowerPoint</vt:lpstr>
      <vt:lpstr> III Этап – Работа с текстом после чтения </vt:lpstr>
      <vt:lpstr>Прием «Составление кластера» В.А. Осеева «Волшебное слово»</vt:lpstr>
      <vt:lpstr> Прием «Написание синквейна» </vt:lpstr>
      <vt:lpstr>Работы детей 2В класса</vt:lpstr>
      <vt:lpstr>Педагогическая ценность</vt:lpstr>
      <vt:lpstr>    Приём «Толстый и тонкий вопрос»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28</cp:revision>
  <dcterms:created xsi:type="dcterms:W3CDTF">2013-08-20T23:50:31Z</dcterms:created>
  <dcterms:modified xsi:type="dcterms:W3CDTF">2025-03-05T08:24:57Z</dcterms:modified>
</cp:coreProperties>
</file>