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3" r:id="rId9"/>
    <p:sldId id="27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602487-8FDF-4397-A1B9-428C99E6F793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3C7FA0-9218-49AB-BC32-611A49C1B141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bg1">
                  <a:lumMod val="95000"/>
                </a:schemeClr>
              </a:solidFill>
            </a:rPr>
            <a:t> </a:t>
          </a:r>
          <a:r>
            <a:rPr lang="ru-RU" sz="1800" b="1" dirty="0">
              <a:solidFill>
                <a:schemeClr val="bg1">
                  <a:lumMod val="95000"/>
                </a:schemeClr>
              </a:solidFill>
            </a:rPr>
            <a:t>Мир, окружающая ребёнка действительность  с каждым годом становится более наполненным информацией, и детей нужно учить ориентироваться в ней.</a:t>
          </a:r>
          <a:endParaRPr lang="ru-RU" sz="1800" dirty="0"/>
        </a:p>
      </dgm:t>
    </dgm:pt>
    <dgm:pt modelId="{78E23774-CBBA-44B6-868D-ED93B0B13F11}" type="parTrans" cxnId="{6B03B7FF-1C82-413C-86DF-910DCC5A1BD0}">
      <dgm:prSet/>
      <dgm:spPr/>
      <dgm:t>
        <a:bodyPr/>
        <a:lstStyle/>
        <a:p>
          <a:endParaRPr lang="ru-RU"/>
        </a:p>
      </dgm:t>
    </dgm:pt>
    <dgm:pt modelId="{5328838B-166C-4903-99A2-690CBE6C5A47}" type="sibTrans" cxnId="{6B03B7FF-1C82-413C-86DF-910DCC5A1BD0}">
      <dgm:prSet/>
      <dgm:spPr/>
      <dgm:t>
        <a:bodyPr/>
        <a:lstStyle/>
        <a:p>
          <a:endParaRPr lang="ru-RU"/>
        </a:p>
      </dgm:t>
    </dgm:pt>
    <dgm:pt modelId="{748FDFA9-93DB-4BF1-8990-3239BB21BD52}">
      <dgm:prSet phldrT="[Текст]" custT="1"/>
      <dgm:spPr/>
      <dgm:t>
        <a:bodyPr/>
        <a:lstStyle/>
        <a:p>
          <a:r>
            <a:rPr lang="ru-RU" sz="1800" b="1" dirty="0"/>
            <a:t>Приоритет Национального проекта «Образование»- </a:t>
          </a:r>
        </a:p>
        <a:p>
          <a:r>
            <a:rPr lang="ru-RU" sz="1800" b="1" dirty="0"/>
            <a:t>вхождение Российской Федерации в число 10 ведущих стран мира по качеству общего образования.</a:t>
          </a:r>
        </a:p>
      </dgm:t>
    </dgm:pt>
    <dgm:pt modelId="{205627CA-9F41-4B59-8405-521C77769A2A}" type="parTrans" cxnId="{E3E769B7-64CF-4DC0-A4B3-DC4709C4870D}">
      <dgm:prSet/>
      <dgm:spPr/>
      <dgm:t>
        <a:bodyPr/>
        <a:lstStyle/>
        <a:p>
          <a:endParaRPr lang="ru-RU"/>
        </a:p>
      </dgm:t>
    </dgm:pt>
    <dgm:pt modelId="{F578C565-0AE0-401D-9719-4B786E7EEC21}" type="sibTrans" cxnId="{E3E769B7-64CF-4DC0-A4B3-DC4709C4870D}">
      <dgm:prSet/>
      <dgm:spPr/>
      <dgm:t>
        <a:bodyPr/>
        <a:lstStyle/>
        <a:p>
          <a:endParaRPr lang="ru-RU"/>
        </a:p>
      </dgm:t>
    </dgm:pt>
    <dgm:pt modelId="{01C8DDBA-9B18-4FC1-BBAC-A41289952A7A}">
      <dgm:prSet custT="1"/>
      <dgm:spPr/>
      <dgm:t>
        <a:bodyPr/>
        <a:lstStyle/>
        <a:p>
          <a:r>
            <a:rPr lang="ru-RU" sz="1600" b="0" dirty="0">
              <a:solidFill>
                <a:schemeClr val="tx1"/>
              </a:solidFill>
            </a:rPr>
            <a:t> </a:t>
          </a:r>
          <a:r>
            <a:rPr lang="ru-RU" sz="1800" b="1" dirty="0">
              <a:solidFill>
                <a:schemeClr val="tx1"/>
              </a:solidFill>
            </a:rPr>
            <a:t>Показатель успешности  </a:t>
          </a:r>
          <a:r>
            <a:rPr lang="ru-RU" sz="1800" b="0" dirty="0">
              <a:solidFill>
                <a:schemeClr val="tx1"/>
              </a:solidFill>
            </a:rPr>
            <a:t>- функциональная грамотность это  способ социальной ориентации личности.  Данная позиция важна для школы, в том числе для начальной.</a:t>
          </a:r>
        </a:p>
      </dgm:t>
    </dgm:pt>
    <dgm:pt modelId="{530B99DC-1E2B-4A1B-91D3-CA747FE6DB7D}" type="parTrans" cxnId="{83475D19-CD14-49B8-8774-2AAD0EC359CC}">
      <dgm:prSet/>
      <dgm:spPr/>
      <dgm:t>
        <a:bodyPr/>
        <a:lstStyle/>
        <a:p>
          <a:endParaRPr lang="ru-RU"/>
        </a:p>
      </dgm:t>
    </dgm:pt>
    <dgm:pt modelId="{CC4BC67F-77DE-4494-A85A-BA1E031605D3}" type="sibTrans" cxnId="{83475D19-CD14-49B8-8774-2AAD0EC359CC}">
      <dgm:prSet/>
      <dgm:spPr/>
      <dgm:t>
        <a:bodyPr/>
        <a:lstStyle/>
        <a:p>
          <a:endParaRPr lang="ru-RU"/>
        </a:p>
      </dgm:t>
    </dgm:pt>
    <dgm:pt modelId="{0FE54076-EAA3-4641-A8E3-3A4562DEE856}">
      <dgm:prSet custT="1"/>
      <dgm:spPr/>
      <dgm:t>
        <a:bodyPr/>
        <a:lstStyle/>
        <a:p>
          <a:r>
            <a:rPr lang="ru-RU" sz="1800" b="1" dirty="0"/>
            <a:t>Показатель успешности- </a:t>
          </a:r>
          <a:r>
            <a:rPr lang="ru-RU" sz="1800" dirty="0"/>
            <a:t>  выполнение образовательных международных стандартов, в которых формирование функциональной грамотности обозначено в качестве одной из ключевых задач.</a:t>
          </a:r>
          <a:endParaRPr lang="ru-RU" sz="1800" b="1" dirty="0">
            <a:solidFill>
              <a:srgbClr val="FF0000"/>
            </a:solidFill>
          </a:endParaRPr>
        </a:p>
      </dgm:t>
    </dgm:pt>
    <dgm:pt modelId="{C92C6AFE-2B6F-4B5D-9B9C-028F0452693A}" type="parTrans" cxnId="{AD597558-A3E5-4F89-B4E7-C83B149CED8F}">
      <dgm:prSet/>
      <dgm:spPr/>
      <dgm:t>
        <a:bodyPr/>
        <a:lstStyle/>
        <a:p>
          <a:endParaRPr lang="ru-RU"/>
        </a:p>
      </dgm:t>
    </dgm:pt>
    <dgm:pt modelId="{443958C6-9539-4578-9330-FEC200752A78}" type="sibTrans" cxnId="{AD597558-A3E5-4F89-B4E7-C83B149CED8F}">
      <dgm:prSet/>
      <dgm:spPr/>
      <dgm:t>
        <a:bodyPr/>
        <a:lstStyle/>
        <a:p>
          <a:endParaRPr lang="ru-RU"/>
        </a:p>
      </dgm:t>
    </dgm:pt>
    <dgm:pt modelId="{42F3F40A-A9A7-43F1-85EA-DB60B2FD1D8E}" type="pres">
      <dgm:prSet presAssocID="{78602487-8FDF-4397-A1B9-428C99E6F79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1C1B643-4B0D-432B-827F-4315BCE1BDBD}" type="pres">
      <dgm:prSet presAssocID="{123C7FA0-9218-49AB-BC32-611A49C1B141}" presName="linNode" presStyleCnt="0"/>
      <dgm:spPr/>
    </dgm:pt>
    <dgm:pt modelId="{5E9EF95E-F1AC-47F9-A831-9DB135030ED9}" type="pres">
      <dgm:prSet presAssocID="{123C7FA0-9218-49AB-BC32-611A49C1B141}" presName="parentShp" presStyleLbl="node1" presStyleIdx="0" presStyleCnt="2" custScaleX="137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DBF163-6FE2-4596-9D9B-A541973785BC}" type="pres">
      <dgm:prSet presAssocID="{123C7FA0-9218-49AB-BC32-611A49C1B141}" presName="childShp" presStyleLbl="bgAccFollowNode1" presStyleIdx="0" presStyleCnt="2" custScaleX="1110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19DF15-6767-4783-BA05-913ECACE349B}" type="pres">
      <dgm:prSet presAssocID="{5328838B-166C-4903-99A2-690CBE6C5A47}" presName="spacing" presStyleCnt="0"/>
      <dgm:spPr/>
    </dgm:pt>
    <dgm:pt modelId="{DF17B5A2-C98C-4B2E-9DCD-E1E9B2378BDB}" type="pres">
      <dgm:prSet presAssocID="{748FDFA9-93DB-4BF1-8990-3239BB21BD52}" presName="linNode" presStyleCnt="0"/>
      <dgm:spPr/>
    </dgm:pt>
    <dgm:pt modelId="{78E8310D-518B-43E3-A12D-2A682792048F}" type="pres">
      <dgm:prSet presAssocID="{748FDFA9-93DB-4BF1-8990-3239BB21BD52}" presName="parentShp" presStyleLbl="node1" presStyleIdx="1" presStyleCnt="2" custScaleX="1280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4778F9-0DCA-4DDA-A41D-E84EF1F9E677}" type="pres">
      <dgm:prSet presAssocID="{748FDFA9-93DB-4BF1-8990-3239BB21BD5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074148-9047-4BB1-BCE5-BEC3E0DFBF5B}" type="presOf" srcId="{78602487-8FDF-4397-A1B9-428C99E6F793}" destId="{42F3F40A-A9A7-43F1-85EA-DB60B2FD1D8E}" srcOrd="0" destOrd="0" presId="urn:microsoft.com/office/officeart/2005/8/layout/vList6"/>
    <dgm:cxn modelId="{03B83004-74B4-4814-BB26-CF8FC2C135BB}" type="presOf" srcId="{0FE54076-EAA3-4641-A8E3-3A4562DEE856}" destId="{714778F9-0DCA-4DDA-A41D-E84EF1F9E677}" srcOrd="0" destOrd="0" presId="urn:microsoft.com/office/officeart/2005/8/layout/vList6"/>
    <dgm:cxn modelId="{83475D19-CD14-49B8-8774-2AAD0EC359CC}" srcId="{123C7FA0-9218-49AB-BC32-611A49C1B141}" destId="{01C8DDBA-9B18-4FC1-BBAC-A41289952A7A}" srcOrd="0" destOrd="0" parTransId="{530B99DC-1E2B-4A1B-91D3-CA747FE6DB7D}" sibTransId="{CC4BC67F-77DE-4494-A85A-BA1E031605D3}"/>
    <dgm:cxn modelId="{300ACBFF-A514-4BC4-ADE1-8D0A87AE0224}" type="presOf" srcId="{123C7FA0-9218-49AB-BC32-611A49C1B141}" destId="{5E9EF95E-F1AC-47F9-A831-9DB135030ED9}" srcOrd="0" destOrd="0" presId="urn:microsoft.com/office/officeart/2005/8/layout/vList6"/>
    <dgm:cxn modelId="{E3E769B7-64CF-4DC0-A4B3-DC4709C4870D}" srcId="{78602487-8FDF-4397-A1B9-428C99E6F793}" destId="{748FDFA9-93DB-4BF1-8990-3239BB21BD52}" srcOrd="1" destOrd="0" parTransId="{205627CA-9F41-4B59-8405-521C77769A2A}" sibTransId="{F578C565-0AE0-401D-9719-4B786E7EEC21}"/>
    <dgm:cxn modelId="{AC818E37-26FA-4C2D-AFAD-C1CF31928447}" type="presOf" srcId="{01C8DDBA-9B18-4FC1-BBAC-A41289952A7A}" destId="{A4DBF163-6FE2-4596-9D9B-A541973785BC}" srcOrd="0" destOrd="0" presId="urn:microsoft.com/office/officeart/2005/8/layout/vList6"/>
    <dgm:cxn modelId="{AD597558-A3E5-4F89-B4E7-C83B149CED8F}" srcId="{748FDFA9-93DB-4BF1-8990-3239BB21BD52}" destId="{0FE54076-EAA3-4641-A8E3-3A4562DEE856}" srcOrd="0" destOrd="0" parTransId="{C92C6AFE-2B6F-4B5D-9B9C-028F0452693A}" sibTransId="{443958C6-9539-4578-9330-FEC200752A78}"/>
    <dgm:cxn modelId="{6B03B7FF-1C82-413C-86DF-910DCC5A1BD0}" srcId="{78602487-8FDF-4397-A1B9-428C99E6F793}" destId="{123C7FA0-9218-49AB-BC32-611A49C1B141}" srcOrd="0" destOrd="0" parTransId="{78E23774-CBBA-44B6-868D-ED93B0B13F11}" sibTransId="{5328838B-166C-4903-99A2-690CBE6C5A47}"/>
    <dgm:cxn modelId="{A1D518DE-7154-4CFD-9B4C-810A2B80C8ED}" type="presOf" srcId="{748FDFA9-93DB-4BF1-8990-3239BB21BD52}" destId="{78E8310D-518B-43E3-A12D-2A682792048F}" srcOrd="0" destOrd="0" presId="urn:microsoft.com/office/officeart/2005/8/layout/vList6"/>
    <dgm:cxn modelId="{455C1BA8-47B2-4DB6-B597-858EEE92F439}" type="presParOf" srcId="{42F3F40A-A9A7-43F1-85EA-DB60B2FD1D8E}" destId="{11C1B643-4B0D-432B-827F-4315BCE1BDBD}" srcOrd="0" destOrd="0" presId="urn:microsoft.com/office/officeart/2005/8/layout/vList6"/>
    <dgm:cxn modelId="{A4F633FE-AD04-4BB2-A629-EF679DC4FF63}" type="presParOf" srcId="{11C1B643-4B0D-432B-827F-4315BCE1BDBD}" destId="{5E9EF95E-F1AC-47F9-A831-9DB135030ED9}" srcOrd="0" destOrd="0" presId="urn:microsoft.com/office/officeart/2005/8/layout/vList6"/>
    <dgm:cxn modelId="{5D2C156B-B4D9-4739-A6E8-6D50ECA4A09D}" type="presParOf" srcId="{11C1B643-4B0D-432B-827F-4315BCE1BDBD}" destId="{A4DBF163-6FE2-4596-9D9B-A541973785BC}" srcOrd="1" destOrd="0" presId="urn:microsoft.com/office/officeart/2005/8/layout/vList6"/>
    <dgm:cxn modelId="{94AE2CC4-8512-4203-86CB-66C6C0C77F09}" type="presParOf" srcId="{42F3F40A-A9A7-43F1-85EA-DB60B2FD1D8E}" destId="{0819DF15-6767-4783-BA05-913ECACE349B}" srcOrd="1" destOrd="0" presId="urn:microsoft.com/office/officeart/2005/8/layout/vList6"/>
    <dgm:cxn modelId="{B8F69A70-6233-41A2-9C0D-CFC3988B89FE}" type="presParOf" srcId="{42F3F40A-A9A7-43F1-85EA-DB60B2FD1D8E}" destId="{DF17B5A2-C98C-4B2E-9DCD-E1E9B2378BDB}" srcOrd="2" destOrd="0" presId="urn:microsoft.com/office/officeart/2005/8/layout/vList6"/>
    <dgm:cxn modelId="{00F68B64-F906-4727-ACF2-473203A46E05}" type="presParOf" srcId="{DF17B5A2-C98C-4B2E-9DCD-E1E9B2378BDB}" destId="{78E8310D-518B-43E3-A12D-2A682792048F}" srcOrd="0" destOrd="0" presId="urn:microsoft.com/office/officeart/2005/8/layout/vList6"/>
    <dgm:cxn modelId="{1E374ED8-B2A4-4B62-80FA-EAA5000BC701}" type="presParOf" srcId="{DF17B5A2-C98C-4B2E-9DCD-E1E9B2378BDB}" destId="{714778F9-0DCA-4DDA-A41D-E84EF1F9E67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DBF163-6FE2-4596-9D9B-A541973785BC}">
      <dsp:nvSpPr>
        <dsp:cNvPr id="0" name=""/>
        <dsp:cNvSpPr/>
      </dsp:nvSpPr>
      <dsp:spPr>
        <a:xfrm>
          <a:off x="4891101" y="408"/>
          <a:ext cx="5933270" cy="159351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>
              <a:solidFill>
                <a:schemeClr val="tx1"/>
              </a:solidFill>
            </a:rPr>
            <a:t> </a:t>
          </a:r>
          <a:r>
            <a:rPr lang="ru-RU" sz="1800" b="1" kern="1200" dirty="0">
              <a:solidFill>
                <a:schemeClr val="tx1"/>
              </a:solidFill>
            </a:rPr>
            <a:t>Показатель успешности  </a:t>
          </a:r>
          <a:r>
            <a:rPr lang="ru-RU" sz="1800" b="0" kern="1200" dirty="0">
              <a:solidFill>
                <a:schemeClr val="tx1"/>
              </a:solidFill>
            </a:rPr>
            <a:t>- функциональная грамотность это  способ социальной ориентации личности.  Данная позиция важна для школы, в том числе для начальной.</a:t>
          </a:r>
        </a:p>
      </dsp:txBody>
      <dsp:txXfrm>
        <a:off x="4891101" y="199598"/>
        <a:ext cx="5335701" cy="1195138"/>
      </dsp:txXfrm>
    </dsp:sp>
    <dsp:sp modelId="{5E9EF95E-F1AC-47F9-A831-9DB135030ED9}">
      <dsp:nvSpPr>
        <dsp:cNvPr id="0" name=""/>
        <dsp:cNvSpPr/>
      </dsp:nvSpPr>
      <dsp:spPr>
        <a:xfrm>
          <a:off x="6100" y="408"/>
          <a:ext cx="4885000" cy="15935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bg1">
                  <a:lumMod val="95000"/>
                </a:schemeClr>
              </a:solidFill>
            </a:rPr>
            <a:t> </a:t>
          </a:r>
          <a:r>
            <a:rPr lang="ru-RU" sz="1800" b="1" kern="1200" dirty="0">
              <a:solidFill>
                <a:schemeClr val="bg1">
                  <a:lumMod val="95000"/>
                </a:schemeClr>
              </a:solidFill>
            </a:rPr>
            <a:t>Мир, окружающая ребёнка действительность  с каждым годом становится более наполненным информацией, и детей нужно учить ориентироваться в ней.</a:t>
          </a:r>
          <a:endParaRPr lang="ru-RU" sz="1800" kern="1200" dirty="0"/>
        </a:p>
      </dsp:txBody>
      <dsp:txXfrm>
        <a:off x="83889" y="78197"/>
        <a:ext cx="4729422" cy="1437940"/>
      </dsp:txXfrm>
    </dsp:sp>
    <dsp:sp modelId="{714778F9-0DCA-4DDA-A41D-E84EF1F9E677}">
      <dsp:nvSpPr>
        <dsp:cNvPr id="0" name=""/>
        <dsp:cNvSpPr/>
      </dsp:nvSpPr>
      <dsp:spPr>
        <a:xfrm>
          <a:off x="4988845" y="1753279"/>
          <a:ext cx="5838301" cy="159351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Показатель успешности- </a:t>
          </a:r>
          <a:r>
            <a:rPr lang="ru-RU" sz="1800" kern="1200" dirty="0"/>
            <a:t>  выполнение образовательных международных стандартов, в которых формирование функциональной грамотности обозначено в качестве одной из ключевых задач.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4988845" y="1952469"/>
        <a:ext cx="5240732" cy="1195138"/>
      </dsp:txXfrm>
    </dsp:sp>
    <dsp:sp modelId="{78E8310D-518B-43E3-A12D-2A682792048F}">
      <dsp:nvSpPr>
        <dsp:cNvPr id="0" name=""/>
        <dsp:cNvSpPr/>
      </dsp:nvSpPr>
      <dsp:spPr>
        <a:xfrm>
          <a:off x="3325" y="1753279"/>
          <a:ext cx="4985520" cy="15935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Приоритет Национального проекта «Образование»-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вхождение Российской Федерации в число 10 ведущих стран мира по качеству общего образования.</a:t>
          </a:r>
        </a:p>
      </dsp:txBody>
      <dsp:txXfrm>
        <a:off x="81114" y="1831068"/>
        <a:ext cx="4829942" cy="1437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8072" y="1371100"/>
            <a:ext cx="8637073" cy="261855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Совершенствование профессиональных компетенций учителя начального общего образования по формированию функциональной грамотности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31080" y="4415805"/>
            <a:ext cx="8637072" cy="1071095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1600" dirty="0" err="1"/>
              <a:t>Лотова</a:t>
            </a:r>
            <a:r>
              <a:rPr lang="ru-RU" sz="1600" dirty="0"/>
              <a:t> Татьяна Павловна,</a:t>
            </a:r>
          </a:p>
          <a:p>
            <a:pPr algn="r">
              <a:lnSpc>
                <a:spcPct val="100000"/>
              </a:lnSpc>
            </a:pPr>
            <a:r>
              <a:rPr lang="ru-RU" sz="1600" dirty="0"/>
              <a:t>заместитель директора по УВР</a:t>
            </a:r>
          </a:p>
          <a:p>
            <a:pPr algn="r">
              <a:lnSpc>
                <a:spcPct val="100000"/>
              </a:lnSpc>
            </a:pPr>
            <a:r>
              <a:rPr lang="ru-RU" sz="1600" dirty="0"/>
              <a:t> МАОУ «Гимназия № 23 г. 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1931116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Направления совершенствования </a:t>
            </a:r>
            <a:br>
              <a:rPr lang="ru-RU" sz="2800" b="1" dirty="0"/>
            </a:br>
            <a:r>
              <a:rPr lang="ru-RU" sz="2800" b="1" dirty="0"/>
              <a:t>российского начального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3125" y="2245341"/>
            <a:ext cx="9603275" cy="329457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– формирование функциональной грамотности младших школьников как способа социальной ориентации личности;</a:t>
            </a:r>
            <a:br>
              <a:rPr lang="ru-RU" dirty="0"/>
            </a:br>
            <a:r>
              <a:rPr lang="ru-RU" dirty="0"/>
              <a:t>– повышение уровня познавательной самостоятельности учащихся;</a:t>
            </a:r>
            <a:br>
              <a:rPr lang="ru-RU" dirty="0"/>
            </a:br>
            <a:r>
              <a:rPr lang="ru-RU" dirty="0"/>
              <a:t>– формирование проектной и исследовательской деятельности;</a:t>
            </a:r>
            <a:br>
              <a:rPr lang="ru-RU" dirty="0"/>
            </a:br>
            <a:r>
              <a:rPr lang="ru-RU" dirty="0"/>
              <a:t>– повышение эффективности работы с одаренными и успешными учащимися и др.</a:t>
            </a:r>
          </a:p>
        </p:txBody>
      </p:sp>
    </p:spTree>
    <p:extLst>
      <p:ext uri="{BB962C8B-B14F-4D97-AF65-F5344CB8AC3E}">
        <p14:creationId xmlns:p14="http://schemas.microsoft.com/office/powerpoint/2010/main" val="315002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Функциональная грамотность – доминанта успешности младшего школьника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Проблема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ru-RU" dirty="0"/>
              <a:t>Многие педагоги дают глубокие знания по предмету, но не обучают детей применять эти знания в различных жизненных ситуациях.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b="1" dirty="0"/>
              <a:t>Решение проблемы</a:t>
            </a:r>
          </a:p>
          <a:p>
            <a:pPr fontAlgn="ctr"/>
            <a:r>
              <a:rPr lang="ru-RU" dirty="0"/>
              <a:t>Научить своих подопечных идти путем собственных находок и открытий от незнания к знанию</a:t>
            </a:r>
            <a:r>
              <a:rPr lang="ru-RU" b="1" i="1" dirty="0"/>
              <a:t>.  </a:t>
            </a:r>
            <a:r>
              <a:rPr lang="ru-RU" i="1" dirty="0"/>
              <a:t>При этом: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формировать внутреннюю мотивацию к учению через организацию самостоятельной познавательной деятельности учащихся;</a:t>
            </a:r>
            <a:br>
              <a:rPr lang="ru-RU" dirty="0"/>
            </a:br>
            <a:r>
              <a:rPr lang="ru-RU" dirty="0"/>
              <a:t>• развивать интеллектуальный и творческий потенциал детей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8207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/>
              <a:t>Основные ошибки,</a:t>
            </a:r>
            <a:br>
              <a:rPr lang="ru-RU" sz="2800" b="1" dirty="0"/>
            </a:br>
            <a:r>
              <a:rPr lang="ru-RU" sz="2800" b="1" dirty="0"/>
              <a:t> которые допускают младшие школьники: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приоритет действий по заданному образцу; </a:t>
            </a:r>
          </a:p>
          <a:p>
            <a:r>
              <a:rPr lang="ru-RU" dirty="0"/>
              <a:t>недостаточный опыт самостоятельного конструирования алгоритма действий по решению учебной задачи; </a:t>
            </a:r>
          </a:p>
          <a:p>
            <a:r>
              <a:rPr lang="ru-RU" dirty="0"/>
              <a:t>отсутствие навыка переноса сформированного действия на другие учебные ситуации; </a:t>
            </a:r>
          </a:p>
          <a:p>
            <a:r>
              <a:rPr lang="ru-RU" dirty="0"/>
              <a:t>неумение решать задачи, требующие развернутой интеллектуальной деятельности (анализ, моделирование, планирование и др.)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0442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Нормативно утверждённая структура функциональной грамотности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83477" y="1902092"/>
            <a:ext cx="5134092" cy="801943"/>
          </a:xfrm>
        </p:spPr>
        <p:txBody>
          <a:bodyPr>
            <a:normAutofit fontScale="92500"/>
          </a:bodyPr>
          <a:lstStyle/>
          <a:p>
            <a:pPr algn="ctr"/>
            <a:r>
              <a:rPr lang="ru-RU" b="1" dirty="0"/>
              <a:t>Интегративные компоненты</a:t>
            </a:r>
            <a:r>
              <a:rPr lang="ru-RU" dirty="0"/>
              <a:t> 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83477" y="2958411"/>
            <a:ext cx="5196249" cy="2493876"/>
          </a:xfrm>
        </p:spPr>
        <p:txBody>
          <a:bodyPr>
            <a:normAutofit/>
          </a:bodyPr>
          <a:lstStyle/>
          <a:p>
            <a:r>
              <a:rPr lang="ru-RU" dirty="0"/>
              <a:t>  коммуникативная грамотность </a:t>
            </a:r>
          </a:p>
          <a:p>
            <a:r>
              <a:rPr lang="ru-RU" dirty="0"/>
              <a:t> читательская грамотность </a:t>
            </a:r>
          </a:p>
          <a:p>
            <a:r>
              <a:rPr lang="ru-RU" dirty="0"/>
              <a:t> информационная грамотность</a:t>
            </a:r>
          </a:p>
          <a:p>
            <a:r>
              <a:rPr lang="ru-RU" dirty="0"/>
              <a:t>   социальная грамотность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6331860" y="1910423"/>
            <a:ext cx="4645152" cy="802237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Предметные компоненты</a:t>
            </a:r>
            <a:r>
              <a:rPr lang="ru-RU" dirty="0"/>
              <a:t> 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6094336" y="2971669"/>
            <a:ext cx="5120201" cy="2487193"/>
          </a:xfrm>
        </p:spPr>
        <p:txBody>
          <a:bodyPr/>
          <a:lstStyle/>
          <a:p>
            <a:r>
              <a:rPr lang="ru-RU" dirty="0"/>
              <a:t>языковая грамотность</a:t>
            </a:r>
          </a:p>
          <a:p>
            <a:r>
              <a:rPr lang="ru-RU" dirty="0"/>
              <a:t>  литературная грамотность</a:t>
            </a:r>
          </a:p>
          <a:p>
            <a:r>
              <a:rPr lang="ru-RU" dirty="0"/>
              <a:t>математическая грамотность</a:t>
            </a:r>
          </a:p>
          <a:p>
            <a:r>
              <a:rPr lang="ru-RU" dirty="0"/>
              <a:t>естественнонаучная грамотность</a:t>
            </a:r>
          </a:p>
        </p:txBody>
      </p:sp>
    </p:spTree>
    <p:extLst>
      <p:ext uri="{BB962C8B-B14F-4D97-AF65-F5344CB8AC3E}">
        <p14:creationId xmlns:p14="http://schemas.microsoft.com/office/powerpoint/2010/main" val="1087720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93683" y="869241"/>
            <a:ext cx="10815145" cy="116976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Основные недостатки </a:t>
            </a:r>
            <a:br>
              <a:rPr lang="ru-RU" sz="2800" b="1" dirty="0"/>
            </a:br>
            <a:r>
              <a:rPr lang="ru-RU" sz="2800" b="1" dirty="0"/>
              <a:t>современного школьного образования : 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578069" y="2039007"/>
            <a:ext cx="10762593" cy="4144948"/>
          </a:xfrm>
        </p:spPr>
        <p:txBody>
          <a:bodyPr>
            <a:noAutofit/>
          </a:bodyPr>
          <a:lstStyle/>
          <a:p>
            <a:r>
              <a:rPr lang="ru-RU" dirty="0"/>
              <a:t>неумение высказывать предположения, выстраивать гипотезы;</a:t>
            </a:r>
          </a:p>
          <a:p>
            <a:r>
              <a:rPr lang="ru-RU" dirty="0"/>
              <a:t> затруднения в решении задач, требующих анализ, обобщения; недостаточная </a:t>
            </a:r>
            <a:r>
              <a:rPr lang="ru-RU" dirty="0" err="1"/>
              <a:t>сформированность</a:t>
            </a:r>
            <a:r>
              <a:rPr lang="ru-RU" dirty="0"/>
              <a:t> у учащихся способности использовать (переносить) имеющиеся предметные знания и умения при решении задач, приближенных к реальным ситуациям,</a:t>
            </a:r>
          </a:p>
          <a:p>
            <a:r>
              <a:rPr lang="ru-RU" dirty="0"/>
              <a:t>невысокий уровень овладения </a:t>
            </a:r>
            <a:r>
              <a:rPr lang="ru-RU" dirty="0" err="1"/>
              <a:t>общеучебными</a:t>
            </a:r>
            <a:r>
              <a:rPr lang="ru-RU" dirty="0"/>
              <a:t> умениями – поиск новых или альтернативных способов решения задач, проведение исследований, проектов или решение проектных задач (для начальной школы)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30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Причины  недостатков</a:t>
            </a:r>
            <a:br>
              <a:rPr lang="ru-RU" sz="2800" b="1" dirty="0"/>
            </a:br>
            <a:r>
              <a:rPr lang="ru-RU" sz="2800" b="1" dirty="0"/>
              <a:t> современного школьного образования 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Особенности организации учебного процесса в школах, его ориентации на овладение предметными знаниями и умениями;</a:t>
            </a:r>
          </a:p>
          <a:p>
            <a:r>
              <a:rPr lang="ru-RU" dirty="0"/>
              <a:t>решение типичных (стандартных задач), как правило, входящих в демоверсии или банки заданий ВПР;</a:t>
            </a:r>
          </a:p>
          <a:p>
            <a:r>
              <a:rPr lang="ru-RU" dirty="0"/>
              <a:t> недостаточная подготовка учителей в области формирования функциональной грамотности, а также отсутствие необходимых учебно-методических материалов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418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703" y="953324"/>
            <a:ext cx="10741573" cy="104923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Позиция  «формирование функциональной грамотности младшего школьника» на уровне НОО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862" y="1856458"/>
            <a:ext cx="11088414" cy="4071376"/>
          </a:xfrm>
        </p:spPr>
        <p:txBody>
          <a:bodyPr>
            <a:normAutofit fontScale="25000" lnSpcReduction="20000"/>
          </a:bodyPr>
          <a:lstStyle/>
          <a:p>
            <a:pPr fontAlgn="ctr"/>
            <a:r>
              <a:rPr lang="ru-RU" sz="8000" b="1" dirty="0"/>
              <a:t>Основное место</a:t>
            </a:r>
            <a:r>
              <a:rPr lang="ru-RU" sz="8000" dirty="0"/>
              <a:t>, то есть </a:t>
            </a:r>
            <a:r>
              <a:rPr lang="ru-RU" sz="8000" b="1" dirty="0"/>
              <a:t>функциональная грамотность сегодня – это базовое образование личности, которое представлено определёнными показателями</a:t>
            </a:r>
            <a:r>
              <a:rPr lang="ru-RU" sz="8000" dirty="0"/>
              <a:t>. </a:t>
            </a:r>
          </a:p>
          <a:p>
            <a:pPr marL="0" indent="0" fontAlgn="ctr">
              <a:buNone/>
            </a:pPr>
            <a:r>
              <a:rPr lang="ru-RU" sz="8000" dirty="0"/>
              <a:t>К таким показателям для начальной школы относятся следующие:</a:t>
            </a:r>
          </a:p>
          <a:p>
            <a:pPr marL="0" indent="0" fontAlgn="ctr">
              <a:buNone/>
            </a:pPr>
            <a:r>
              <a:rPr lang="ru-RU" sz="8000" dirty="0"/>
              <a:t>          – готовность успешно взаимодействовать с изменяющимся окружающими миром;</a:t>
            </a:r>
          </a:p>
          <a:p>
            <a:pPr marL="0" indent="0" fontAlgn="ctr">
              <a:buNone/>
            </a:pPr>
            <a:r>
              <a:rPr lang="ru-RU" sz="8000" dirty="0"/>
              <a:t>          – возможность решать различные (в том числе нестандартные) учебные и жизненные  задач;</a:t>
            </a:r>
          </a:p>
          <a:p>
            <a:pPr marL="0" indent="0" fontAlgn="ctr">
              <a:buNone/>
            </a:pPr>
            <a:r>
              <a:rPr lang="ru-RU" sz="8000" dirty="0"/>
              <a:t>          – способность строить социальные отношения в соответствии  с нравственно-этическими ценностями социума;</a:t>
            </a:r>
          </a:p>
          <a:p>
            <a:pPr marL="0" indent="0">
              <a:buNone/>
            </a:pPr>
            <a:r>
              <a:rPr lang="ru-RU" sz="8000" dirty="0"/>
              <a:t>          – совокупность рефлексивных умений, обеспечивающих оценку своей грамотности</a:t>
            </a:r>
          </a:p>
          <a:p>
            <a:pPr marL="0" indent="0">
              <a:buNone/>
            </a:pPr>
            <a:endParaRPr lang="ru-RU" sz="6200" dirty="0"/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458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0014" y="953336"/>
            <a:ext cx="10226565" cy="105631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Подходы и классификации</a:t>
            </a:r>
            <a:br>
              <a:rPr lang="ru-RU" sz="2800" b="1" dirty="0"/>
            </a:br>
            <a:r>
              <a:rPr lang="ru-RU" sz="2800" b="1" dirty="0"/>
              <a:t> функциональной грамотности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25517" y="1993313"/>
            <a:ext cx="5091146" cy="9620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/>
              <a:t>Структурные компоненты функциональной грамотности с компонентами PISA.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223760" y="2955328"/>
            <a:ext cx="4645152" cy="2806242"/>
          </a:xfrm>
        </p:spPr>
        <p:txBody>
          <a:bodyPr>
            <a:noAutofit/>
          </a:bodyPr>
          <a:lstStyle/>
          <a:p>
            <a:r>
              <a:rPr lang="ru-RU" dirty="0"/>
              <a:t>математическая</a:t>
            </a:r>
          </a:p>
          <a:p>
            <a:r>
              <a:rPr lang="ru-RU" dirty="0"/>
              <a:t> финансовая</a:t>
            </a:r>
          </a:p>
          <a:p>
            <a:r>
              <a:rPr lang="ru-RU" dirty="0"/>
              <a:t> естественно-научная</a:t>
            </a:r>
          </a:p>
          <a:p>
            <a:r>
              <a:rPr lang="ru-RU" dirty="0"/>
              <a:t>глобальные компетенции</a:t>
            </a:r>
          </a:p>
          <a:p>
            <a:r>
              <a:rPr lang="ru-RU" dirty="0"/>
              <a:t>Читательская</a:t>
            </a:r>
          </a:p>
          <a:p>
            <a:r>
              <a:rPr lang="ru-RU" dirty="0"/>
              <a:t> критическое мышление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6121160" y="1963608"/>
            <a:ext cx="4933640" cy="802237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b="1" dirty="0"/>
              <a:t>Научная школа </a:t>
            </a:r>
          </a:p>
          <a:p>
            <a:pPr algn="ctr"/>
            <a:r>
              <a:rPr lang="ru-RU" b="1" dirty="0"/>
              <a:t>Натальи Фёдоровны Виноградовой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6143296" y="3019927"/>
            <a:ext cx="5013014" cy="24871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Интегративные и предметные</a:t>
            </a:r>
          </a:p>
          <a:p>
            <a:pPr marL="0" indent="0" algn="ctr">
              <a:buNone/>
            </a:pPr>
            <a:r>
              <a:rPr lang="ru-RU" dirty="0"/>
              <a:t> компоненты 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296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/>
              <a:t>Литература  для учителя о функциональной грамотности младшего школьника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231229" y="2171769"/>
            <a:ext cx="11529848" cy="3294576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 </a:t>
            </a:r>
            <a:r>
              <a:rPr lang="ru-RU" sz="2900" dirty="0"/>
              <a:t>Методология и критерии оценки качества общего образования в общеобразовательных организациях на основе практики международных исследований качества подготовки обучающихся (Приказ Министерства просвещения РФ, приказ Федеральной службы по надзору в сфере образования и науки от 06.05.2019 г.№ 590)</a:t>
            </a:r>
          </a:p>
          <a:p>
            <a:r>
              <a:rPr lang="ru-RU" sz="2900" dirty="0"/>
              <a:t> Функциональная грамотность младшего школьника: книга для учителя / Н. Ф. Виноградова, Е. Э </a:t>
            </a:r>
            <a:r>
              <a:rPr lang="ru-RU" sz="2900" dirty="0" err="1"/>
              <a:t>Кочурова</a:t>
            </a:r>
            <a:r>
              <a:rPr lang="ru-RU" sz="2900" dirty="0"/>
              <a:t>, М. И. Кузнецова и др.. – </a:t>
            </a:r>
            <a:r>
              <a:rPr lang="ru-RU" sz="2900" dirty="0" err="1"/>
              <a:t>М.:Российский</a:t>
            </a:r>
            <a:r>
              <a:rPr lang="ru-RU" sz="2900" dirty="0"/>
              <a:t> учебник: </a:t>
            </a:r>
            <a:r>
              <a:rPr lang="ru-RU" sz="2900" dirty="0" err="1"/>
              <a:t>Вентана</a:t>
            </a:r>
            <a:r>
              <a:rPr lang="ru-RU" sz="2900" dirty="0"/>
              <a:t>-Граф.- 2018. – 288 с.</a:t>
            </a:r>
          </a:p>
          <a:p>
            <a:r>
              <a:rPr lang="ru-RU" sz="2900" dirty="0"/>
              <a:t>Функциональная грамотность младшего школьника: книга для учителя / Н. Ф. Виноградова, Е. Э </a:t>
            </a:r>
            <a:r>
              <a:rPr lang="ru-RU" sz="2900" dirty="0" err="1"/>
              <a:t>Кочурова</a:t>
            </a:r>
            <a:r>
              <a:rPr lang="ru-RU" sz="2900" dirty="0"/>
              <a:t>, М. И. Кузнецова и др.. – </a:t>
            </a:r>
            <a:r>
              <a:rPr lang="ru-RU" sz="2900" dirty="0" err="1"/>
              <a:t>М.:Российский</a:t>
            </a:r>
            <a:r>
              <a:rPr lang="ru-RU" sz="2900" dirty="0"/>
              <a:t> учебник: </a:t>
            </a:r>
            <a:r>
              <a:rPr lang="ru-RU" sz="2900" dirty="0" err="1"/>
              <a:t>Вентана</a:t>
            </a:r>
            <a:r>
              <a:rPr lang="ru-RU" sz="2900" dirty="0"/>
              <a:t>-Граф.- 2018. – 288 с.</a:t>
            </a:r>
          </a:p>
          <a:p>
            <a:r>
              <a:rPr lang="ru-RU" sz="2900" dirty="0"/>
              <a:t>Функциональная грамотность младшего школьника: книга для учителя / Н. Ф. Виноградова, Е. Э </a:t>
            </a:r>
            <a:r>
              <a:rPr lang="ru-RU" sz="2900" dirty="0" err="1"/>
              <a:t>Кочурова</a:t>
            </a:r>
            <a:r>
              <a:rPr lang="ru-RU" sz="2900" dirty="0"/>
              <a:t>, М. И. Кузнецова и др.. – </a:t>
            </a:r>
            <a:r>
              <a:rPr lang="ru-RU" sz="2900" dirty="0" err="1"/>
              <a:t>М.:Российский</a:t>
            </a:r>
            <a:r>
              <a:rPr lang="ru-RU" sz="2900" dirty="0"/>
              <a:t> учебник: </a:t>
            </a:r>
            <a:r>
              <a:rPr lang="ru-RU" sz="2900" dirty="0" err="1"/>
              <a:t>Вентана</a:t>
            </a:r>
            <a:r>
              <a:rPr lang="ru-RU" sz="2900" dirty="0"/>
              <a:t>-Граф.- 2018. – 288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6575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048" y="136634"/>
            <a:ext cx="10552386" cy="5826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57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Развитие понятия</a:t>
            </a:r>
            <a:br>
              <a:rPr lang="ru-RU" sz="2800" b="1" dirty="0"/>
            </a:br>
            <a:r>
              <a:rPr lang="ru-RU" sz="2800" b="1" dirty="0"/>
              <a:t> «функциональной грамотность»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45203" y="2182280"/>
            <a:ext cx="10573407" cy="3294576"/>
          </a:xfrm>
        </p:spPr>
        <p:txBody>
          <a:bodyPr>
            <a:normAutofit/>
          </a:bodyPr>
          <a:lstStyle/>
          <a:p>
            <a:r>
              <a:rPr lang="ru-RU" dirty="0"/>
              <a:t>Термин «функциональная грамотность</a:t>
            </a:r>
            <a:r>
              <a:rPr lang="ru-RU" i="1" dirty="0"/>
              <a:t>»</a:t>
            </a:r>
            <a:r>
              <a:rPr lang="ru-RU" b="1" i="1" dirty="0"/>
              <a:t> введен ЮНЕСКО в 1957 году</a:t>
            </a:r>
          </a:p>
          <a:p>
            <a:r>
              <a:rPr lang="ru-RU" b="1" dirty="0"/>
              <a:t>Направленность </a:t>
            </a:r>
            <a:r>
              <a:rPr lang="ru-RU" dirty="0"/>
              <a:t>на решение бытовых проблем;</a:t>
            </a:r>
            <a:br>
              <a:rPr lang="ru-RU" dirty="0"/>
            </a:br>
            <a:r>
              <a:rPr lang="ru-RU" b="1" dirty="0"/>
              <a:t>Основа</a:t>
            </a:r>
            <a:r>
              <a:rPr lang="ru-RU" dirty="0"/>
              <a:t> – базовый уровень навыков чтения и письма;</a:t>
            </a:r>
          </a:p>
          <a:p>
            <a:r>
              <a:rPr lang="ru-RU" b="1" dirty="0"/>
              <a:t>Цель</a:t>
            </a:r>
            <a:r>
              <a:rPr lang="ru-RU" dirty="0"/>
              <a:t> – возможность решения стандартных стереотипных задач; </a:t>
            </a:r>
          </a:p>
          <a:p>
            <a:r>
              <a:rPr lang="ru-RU" b="1" dirty="0"/>
              <a:t>Применялось</a:t>
            </a:r>
            <a:r>
              <a:rPr lang="ru-RU" dirty="0"/>
              <a:t> в основном ко взрослому населению, которое нуждалось в формировании элементарной грамотности.</a:t>
            </a:r>
          </a:p>
        </p:txBody>
      </p:sp>
    </p:spTree>
    <p:extLst>
      <p:ext uri="{BB962C8B-B14F-4D97-AF65-F5344CB8AC3E}">
        <p14:creationId xmlns:p14="http://schemas.microsoft.com/office/powerpoint/2010/main" val="11771443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592" y="84082"/>
            <a:ext cx="8376746" cy="600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0799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8072" y="1371100"/>
            <a:ext cx="8637073" cy="261855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Совершенствование профессиональных компетенций учителя начального общего образования по формированию функциональной грамотности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31080" y="4415805"/>
            <a:ext cx="8637072" cy="1071095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1600" dirty="0" err="1"/>
              <a:t>Лотова</a:t>
            </a:r>
            <a:r>
              <a:rPr lang="ru-RU" sz="1600" dirty="0"/>
              <a:t> Татьяна Павловна,</a:t>
            </a:r>
          </a:p>
          <a:p>
            <a:pPr algn="r">
              <a:lnSpc>
                <a:spcPct val="100000"/>
              </a:lnSpc>
            </a:pPr>
            <a:r>
              <a:rPr lang="ru-RU" sz="1600" dirty="0"/>
              <a:t>заместитель директора по УВР</a:t>
            </a:r>
          </a:p>
          <a:p>
            <a:pPr algn="r">
              <a:lnSpc>
                <a:spcPct val="100000"/>
              </a:lnSpc>
            </a:pPr>
            <a:r>
              <a:rPr lang="ru-RU" sz="1600" dirty="0"/>
              <a:t> МАОУ «Гимназия № 23 г. 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3293360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766" y="953324"/>
            <a:ext cx="10762593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Определение понятия</a:t>
            </a:r>
            <a:br>
              <a:rPr lang="ru-RU" b="1" dirty="0"/>
            </a:br>
            <a:r>
              <a:rPr lang="ru-RU" b="1" dirty="0"/>
              <a:t> «функциональная грамотность»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0111" y="2175642"/>
            <a:ext cx="10920248" cy="2974427"/>
          </a:xfrm>
        </p:spPr>
        <p:txBody>
          <a:bodyPr/>
          <a:lstStyle/>
          <a:p>
            <a:pPr algn="just"/>
            <a:r>
              <a:rPr lang="ru-RU" dirty="0"/>
              <a:t>«Функционально грамотный человек — это человек, который способен использовать все постоянно приобретаемые в течение жизни знания, умения и навыки для решения максимально широкого диапазона жизненных задач в различных сферах человеческой деятельности, общения и социальных отношений» </a:t>
            </a:r>
          </a:p>
          <a:p>
            <a:pPr marL="0" indent="0" algn="r">
              <a:buNone/>
            </a:pPr>
            <a:r>
              <a:rPr lang="ru-RU" dirty="0"/>
              <a:t>А. А. Леонтьев </a:t>
            </a:r>
          </a:p>
        </p:txBody>
      </p:sp>
    </p:spTree>
    <p:extLst>
      <p:ext uri="{BB962C8B-B14F-4D97-AF65-F5344CB8AC3E}">
        <p14:creationId xmlns:p14="http://schemas.microsoft.com/office/powerpoint/2010/main" val="275361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2303" y="869242"/>
            <a:ext cx="11151476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/>
              <a:t>Определение</a:t>
            </a:r>
            <a:r>
              <a:rPr lang="ru-RU" b="1" dirty="0"/>
              <a:t> понятия </a:t>
            </a:r>
            <a:br>
              <a:rPr lang="ru-RU" b="1" dirty="0"/>
            </a:br>
            <a:r>
              <a:rPr lang="ru-RU" b="1" dirty="0"/>
              <a:t>«функциональная грамотность</a:t>
            </a:r>
            <a:r>
              <a:rPr lang="ru-RU" dirty="0"/>
              <a:t>»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393" y="1955602"/>
            <a:ext cx="11314386" cy="395121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«Способность человека вступать в отношения с внешней средой и максимально быстро адаптироваться и функционировать в ней»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ru-RU" dirty="0"/>
              <a:t>Новый словарь методических терминов и понятий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dirty="0"/>
          </a:p>
          <a:p>
            <a:pPr algn="just">
              <a:lnSpc>
                <a:spcPct val="100000"/>
              </a:lnSpc>
            </a:pPr>
            <a:r>
              <a:rPr lang="ru-RU" dirty="0"/>
              <a:t>«Обладают ли учащиеся 15-летнего возраста, получившие обязательное общее образование, знаниями и умениями, необходимыми им для полноценного функционирования в современном обществе, т.е. для решения широкого диапазона задач в различных сферах человеческой деятельности, общения и социальных отношений?» </a:t>
            </a:r>
          </a:p>
          <a:p>
            <a:pPr marL="457200" lvl="1" indent="0" algn="r">
              <a:lnSpc>
                <a:spcPct val="100000"/>
              </a:lnSpc>
              <a:buNone/>
            </a:pPr>
            <a:r>
              <a:rPr lang="ru-RU" dirty="0"/>
              <a:t>Определение в исследовании PISA </a:t>
            </a:r>
          </a:p>
        </p:txBody>
      </p:sp>
    </p:spTree>
    <p:extLst>
      <p:ext uri="{BB962C8B-B14F-4D97-AF65-F5344CB8AC3E}">
        <p14:creationId xmlns:p14="http://schemas.microsoft.com/office/powerpoint/2010/main" val="173116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579" y="953323"/>
            <a:ext cx="11172497" cy="959559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Анализ понятия,</a:t>
            </a:r>
            <a:br>
              <a:rPr lang="ru-RU" sz="2800" b="1" dirty="0"/>
            </a:br>
            <a:r>
              <a:rPr lang="ru-RU" sz="2800" b="1" dirty="0"/>
              <a:t> предложенного Н. Ф. Виноградовой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9806" y="1986456"/>
            <a:ext cx="10447283" cy="3899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«Функциональная грамотность сегодня — это базовое образование личности. Ребенок должен обладать: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готовностью успешно взаимодействовать с изменяющимся окружающим миром …;</a:t>
            </a:r>
            <a:br>
              <a:rPr lang="ru-RU" dirty="0"/>
            </a:br>
            <a:r>
              <a:rPr lang="ru-RU" dirty="0"/>
              <a:t>- возможностью решать различные (в том числе нестандартные) учебные и жизненные задачи…;</a:t>
            </a:r>
            <a:br>
              <a:rPr lang="ru-RU" dirty="0"/>
            </a:br>
            <a:r>
              <a:rPr lang="ru-RU" dirty="0"/>
              <a:t>- способностью строить социальные отношения…;</a:t>
            </a:r>
            <a:br>
              <a:rPr lang="ru-RU" dirty="0"/>
            </a:br>
            <a:r>
              <a:rPr lang="ru-RU" dirty="0"/>
              <a:t>- совокупностью рефлексивных умений, обеспечивающих оценку своей грамотности, стремление к дальнейшему образованию…».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9594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073758" cy="104923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Анализ</a:t>
            </a:r>
            <a:r>
              <a:rPr lang="en-US" sz="2800" b="1" dirty="0"/>
              <a:t> </a:t>
            </a:r>
            <a:r>
              <a:rPr lang="ru-RU" sz="2800" b="1" dirty="0"/>
              <a:t> понятия,</a:t>
            </a:r>
            <a:br>
              <a:rPr lang="ru-RU" sz="2800" b="1" dirty="0"/>
            </a:br>
            <a:r>
              <a:rPr lang="ru-RU" sz="2800" b="1" dirty="0"/>
              <a:t>  предложенного Н. Ф. Виноградовой показывает, что: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862" y="2002559"/>
            <a:ext cx="11571890" cy="4040889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а) функциональная грамотность организуется и на уроках, и во внеурочной деятельности;</a:t>
            </a:r>
          </a:p>
          <a:p>
            <a:pPr algn="just"/>
            <a:r>
              <a:rPr lang="ru-RU" dirty="0"/>
              <a:t>б) учитель использует нетипичные задания, в которых предлагается рассмотреть некоторые проблемы из реальной жизни (из учебника, если таковые есть, из дополнительных источников или конструирует самостоятельно в опоре на  материал учебника);</a:t>
            </a:r>
          </a:p>
          <a:p>
            <a:pPr algn="just"/>
            <a:r>
              <a:rPr lang="ru-RU" dirty="0"/>
              <a:t>в) решение нетипичных задач, как правило, требует применения знаний в незнакомой ситуации, поиска новых решений или способов действий. </a:t>
            </a:r>
          </a:p>
          <a:p>
            <a:pPr marL="0" indent="0" algn="just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31178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863" y="851338"/>
            <a:ext cx="11340662" cy="91052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Акцент </a:t>
            </a:r>
            <a:br>
              <a:rPr lang="ru-RU" sz="2800" b="1" dirty="0"/>
            </a:br>
            <a:r>
              <a:rPr lang="ru-RU" sz="2800" b="1" dirty="0"/>
              <a:t>в урочной/внеурочной и воспитательной деятельности: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863" y="1870842"/>
            <a:ext cx="11235559" cy="41305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/>
              <a:t>Внимание на развитие у обучающихся :</a:t>
            </a:r>
            <a:br>
              <a:rPr lang="ru-RU" sz="1800" b="1" dirty="0"/>
            </a:br>
            <a:r>
              <a:rPr lang="ru-RU" sz="1800" dirty="0"/>
              <a:t>• самостоятельности</a:t>
            </a:r>
            <a:br>
              <a:rPr lang="ru-RU" sz="1800" dirty="0"/>
            </a:br>
            <a:r>
              <a:rPr lang="ru-RU" sz="1800" dirty="0"/>
              <a:t>• ответственности</a:t>
            </a:r>
            <a:br>
              <a:rPr lang="ru-RU" sz="1800" dirty="0"/>
            </a:br>
            <a:r>
              <a:rPr lang="ru-RU" sz="1800" dirty="0"/>
              <a:t>• инициативности</a:t>
            </a:r>
            <a:br>
              <a:rPr lang="ru-RU" sz="1800" dirty="0"/>
            </a:br>
            <a:r>
              <a:rPr lang="ru-RU" sz="1800" dirty="0"/>
              <a:t>• способности принимать нестандартные решения в различных жизненных ситуациях</a:t>
            </a:r>
            <a:br>
              <a:rPr lang="ru-RU" sz="1800" dirty="0"/>
            </a:br>
            <a:r>
              <a:rPr lang="ru-RU" sz="1800" dirty="0"/>
              <a:t>• готовности к получению новых знаний в течение всей жизни</a:t>
            </a:r>
            <a:br>
              <a:rPr lang="ru-RU" sz="1800" dirty="0"/>
            </a:br>
            <a:r>
              <a:rPr lang="ru-RU" sz="1800" dirty="0"/>
              <a:t>• к формированию умений выбрать свой профессиональный путь</a:t>
            </a:r>
            <a:br>
              <a:rPr lang="ru-RU" sz="1800" dirty="0"/>
            </a:br>
            <a:r>
              <a:rPr lang="ru-RU" sz="1800" dirty="0"/>
              <a:t>• к формированию умений легко адаптироваться в любом социуме</a:t>
            </a:r>
            <a:br>
              <a:rPr lang="ru-RU" sz="1800" dirty="0"/>
            </a:br>
            <a:r>
              <a:rPr lang="ru-RU" sz="1800" dirty="0"/>
              <a:t>• к формированию умений находить компромиссы, поскольку жить среди людей - значит постоянно искать новые решения</a:t>
            </a:r>
            <a:br>
              <a:rPr lang="ru-RU" sz="1800" dirty="0"/>
            </a:br>
            <a:r>
              <a:rPr lang="ru-RU" sz="1800" dirty="0"/>
              <a:t>• владения устной и письменной речью для успешного взаимодействия с окружающими</a:t>
            </a:r>
            <a:br>
              <a:rPr lang="ru-RU" sz="1800" dirty="0"/>
            </a:br>
            <a:r>
              <a:rPr lang="ru-RU" sz="1800" dirty="0"/>
              <a:t>• владение информационными технологиями.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062681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Почему понятие функциональной грамотности стало актуальным для современной школы?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006" y="2002559"/>
            <a:ext cx="11214539" cy="3777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1. Мир, окружающая ребёнка действительность  с каждым годом становится более наполненным информацией, и детей нужно учить ориентироваться в ней.</a:t>
            </a:r>
          </a:p>
          <a:p>
            <a:pPr marL="0" indent="0">
              <a:buNone/>
            </a:pPr>
            <a:r>
              <a:rPr lang="ru-RU" b="1" dirty="0"/>
              <a:t>Показатель успешности. </a:t>
            </a:r>
            <a:r>
              <a:rPr lang="ru-RU" dirty="0"/>
              <a:t>Функциональная грамотность это  способ социальной ориентации личности.  Данная позиция важно для школы, в том числе для начальной.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2.</a:t>
            </a:r>
            <a:r>
              <a:rPr lang="ru-RU" dirty="0"/>
              <a:t>  </a:t>
            </a:r>
            <a:r>
              <a:rPr lang="ru-RU" b="1" dirty="0">
                <a:solidFill>
                  <a:srgbClr val="FF0000"/>
                </a:solidFill>
              </a:rPr>
              <a:t>Приоритет Национального проекта «Образование»: вхождение Российской Федерации в число 10 ведущих стран мира по качеству общего образования.</a:t>
            </a:r>
          </a:p>
          <a:p>
            <a:pPr marL="0" indent="0">
              <a:buNone/>
            </a:pPr>
            <a:r>
              <a:rPr lang="ru-RU" b="1" dirty="0"/>
              <a:t>Показатель успешности- </a:t>
            </a:r>
            <a:r>
              <a:rPr lang="ru-RU" dirty="0"/>
              <a:t>  выполнение образовательных международных стандартов, в которых формирование функциональной грамотности обозначено в качестве одной из ключевых задач.</a:t>
            </a:r>
          </a:p>
        </p:txBody>
      </p:sp>
    </p:spTree>
    <p:extLst>
      <p:ext uri="{BB962C8B-B14F-4D97-AF65-F5344CB8AC3E}">
        <p14:creationId xmlns:p14="http://schemas.microsoft.com/office/powerpoint/2010/main" val="3149857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140780" y="858731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Почему понятие функциональной грамотности стало актуальным для современной школы?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983296"/>
              </p:ext>
            </p:extLst>
          </p:nvPr>
        </p:nvGraphicFramePr>
        <p:xfrm>
          <a:off x="825500" y="2286338"/>
          <a:ext cx="10830472" cy="3347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063234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273</TotalTime>
  <Words>607</Words>
  <Application>Microsoft Office PowerPoint</Application>
  <PresentationFormat>Произвольный</PresentationFormat>
  <Paragraphs>100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Gallery</vt:lpstr>
      <vt:lpstr>Совершенствование профессиональных компетенций учителя начального общего образования по формированию функциональной грамотности </vt:lpstr>
      <vt:lpstr>Развитие понятия  «функциональной грамотность» </vt:lpstr>
      <vt:lpstr>Определение понятия  «функциональная грамотность»  </vt:lpstr>
      <vt:lpstr>Определение понятия  «функциональная грамотность»   </vt:lpstr>
      <vt:lpstr>Анализ понятия,  предложенного Н. Ф. Виноградовой </vt:lpstr>
      <vt:lpstr>Анализ  понятия,   предложенного Н. Ф. Виноградовой показывает, что:</vt:lpstr>
      <vt:lpstr>Акцент  в урочной/внеурочной и воспитательной деятельности:</vt:lpstr>
      <vt:lpstr>Почему понятие функциональной грамотности стало актуальным для современной школы?</vt:lpstr>
      <vt:lpstr>Почему понятие функциональной грамотности стало актуальным для современной школы?</vt:lpstr>
      <vt:lpstr>Направления совершенствования  российского начального образования</vt:lpstr>
      <vt:lpstr>Функциональная грамотность – доминанта успешности младшего школьника</vt:lpstr>
      <vt:lpstr>Основные ошибки,  которые допускают младшие школьники: </vt:lpstr>
      <vt:lpstr>Нормативно утверждённая структура функциональной грамотности</vt:lpstr>
      <vt:lpstr>Основные недостатки  современного школьного образования : </vt:lpstr>
      <vt:lpstr>Причины  недостатков  современного школьного образования : </vt:lpstr>
      <vt:lpstr>Позиция  «формирование функциональной грамотности младшего школьника» на уровне НОО</vt:lpstr>
      <vt:lpstr>Подходы и классификации  функциональной грамотности</vt:lpstr>
      <vt:lpstr>Литература  для учителя о функциональной грамотности младшего школьника </vt:lpstr>
      <vt:lpstr>Презентация PowerPoint</vt:lpstr>
      <vt:lpstr>Презентация PowerPoint</vt:lpstr>
      <vt:lpstr>Совершенствование профессиональных компетенций учителя начального общего образования по формированию функциональной грамотности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Совершенствование профессиональных компетенций учителя начального общего образования по формированию функциональной грамотности</dc:title>
  <dc:creator>LotovaTP</dc:creator>
  <cp:lastModifiedBy>user</cp:lastModifiedBy>
  <cp:revision>28</cp:revision>
  <dcterms:created xsi:type="dcterms:W3CDTF">2025-02-25T06:20:39Z</dcterms:created>
  <dcterms:modified xsi:type="dcterms:W3CDTF">2025-03-05T08:23:21Z</dcterms:modified>
</cp:coreProperties>
</file>