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4" r:id="rId10"/>
    <p:sldId id="267" r:id="rId11"/>
  </p:sldIdLst>
  <p:sldSz cx="14630400" cy="8229600"/>
  <p:notesSz cx="8229600" cy="14630400"/>
  <p:embeddedFontLst>
    <p:embeddedFont>
      <p:font typeface="Outfit Extra Bold" panose="020B0604020202020204" charset="0"/>
      <p:regular r:id="rId13"/>
    </p:embeddedFont>
    <p:embeddedFont>
      <p:font typeface="Arimo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102" d="100"/>
          <a:sy n="102" d="100"/>
        </p:scale>
        <p:origin x="-90" y="-7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7302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85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89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80190" y="947976"/>
            <a:ext cx="7556421" cy="42526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0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Практико-ориентированный </a:t>
            </a:r>
            <a:r>
              <a:rPr lang="en-US" sz="4000" b="1" dirty="0" err="1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подход</a:t>
            </a:r>
            <a:r>
              <a:rPr lang="en-US" sz="40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 </a:t>
            </a:r>
            <a:endParaRPr lang="ru-RU" sz="4000" b="1" dirty="0">
              <a:solidFill>
                <a:srgbClr val="231971"/>
              </a:solidFill>
              <a:latin typeface="Outfit Extra Bold" pitchFamily="34" charset="0"/>
              <a:ea typeface="Outfit Extra Bold" pitchFamily="34" charset="-122"/>
              <a:cs typeface="Outfit Extra Bold" pitchFamily="34" charset="-120"/>
            </a:endParaRPr>
          </a:p>
          <a:p>
            <a:pPr marL="0" indent="0" algn="ctr">
              <a:lnSpc>
                <a:spcPts val="5550"/>
              </a:lnSpc>
              <a:buNone/>
            </a:pPr>
            <a:r>
              <a:rPr lang="en-US" sz="40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в развитии финансовой грамотности школьников</a:t>
            </a:r>
            <a:endParaRPr lang="en-US" sz="4000" dirty="0"/>
          </a:p>
        </p:txBody>
      </p:sp>
      <p:sp>
        <p:nvSpPr>
          <p:cNvPr id="4" name="Text 1"/>
          <p:cNvSpPr/>
          <p:nvPr/>
        </p:nvSpPr>
        <p:spPr>
          <a:xfrm>
            <a:off x="6280190" y="5540812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Логинова Елена Николаевна</a:t>
            </a:r>
          </a:p>
          <a:p>
            <a:pPr marL="0" indent="0" algn="r">
              <a:lnSpc>
                <a:spcPts val="285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классов, </a:t>
            </a:r>
          </a:p>
          <a:p>
            <a:pPr marL="0" indent="0" algn="r">
              <a:lnSpc>
                <a:spcPts val="285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 </a:t>
            </a:r>
          </a:p>
          <a:p>
            <a:pPr marL="0" indent="0" algn="r">
              <a:lnSpc>
                <a:spcPts val="285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«Гимназия  № 23 г. Челябинска»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6280190" y="6901577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BE57AC2-9F6F-4B24-8450-F157CBE43660}"/>
              </a:ext>
            </a:extLst>
          </p:cNvPr>
          <p:cNvSpPr/>
          <p:nvPr/>
        </p:nvSpPr>
        <p:spPr>
          <a:xfrm>
            <a:off x="12626340" y="7641021"/>
            <a:ext cx="2004060" cy="588579"/>
          </a:xfrm>
          <a:prstGeom prst="rect">
            <a:avLst/>
          </a:prstGeom>
          <a:solidFill>
            <a:srgbClr val="EE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31213FB-ABD7-4EBD-8D5A-B1B8AF5BC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050" y="1276682"/>
            <a:ext cx="3947648" cy="41036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80190" y="947976"/>
            <a:ext cx="7556421" cy="42526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0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Практико-ориентированный </a:t>
            </a:r>
            <a:r>
              <a:rPr lang="en-US" sz="4000" b="1" dirty="0" err="1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подход</a:t>
            </a:r>
            <a:r>
              <a:rPr lang="en-US" sz="40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 </a:t>
            </a:r>
            <a:endParaRPr lang="ru-RU" sz="4000" b="1" dirty="0">
              <a:solidFill>
                <a:srgbClr val="231971"/>
              </a:solidFill>
              <a:latin typeface="Outfit Extra Bold" pitchFamily="34" charset="0"/>
              <a:ea typeface="Outfit Extra Bold" pitchFamily="34" charset="-122"/>
              <a:cs typeface="Outfit Extra Bold" pitchFamily="34" charset="-120"/>
            </a:endParaRPr>
          </a:p>
          <a:p>
            <a:pPr marL="0" indent="0" algn="ctr">
              <a:lnSpc>
                <a:spcPts val="5550"/>
              </a:lnSpc>
              <a:buNone/>
            </a:pPr>
            <a:r>
              <a:rPr lang="en-US" sz="40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в развитии финансовой грамотности школьников</a:t>
            </a:r>
            <a:endParaRPr lang="en-US" sz="4000" dirty="0"/>
          </a:p>
        </p:txBody>
      </p:sp>
      <p:sp>
        <p:nvSpPr>
          <p:cNvPr id="4" name="Text 1"/>
          <p:cNvSpPr/>
          <p:nvPr/>
        </p:nvSpPr>
        <p:spPr>
          <a:xfrm>
            <a:off x="6280190" y="5540812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Логинова Елена Николаевна</a:t>
            </a:r>
          </a:p>
          <a:p>
            <a:pPr marL="0" indent="0" algn="r">
              <a:lnSpc>
                <a:spcPts val="285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классов, </a:t>
            </a:r>
          </a:p>
          <a:p>
            <a:pPr marL="0" indent="0" algn="r">
              <a:lnSpc>
                <a:spcPts val="285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 </a:t>
            </a:r>
          </a:p>
          <a:p>
            <a:pPr marL="0" indent="0" algn="r">
              <a:lnSpc>
                <a:spcPts val="285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«Гимназия  № 23 г. Челябинска»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6280190" y="6901577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BE57AC2-9F6F-4B24-8450-F157CBE43660}"/>
              </a:ext>
            </a:extLst>
          </p:cNvPr>
          <p:cNvSpPr/>
          <p:nvPr/>
        </p:nvSpPr>
        <p:spPr>
          <a:xfrm>
            <a:off x="12626340" y="7641021"/>
            <a:ext cx="2004060" cy="588579"/>
          </a:xfrm>
          <a:prstGeom prst="rect">
            <a:avLst/>
          </a:prstGeom>
          <a:solidFill>
            <a:srgbClr val="EE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31213FB-ABD7-4EBD-8D5A-B1B8AF5BC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050" y="1276682"/>
            <a:ext cx="3947648" cy="410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6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94024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Финансовая грамотность в современном мире приобретает все большее значение, становясь ключевым навыком для успешной жизни и достижения финансовой стабильности</a:t>
            </a:r>
            <a:r>
              <a:rPr lang="ru-RU" dirty="0"/>
              <a:t>. </a:t>
            </a:r>
          </a:p>
          <a:p>
            <a:r>
              <a:rPr lang="ru-RU" sz="4450" dirty="0"/>
              <a:t> 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Начальное образование играет ключевую роль в формировании финансовых навыков у детей. Важно закладывать основы финансовой грамотности на раннем этапе, чтобы дети могли развивать здоровые финансовые привычки и уверенность в управлении своими финансами.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982504" y="4038124"/>
            <a:ext cx="132755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2217122" y="3896439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5422583" y="3953113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952143" y="5608796"/>
            <a:ext cx="193596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endParaRPr lang="en-US" sz="2650" dirty="0"/>
          </a:p>
        </p:txBody>
      </p:sp>
      <p:sp>
        <p:nvSpPr>
          <p:cNvPr id="12" name="Text 9"/>
          <p:cNvSpPr/>
          <p:nvPr/>
        </p:nvSpPr>
        <p:spPr>
          <a:xfrm>
            <a:off x="1530907" y="5523786"/>
            <a:ext cx="6609794" cy="1689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533401"/>
            <a:ext cx="11832550" cy="8763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Определение </a:t>
            </a:r>
            <a:r>
              <a:rPr lang="en-US" sz="4450" b="1" dirty="0" err="1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финансовой</a:t>
            </a: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 </a:t>
            </a:r>
            <a:r>
              <a:rPr lang="en-US" sz="4450" b="1" dirty="0" err="1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грамотности</a:t>
            </a:r>
            <a:endParaRPr lang="ru-RU" sz="4450" b="1" dirty="0">
              <a:solidFill>
                <a:srgbClr val="231971"/>
              </a:solidFill>
              <a:latin typeface="Outfit Extra Bold" pitchFamily="34" charset="0"/>
              <a:ea typeface="Outfit Extra Bold" pitchFamily="34" charset="-122"/>
              <a:cs typeface="Outfit Extra Bold" pitchFamily="34" charset="-120"/>
            </a:endParaRPr>
          </a:p>
          <a:p>
            <a:pPr marL="0" indent="0">
              <a:lnSpc>
                <a:spcPts val="5550"/>
              </a:lnSpc>
              <a:buNone/>
            </a:pPr>
            <a:endParaRPr lang="ru-RU" sz="4450" b="1" dirty="0">
              <a:solidFill>
                <a:srgbClr val="231971"/>
              </a:solidFill>
              <a:latin typeface="Outfit Extra Bold" pitchFamily="34" charset="0"/>
              <a:ea typeface="Outfit Extra Bold" pitchFamily="34" charset="-122"/>
              <a:cs typeface="Outfit Extra Bold" pitchFamily="34" charset="-120"/>
            </a:endParaRPr>
          </a:p>
          <a:p>
            <a:pPr marL="0" indent="0">
              <a:lnSpc>
                <a:spcPts val="5550"/>
              </a:lnSpc>
              <a:buNone/>
            </a:pPr>
            <a:endParaRPr lang="en-US" sz="4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1344508" y="3997166"/>
            <a:ext cx="28584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Ключевые понятия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578310"/>
            <a:ext cx="6244709" cy="12001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2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Деньги. Доходы. Расходы. </a:t>
            </a:r>
            <a:endParaRPr lang="ru-RU" sz="3200" dirty="0">
              <a:solidFill>
                <a:srgbClr val="2A2742"/>
              </a:solidFill>
              <a:latin typeface="Arimo" pitchFamily="34" charset="0"/>
              <a:ea typeface="Arimo" pitchFamily="34" charset="-122"/>
              <a:cs typeface="Arimo" pitchFamily="34" charset="-12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2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Сбережения</a:t>
            </a:r>
            <a:r>
              <a:rPr lang="en-US" sz="32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. Бюджет.</a:t>
            </a:r>
            <a:endParaRPr lang="en-US" sz="3200" dirty="0"/>
          </a:p>
        </p:txBody>
      </p:sp>
      <p:sp>
        <p:nvSpPr>
          <p:cNvPr id="5" name="Text 3"/>
          <p:cNvSpPr/>
          <p:nvPr/>
        </p:nvSpPr>
        <p:spPr>
          <a:xfrm>
            <a:off x="7599521" y="3997166"/>
            <a:ext cx="399919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Для младших школьников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578310"/>
            <a:ext cx="6244709" cy="13144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Понимание основных финансовых терминов. Умение планировать расходы.</a:t>
            </a:r>
            <a:endParaRPr lang="en-US" sz="28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D27C9E6-D657-4F22-BFB7-E4EA409FF9B6}"/>
              </a:ext>
            </a:extLst>
          </p:cNvPr>
          <p:cNvSpPr/>
          <p:nvPr/>
        </p:nvSpPr>
        <p:spPr>
          <a:xfrm>
            <a:off x="12626340" y="7641021"/>
            <a:ext cx="2004060" cy="588579"/>
          </a:xfrm>
          <a:prstGeom prst="rect">
            <a:avLst/>
          </a:prstGeom>
          <a:solidFill>
            <a:srgbClr val="EE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519" y="1636514"/>
            <a:ext cx="10884204" cy="18051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87509"/>
            <a:ext cx="1183255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endParaRPr lang="en-US" sz="4450" dirty="0"/>
          </a:p>
        </p:txBody>
      </p:sp>
      <p:sp>
        <p:nvSpPr>
          <p:cNvPr id="4" name="Text 2"/>
          <p:cNvSpPr/>
          <p:nvPr/>
        </p:nvSpPr>
        <p:spPr>
          <a:xfrm>
            <a:off x="254000" y="2013786"/>
            <a:ext cx="67844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20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C36CAF2-45F1-4989-A6CD-CF3448057B4A}"/>
              </a:ext>
            </a:extLst>
          </p:cNvPr>
          <p:cNvSpPr/>
          <p:nvPr/>
        </p:nvSpPr>
        <p:spPr>
          <a:xfrm>
            <a:off x="12626340" y="7641021"/>
            <a:ext cx="2004060" cy="588579"/>
          </a:xfrm>
          <a:prstGeom prst="rect">
            <a:avLst/>
          </a:prstGeom>
          <a:solidFill>
            <a:srgbClr val="EE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74515" y="811754"/>
            <a:ext cx="10071100" cy="5911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Ключевые компоненты финансовой грамотности для младших школьников: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Понимание денег:</a:t>
            </a:r>
          </a:p>
          <a:p>
            <a:pPr marL="342900" indent="-342900" algn="just">
              <a:lnSpc>
                <a:spcPct val="107000"/>
              </a:lnSpc>
              <a:buFontTx/>
              <a:buAutoNum type="arabicPeriod"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Бюджетирование:</a:t>
            </a:r>
          </a:p>
          <a:p>
            <a:pPr marL="342900" indent="-342900" algn="just">
              <a:lnSpc>
                <a:spcPct val="107000"/>
              </a:lnSpc>
              <a:buFontTx/>
              <a:buAutoNum type="arabicPeriod"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Сбережения:</a:t>
            </a:r>
          </a:p>
          <a:p>
            <a:pPr marL="342900" indent="-342900" algn="just">
              <a:lnSpc>
                <a:spcPct val="107000"/>
              </a:lnSpc>
              <a:buFontTx/>
              <a:buAutoNum type="arabicPeriod"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Расходы:</a:t>
            </a:r>
          </a:p>
          <a:p>
            <a:pPr marL="342900" indent="-342900" algn="just">
              <a:lnSpc>
                <a:spcPct val="107000"/>
              </a:lnSpc>
              <a:buFontTx/>
              <a:buAutoNum type="arabicPeriod"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ответственность: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165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662720"/>
            <a:ext cx="1101923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Практико-ориентированный подход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4711660"/>
            <a:ext cx="4347567" cy="90725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020604" y="59590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Определение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1020604" y="6449497"/>
            <a:ext cx="389393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Обучение через практику и реальные ситуации.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1357" y="4711660"/>
            <a:ext cx="4347567" cy="90725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368171" y="59590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Преимущества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5368171" y="6449497"/>
            <a:ext cx="389393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Развитие критического мышления и навыков.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8924" y="4711660"/>
            <a:ext cx="4347567" cy="90725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15738" y="59590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Мотивация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715738" y="6449497"/>
            <a:ext cx="389393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Увеличение интереса через практические задания.</a:t>
            </a:r>
            <a:endParaRPr lang="en-US" sz="175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2B144A1-5D5E-4E0E-B437-E05197745A16}"/>
              </a:ext>
            </a:extLst>
          </p:cNvPr>
          <p:cNvSpPr/>
          <p:nvPr/>
        </p:nvSpPr>
        <p:spPr>
          <a:xfrm>
            <a:off x="12626340" y="7641021"/>
            <a:ext cx="2004060" cy="588579"/>
          </a:xfrm>
          <a:prstGeom prst="rect">
            <a:avLst/>
          </a:prstGeom>
          <a:solidFill>
            <a:srgbClr val="EE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165402"/>
            <a:ext cx="972490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Игровые технологии в обучении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214342"/>
            <a:ext cx="4196358" cy="1685092"/>
          </a:xfrm>
          <a:prstGeom prst="roundRect">
            <a:avLst>
              <a:gd name="adj" fmla="val 5654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28224" y="544877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Ролевые игры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5939195"/>
            <a:ext cx="372749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Моделирование финансовых ситуаций.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216962" y="5214342"/>
            <a:ext cx="4196358" cy="1685092"/>
          </a:xfrm>
          <a:prstGeom prst="roundRect">
            <a:avLst>
              <a:gd name="adj" fmla="val 5654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451396" y="544877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Настольные игры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451396" y="5939195"/>
            <a:ext cx="372749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Обучение финансовым понятиям в игре.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9640133" y="5214342"/>
            <a:ext cx="4196358" cy="1685092"/>
          </a:xfrm>
          <a:prstGeom prst="roundRect">
            <a:avLst>
              <a:gd name="adj" fmla="val 5654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874568" y="544877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Симуляции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9874568" y="5939195"/>
            <a:ext cx="372749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Принятие финансовых решений в виртуальной среде.</a:t>
            </a:r>
            <a:endParaRPr lang="en-US" sz="175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6B90E21-9051-49BB-897B-3D02CA1850E5}"/>
              </a:ext>
            </a:extLst>
          </p:cNvPr>
          <p:cNvSpPr/>
          <p:nvPr/>
        </p:nvSpPr>
        <p:spPr>
          <a:xfrm>
            <a:off x="12626340" y="7641021"/>
            <a:ext cx="2004060" cy="588579"/>
          </a:xfrm>
          <a:prstGeom prst="rect">
            <a:avLst/>
          </a:prstGeom>
          <a:solidFill>
            <a:srgbClr val="EE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738044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Проектная деятельность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743789" y="408789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Мини-бизнесы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578310"/>
            <a:ext cx="3785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Создание и управление небольшим предприятием.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685711" y="4194453"/>
            <a:ext cx="110609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1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9937790" y="2772966"/>
            <a:ext cx="3898821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Планирование бюджета класса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9937790" y="3617714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Разработка бюджета для школьных нужд.</a:t>
            </a:r>
            <a:endParaRPr lang="en-US" sz="175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8258294" y="3243382"/>
            <a:ext cx="163235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2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9937790" y="5402699"/>
            <a:ext cx="323433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Финансовые проекты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9937790" y="5893118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Реализация собственных идей с финансовым планом.</a:t>
            </a:r>
            <a:endParaRPr lang="en-US" sz="175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7783473" y="5969556"/>
            <a:ext cx="161330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E9B5FEA2-B7F0-4480-99D2-3BDF1A891CB7}"/>
              </a:ext>
            </a:extLst>
          </p:cNvPr>
          <p:cNvSpPr/>
          <p:nvPr/>
        </p:nvSpPr>
        <p:spPr>
          <a:xfrm>
            <a:off x="12626340" y="7641021"/>
            <a:ext cx="2004060" cy="588579"/>
          </a:xfrm>
          <a:prstGeom prst="rect">
            <a:avLst/>
          </a:prstGeom>
          <a:solidFill>
            <a:srgbClr val="EE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294692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Практические занятия и мастер-классы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4052411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4846201"/>
            <a:ext cx="22919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Уроки по управлению карманными деньгами.</a:t>
            </a:r>
            <a:endParaRPr lang="en-US" sz="1750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5904" y="4052411"/>
            <a:ext cx="566976" cy="566976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3425904" y="4846201"/>
            <a:ext cx="229207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Посещение магазинов с финансовой целью.</a:t>
            </a:r>
            <a:endParaRPr lang="en-US" sz="1750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8138" y="4052411"/>
            <a:ext cx="566976" cy="566976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6058138" y="4846201"/>
            <a:ext cx="22919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Расчет бюджета на неделю или месяц.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867251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Рекомендации для педагогов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1118711" y="2624971"/>
            <a:ext cx="30480" cy="4737378"/>
          </a:xfrm>
          <a:prstGeom prst="roundRect">
            <a:avLst>
              <a:gd name="adj" fmla="val 312558"/>
            </a:avLst>
          </a:prstGeom>
          <a:solidFill>
            <a:srgbClr val="BDB8DF"/>
          </a:solidFill>
          <a:ln/>
        </p:spPr>
      </p:sp>
      <p:sp>
        <p:nvSpPr>
          <p:cNvPr id="5" name="Shape 2"/>
          <p:cNvSpPr/>
          <p:nvPr/>
        </p:nvSpPr>
        <p:spPr>
          <a:xfrm>
            <a:off x="1358622" y="3120033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BDB8DF"/>
          </a:solidFill>
          <a:ln/>
        </p:spPr>
      </p:sp>
      <p:sp>
        <p:nvSpPr>
          <p:cNvPr id="6" name="Shape 3"/>
          <p:cNvSpPr/>
          <p:nvPr/>
        </p:nvSpPr>
        <p:spPr>
          <a:xfrm>
            <a:off x="878800" y="288012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067514" y="2965133"/>
            <a:ext cx="132755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2381488" y="2851785"/>
            <a:ext cx="465010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Интеграция в учебный процесс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2381488" y="3342203"/>
            <a:ext cx="59687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Финансовая грамотность должна быть частью обучения.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1358622" y="5016698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BDB8DF"/>
          </a:solidFill>
          <a:ln/>
        </p:spPr>
      </p:sp>
      <p:sp>
        <p:nvSpPr>
          <p:cNvPr id="11" name="Shape 8"/>
          <p:cNvSpPr/>
          <p:nvPr/>
        </p:nvSpPr>
        <p:spPr>
          <a:xfrm>
            <a:off x="878800" y="477678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1035963" y="4861798"/>
            <a:ext cx="195977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2381488" y="4748451"/>
            <a:ext cx="372189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Использование ресурсов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2381488" y="5238869"/>
            <a:ext cx="59687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Применение доступных материалов и инструментов.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1358622" y="6550462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BDB8DF"/>
          </a:solidFill>
          <a:ln/>
        </p:spPr>
      </p:sp>
      <p:sp>
        <p:nvSpPr>
          <p:cNvPr id="16" name="Shape 13"/>
          <p:cNvSpPr/>
          <p:nvPr/>
        </p:nvSpPr>
        <p:spPr>
          <a:xfrm>
            <a:off x="878800" y="631055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1037153" y="6395561"/>
            <a:ext cx="193596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3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2381488" y="6282214"/>
            <a:ext cx="397644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Адаптация под аудиторию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2381488" y="6772632"/>
            <a:ext cx="59687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Учет возрастных особенностей учеников.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292</Words>
  <Application>Microsoft Office PowerPoint</Application>
  <PresentationFormat>Произвольный</PresentationFormat>
  <Paragraphs>76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Outfit Extra Bold</vt:lpstr>
      <vt:lpstr>Arimo</vt:lpstr>
      <vt:lpstr>Times New Roman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8</cp:revision>
  <dcterms:created xsi:type="dcterms:W3CDTF">2025-02-26T13:43:41Z</dcterms:created>
  <dcterms:modified xsi:type="dcterms:W3CDTF">2025-03-05T08:23:59Z</dcterms:modified>
</cp:coreProperties>
</file>