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84" r:id="rId4"/>
    <p:sldId id="259" r:id="rId5"/>
    <p:sldId id="258" r:id="rId6"/>
    <p:sldId id="281" r:id="rId7"/>
    <p:sldId id="282" r:id="rId8"/>
    <p:sldId id="283" r:id="rId9"/>
    <p:sldId id="285" r:id="rId10"/>
    <p:sldId id="278" r:id="rId11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  <a:srgbClr val="33CCCC"/>
    <a:srgbClr val="F2FAF9"/>
    <a:srgbClr val="008080"/>
    <a:srgbClr val="D882D4"/>
    <a:srgbClr val="FEFEF3"/>
    <a:srgbClr val="798373"/>
    <a:srgbClr val="EFE5D5"/>
    <a:srgbClr val="524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2" autoAdjust="0"/>
    <p:restoredTop sz="94660"/>
  </p:normalViewPr>
  <p:slideViewPr>
    <p:cSldViewPr snapToGrid="0">
      <p:cViewPr>
        <p:scale>
          <a:sx n="119" d="100"/>
          <a:sy n="119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8DA-74B6-46B8-B179-C5307AF111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8DA-74B6-46B8-B179-C5307AF111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8DA-74B6-46B8-B179-C5307AF111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3A9B01-9FA7-452D-BAA2-FB887D745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E634A9B-DDC4-4F03-9577-1E8B05163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8216F0-A0D0-4919-893B-3E86D8820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8DA-74B6-46B8-B179-C5307AF111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7BB07A-E04D-4068-B28D-26B750D67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B98453C-D3D8-483C-9205-F3AD95EE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254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DBCC4F-162C-4BEB-9255-B1A6E570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BFFE9D-741F-4F80-9F63-AA0E52534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CE0D95-09CF-47C8-9178-37251579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8DA-74B6-46B8-B179-C5307AF111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09A004-C32A-49AA-B28E-199C5D2E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E58878-D7CB-4DA4-B33D-7E9179D7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807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A9DBB1-4EC4-453D-8E75-1A167548F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45737E-D8AE-4AB5-9B0C-AE2F1D18A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802D1C-22D2-4A44-88D5-3ABD8F4AD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8DA-74B6-46B8-B179-C5307AF111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006919-49FE-4B6C-AFB5-9918F1775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8629F5-EF2D-4859-B71E-50E3D1A2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54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C8F579-E08C-4949-A2E7-7EF55994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E38DD5-2E9B-4DFF-9B70-5B0E66D6C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3586675-B037-4767-8177-FF2A1FA03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0F0253-F3D6-4AC6-871A-EF9E6C83F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8DA-74B6-46B8-B179-C5307AF111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2F0B177-EEA9-41A3-B31B-B1FAAB82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5B8006-657E-4868-8996-532F2A6A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768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DF4437-4B30-4ECE-8D6F-F583CC58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30C25F3-659D-493E-8E51-CC7BD154E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58CCCC-96BE-4235-9E9B-D99929072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1DB9-5A28-452F-A43D-9B8D5EF9F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2B48FE3-A41C-46A0-B465-00681EE240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F31EDC2-E788-4A64-BBD3-CC7AC1660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8DA-74B6-46B8-B179-C5307AF111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B25EBD7-8B25-4F7E-8732-E851ABFF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F1A1636-73DC-485A-B64A-5799F3CF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1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F86FB2-83D0-40C6-B1ED-1FE07C3D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23F6D7D-F4C8-4014-BFA7-BC892DFED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8DA-74B6-46B8-B179-C5307AF111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9C40AD5-51A0-4676-AB77-6A825C5B8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6D114CB-2481-4DF9-8622-A7EB50549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022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489D4F1-C6BA-4ACB-955F-AE1369942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8DA-74B6-46B8-B179-C5307AF111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DE66CEB-496E-4A17-A12C-D739C29F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E4B1042-8589-4C05-9FAE-D2A5A4C7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873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C049DE-BA65-4B0D-8255-EC498E6D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C52E05-D0C9-41F0-B6B0-9876F86F0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C9D57B1-7588-4DEE-AEFA-4B5668B56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788A14-F15E-4ECD-B3BA-B3215CD8B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8DA-74B6-46B8-B179-C5307AF111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F933D6-B09A-426A-8896-9BDFAC265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ABE413-0732-482D-AF34-EE22324B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0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8DA-74B6-46B8-B179-C5307AF111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BC8DC5-EE10-4DB2-B670-E4A76A188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92B4BC-BEB1-41DB-A0C1-947EC8C21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8F47550-3060-4EF4-9CDF-0579B96DA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0D4891C-43CD-4493-B949-015FA93A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8DA-74B6-46B8-B179-C5307AF111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F112A5F-9C46-49EE-A691-3BDD87307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7D9766C-767D-4AC1-AA0F-69D3476D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07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F8E3B0-B83C-408A-9BC9-1307F9CE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74E2977-C8B8-4C32-9E49-67E51F5B3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F90BD6-D5A6-4004-A1B6-6BD10B9D0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8DA-74B6-46B8-B179-C5307AF111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956B9C-F46F-4767-8B81-8609140D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99653F-2F48-4546-84D8-19F2FEFF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88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5E68466-3DBB-44A6-A07A-26A207BFE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7B237D7-BA91-46CC-AFF9-36D11A621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DB1554-5DFF-4A36-9F12-B23736D42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8DA-74B6-46B8-B179-C5307AF111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7B8FDA-8F1F-4F61-9A82-294343B4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306B40-3F4F-45A7-9007-92723590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8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8DA-74B6-46B8-B179-C5307AF111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8DA-74B6-46B8-B179-C5307AF111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8DA-74B6-46B8-B179-C5307AF111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8DA-74B6-46B8-B179-C5307AF111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8DA-74B6-46B8-B179-C5307AF111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8DA-74B6-46B8-B179-C5307AF111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8DA-74B6-46B8-B179-C5307AF111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2E8DA-74B6-46B8-B179-C5307AF111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2372AC-7B31-4A17-BA19-14DDA0925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BEEEF29-ED24-4AC8-986A-F77FB372A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30C095-7E8C-41EE-A4D4-E30238386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2E8DA-74B6-46B8-B179-C5307AF111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F9330E-B786-4C86-9A4B-CF6C7D6BA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2B41A2-98E3-455D-8215-374700404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B8B00-C40D-4E08-A489-72147B28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76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journal.homocyberus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1258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4726"/>
            <a:ext cx="12192000" cy="12432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61" y="0"/>
            <a:ext cx="1179578" cy="22890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0988" y="2496437"/>
            <a:ext cx="657225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игрового </a:t>
            </a:r>
            <a:r>
              <a:rPr lang="ru-RU" sz="3600" b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картинирования</a:t>
            </a:r>
            <a:r>
              <a:rPr lang="ru-RU" sz="36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мира как средство формирования функциональной грамотности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938" y="5884935"/>
            <a:ext cx="65722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rgbClr val="FEFE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Латыпова Ирина Владимировна, методист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rgbClr val="FEFE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 «Академический лицей № 95 г. Челябинска», почетный работник общего образования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87" y="1347212"/>
            <a:ext cx="4163576" cy="41635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87" y="1344164"/>
            <a:ext cx="4169672" cy="41696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41" y="795527"/>
            <a:ext cx="966218" cy="9387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512E87C-F29E-47E2-AFEC-F6E88013A5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1885"/>
            <a:ext cx="12192000" cy="12432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E054CFE-5A73-47BC-8D61-D5142936C7EC}"/>
              </a:ext>
            </a:extLst>
          </p:cNvPr>
          <p:cNvSpPr txBox="1"/>
          <p:nvPr/>
        </p:nvSpPr>
        <p:spPr>
          <a:xfrm>
            <a:off x="144681" y="1377909"/>
            <a:ext cx="3663051" cy="168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Метапредметные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умения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— освоенные обучающимися универсальные учебные действия, которые направлены на приобретение способности к самостоятельному усвоению новых знаний и умений, включая организацию самостоятельной учебной деятельности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CEE8272-723E-40DF-8DA6-7C0A7D870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02"/>
            <a:ext cx="12192000" cy="12663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F0DC6E6-2086-43E0-86F0-5C33E2F47C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77" y="161540"/>
            <a:ext cx="923546" cy="8107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019307F-68AC-4D16-9C38-0E3D97F691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" y="145571"/>
            <a:ext cx="10416876" cy="9692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054CFE-5A73-47BC-8D61-D5142936C7EC}"/>
              </a:ext>
            </a:extLst>
          </p:cNvPr>
          <p:cNvSpPr txBox="1"/>
          <p:nvPr/>
        </p:nvSpPr>
        <p:spPr>
          <a:xfrm>
            <a:off x="144681" y="3952622"/>
            <a:ext cx="3663051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Функциональная грамотность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—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E054CFE-5A73-47BC-8D61-D5142936C7EC}"/>
              </a:ext>
            </a:extLst>
          </p:cNvPr>
          <p:cNvSpPr txBox="1"/>
          <p:nvPr/>
        </p:nvSpPr>
        <p:spPr>
          <a:xfrm>
            <a:off x="108452" y="3183261"/>
            <a:ext cx="1473309" cy="588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Сравним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понятия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1427669" y="3005231"/>
            <a:ext cx="761377" cy="368098"/>
          </a:xfrm>
          <a:prstGeom prst="straightConnector1">
            <a:avLst/>
          </a:prstGeom>
          <a:ln w="5715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447565" y="3388331"/>
            <a:ext cx="875677" cy="497361"/>
          </a:xfrm>
          <a:prstGeom prst="straightConnector1">
            <a:avLst/>
          </a:prstGeom>
          <a:ln w="5715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986527" y="1390491"/>
            <a:ext cx="3146519" cy="1286357"/>
          </a:xfrm>
          <a:prstGeom prst="ellips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Учебно-практические и проблемные ситуации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11960" y="3928293"/>
            <a:ext cx="3050463" cy="1389423"/>
          </a:xfrm>
          <a:prstGeom prst="ellips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Практико-ориентированные  задания, связанные с жизнью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E054CFE-5A73-47BC-8D61-D5142936C7EC}"/>
              </a:ext>
            </a:extLst>
          </p:cNvPr>
          <p:cNvSpPr txBox="1"/>
          <p:nvPr/>
        </p:nvSpPr>
        <p:spPr>
          <a:xfrm>
            <a:off x="2889764" y="3120811"/>
            <a:ext cx="1923113" cy="49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Метапредметные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умения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E054CFE-5A73-47BC-8D61-D5142936C7EC}"/>
              </a:ext>
            </a:extLst>
          </p:cNvPr>
          <p:cNvSpPr txBox="1"/>
          <p:nvPr/>
        </p:nvSpPr>
        <p:spPr>
          <a:xfrm>
            <a:off x="5725761" y="3109939"/>
            <a:ext cx="223806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Умения функциональной грамотности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4348772" y="2730628"/>
            <a:ext cx="761377" cy="368098"/>
          </a:xfrm>
          <a:prstGeom prst="straightConnector1">
            <a:avLst/>
          </a:prstGeom>
          <a:ln w="5715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272519" y="3596050"/>
            <a:ext cx="726987" cy="305962"/>
          </a:xfrm>
          <a:prstGeom prst="straightConnector1">
            <a:avLst/>
          </a:prstGeom>
          <a:ln w="5715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894487" y="3802910"/>
            <a:ext cx="930519" cy="111407"/>
          </a:xfrm>
          <a:prstGeom prst="straightConnector1">
            <a:avLst/>
          </a:prstGeom>
          <a:ln w="5715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919643" y="2741853"/>
            <a:ext cx="863649" cy="337152"/>
          </a:xfrm>
          <a:prstGeom prst="straightConnector1">
            <a:avLst/>
          </a:prstGeom>
          <a:ln w="5715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092FD5E-CCAC-437C-9B77-967B15542365}"/>
              </a:ext>
            </a:extLst>
          </p:cNvPr>
          <p:cNvSpPr txBox="1"/>
          <p:nvPr/>
        </p:nvSpPr>
        <p:spPr>
          <a:xfrm>
            <a:off x="268990" y="323380"/>
            <a:ext cx="990371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метапредметных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умений к формированию функциональной грамотности посредством игрового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картинирования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мира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5957" y="6064723"/>
            <a:ext cx="4668943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FEFEF3"/>
                </a:solidFill>
                <a:cs typeface="Arial" panose="020B0604020202020204" pitchFamily="34" charset="0"/>
              </a:rPr>
              <a:t>Латыпова Ирина Владимировна, методист МАОУ «Академический лицей № 95 г. Челябинска», почетный работник общего образования</a:t>
            </a:r>
          </a:p>
          <a:p>
            <a:pPr>
              <a:lnSpc>
                <a:spcPct val="80000"/>
              </a:lnSpc>
            </a:pPr>
            <a:endParaRPr lang="ru-RU" sz="1100" dirty="0">
              <a:solidFill>
                <a:srgbClr val="FEFEF3"/>
              </a:solidFill>
              <a:latin typeface="Palatino" panose="020406020503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7192" y="6117942"/>
            <a:ext cx="6502407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EFEF3"/>
                </a:solidFill>
                <a:cs typeface="Arial" panose="020B0604020202020204" pitchFamily="34" charset="0"/>
              </a:rPr>
              <a:t>Практика игрового </a:t>
            </a:r>
            <a:r>
              <a:rPr lang="ru-RU" sz="1600" b="1" dirty="0" err="1">
                <a:solidFill>
                  <a:srgbClr val="FEFEF3"/>
                </a:solidFill>
                <a:cs typeface="Arial" panose="020B0604020202020204" pitchFamily="34" charset="0"/>
              </a:rPr>
              <a:t>картинирования</a:t>
            </a:r>
            <a:r>
              <a:rPr lang="ru-RU" sz="1600" b="1" dirty="0">
                <a:solidFill>
                  <a:srgbClr val="FEFEF3"/>
                </a:solidFill>
                <a:cs typeface="Arial" panose="020B0604020202020204" pitchFamily="34" charset="0"/>
              </a:rPr>
              <a:t> мира как средство формирования функциональной грамотности</a:t>
            </a: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7381031" y="1503129"/>
            <a:ext cx="579531" cy="4267763"/>
          </a:xfrm>
          <a:prstGeom prst="rightBrace">
            <a:avLst/>
          </a:prstGeom>
          <a:ln w="381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957146" y="2741853"/>
            <a:ext cx="1099891" cy="1095154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Объект 9"/>
          <p:cNvSpPr txBox="1">
            <a:spLocks/>
          </p:cNvSpPr>
          <p:nvPr/>
        </p:nvSpPr>
        <p:spPr>
          <a:xfrm>
            <a:off x="8110548" y="1366528"/>
            <a:ext cx="3929052" cy="1364100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Игровое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картинирование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мира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единое пространство преподавания, учения и исследования, модульная информационно-методическая система. </a:t>
            </a:r>
          </a:p>
        </p:txBody>
      </p:sp>
      <p:sp>
        <p:nvSpPr>
          <p:cNvPr id="32" name="Объект 9"/>
          <p:cNvSpPr txBox="1">
            <a:spLocks/>
          </p:cNvSpPr>
          <p:nvPr/>
        </p:nvSpPr>
        <p:spPr>
          <a:xfrm>
            <a:off x="8154421" y="3063431"/>
            <a:ext cx="3929052" cy="2586628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Адаптация к школьным условиям продуктивных игр: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600" dirty="0">
                <a:solidFill>
                  <a:sysClr val="window" lastClr="FFFFFF"/>
                </a:solidFill>
                <a:latin typeface="Calibri"/>
              </a:rPr>
              <a:t>организационно-</a:t>
            </a:r>
            <a:r>
              <a:rPr lang="ru-RU" sz="1600" dirty="0" err="1">
                <a:solidFill>
                  <a:sysClr val="window" lastClr="FFFFFF"/>
                </a:solidFill>
                <a:latin typeface="Calibri"/>
              </a:rPr>
              <a:t>деятельностные</a:t>
            </a:r>
            <a:r>
              <a:rPr lang="ru-RU" sz="1600" dirty="0">
                <a:solidFill>
                  <a:sysClr val="window" lastClr="FFFFFF"/>
                </a:solidFill>
                <a:latin typeface="Calibri"/>
              </a:rPr>
              <a:t> игры (</a:t>
            </a:r>
            <a:r>
              <a:rPr lang="ru-RU" sz="1600" dirty="0" err="1">
                <a:solidFill>
                  <a:sysClr val="window" lastClr="FFFFFF"/>
                </a:solidFill>
                <a:latin typeface="Calibri"/>
              </a:rPr>
              <a:t>Г.П.Щедровицкий</a:t>
            </a:r>
            <a:r>
              <a:rPr lang="ru-RU" sz="1600" dirty="0">
                <a:solidFill>
                  <a:sysClr val="window" lastClr="FFFFFF"/>
                </a:solidFill>
                <a:latin typeface="Calibri"/>
              </a:rPr>
              <a:t>);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600" dirty="0">
                <a:solidFill>
                  <a:sysClr val="window" lastClr="FFFFFF"/>
                </a:solidFill>
                <a:latin typeface="Calibri"/>
              </a:rPr>
              <a:t>инновационные игры (</a:t>
            </a:r>
            <a:r>
              <a:rPr lang="ru-RU" sz="1600" dirty="0" err="1">
                <a:solidFill>
                  <a:sysClr val="window" lastClr="FFFFFF"/>
                </a:solidFill>
                <a:latin typeface="Calibri"/>
              </a:rPr>
              <a:t>В.С.Дудченко</a:t>
            </a:r>
            <a:r>
              <a:rPr lang="ru-RU" sz="1600" dirty="0">
                <a:solidFill>
                  <a:sysClr val="window" lastClr="FFFFFF"/>
                </a:solidFill>
                <a:latin typeface="Calibri"/>
              </a:rPr>
              <a:t>);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600" dirty="0">
                <a:solidFill>
                  <a:sysClr val="window" lastClr="FFFFFF"/>
                </a:solidFill>
                <a:latin typeface="Calibri"/>
              </a:rPr>
              <a:t>практические деловые игры (</a:t>
            </a:r>
            <a:r>
              <a:rPr lang="ru-RU" sz="1600" dirty="0" err="1">
                <a:solidFill>
                  <a:sysClr val="window" lastClr="FFFFFF"/>
                </a:solidFill>
                <a:latin typeface="Calibri"/>
              </a:rPr>
              <a:t>А.И.Пригожин</a:t>
            </a:r>
            <a:r>
              <a:rPr lang="ru-RU" sz="1600" dirty="0">
                <a:solidFill>
                  <a:sysClr val="window" lastClr="FFFFFF"/>
                </a:solidFill>
                <a:latin typeface="Calibri"/>
              </a:rPr>
              <a:t>)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ru-RU" sz="1800" b="1" i="1" dirty="0">
              <a:solidFill>
                <a:sysClr val="window" lastClr="FFFFFF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17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02"/>
            <a:ext cx="12192000" cy="1266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77" y="161540"/>
            <a:ext cx="923546" cy="8107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7" y="260093"/>
            <a:ext cx="10281724" cy="7256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8954" y="259173"/>
            <a:ext cx="97989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Формирование функциональной грамотности у обучающихся посредством игрового </a:t>
            </a:r>
            <a:r>
              <a:rPr lang="ru-RU" sz="2200" b="1" dirty="0" err="1">
                <a:solidFill>
                  <a:schemeClr val="bg1"/>
                </a:solidFill>
              </a:rPr>
              <a:t>картинирования</a:t>
            </a:r>
            <a:r>
              <a:rPr lang="ru-RU" sz="2200" b="1" dirty="0">
                <a:solidFill>
                  <a:schemeClr val="bg1"/>
                </a:solidFill>
              </a:rPr>
              <a:t> мира</a:t>
            </a:r>
          </a:p>
        </p:txBody>
      </p:sp>
      <p:grpSp>
        <p:nvGrpSpPr>
          <p:cNvPr id="23" name="Группа 1"/>
          <p:cNvGrpSpPr>
            <a:grpSpLocks/>
          </p:cNvGrpSpPr>
          <p:nvPr/>
        </p:nvGrpSpPr>
        <p:grpSpPr bwMode="auto">
          <a:xfrm>
            <a:off x="266001" y="1363851"/>
            <a:ext cx="11358374" cy="2309248"/>
            <a:chOff x="217136" y="3540623"/>
            <a:chExt cx="8677996" cy="2552673"/>
          </a:xfrm>
          <a:solidFill>
            <a:srgbClr val="006666"/>
          </a:solidFill>
        </p:grpSpPr>
        <p:sp>
          <p:nvSpPr>
            <p:cNvPr id="24" name="Стрелка вправо 23"/>
            <p:cNvSpPr/>
            <p:nvPr/>
          </p:nvSpPr>
          <p:spPr>
            <a:xfrm>
              <a:off x="217136" y="4715107"/>
              <a:ext cx="8677996" cy="250838"/>
            </a:xfrm>
            <a:prstGeom prst="rightArrow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783886" y="5006385"/>
              <a:ext cx="1648815" cy="1086911"/>
              <a:chOff x="1783886" y="4365104"/>
              <a:chExt cx="1648815" cy="1086911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Овал 43"/>
              <p:cNvSpPr/>
              <p:nvPr/>
            </p:nvSpPr>
            <p:spPr>
              <a:xfrm>
                <a:off x="2545548" y="4365104"/>
                <a:ext cx="395932" cy="39593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783886" y="4893120"/>
                <a:ext cx="1648815" cy="5588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lvl="0" algn="ctr">
                  <a:defRPr/>
                </a:pPr>
                <a:r>
                  <a:rPr lang="ru-RU" sz="1600" kern="0" dirty="0">
                    <a:solidFill>
                      <a:schemeClr val="bg1"/>
                    </a:solidFill>
                  </a:rPr>
                  <a:t>Способы использования ИКМ</a:t>
                </a: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3636859" y="5006385"/>
              <a:ext cx="1505913" cy="1047758"/>
              <a:chOff x="3636859" y="4365104"/>
              <a:chExt cx="1505913" cy="1047758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Овал 41"/>
              <p:cNvSpPr/>
              <p:nvPr/>
            </p:nvSpPr>
            <p:spPr>
              <a:xfrm>
                <a:off x="4160202" y="4365104"/>
                <a:ext cx="395932" cy="39593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3636859" y="4853967"/>
                <a:ext cx="1505913" cy="5588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lvl="0" algn="ctr">
                  <a:defRPr/>
                </a:pPr>
                <a:r>
                  <a:rPr lang="ru-RU" sz="1600" kern="0" dirty="0">
                    <a:solidFill>
                      <a:schemeClr val="bg1"/>
                    </a:solidFill>
                  </a:rPr>
                  <a:t>Анализ результатов</a:t>
                </a: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5508980" y="4996136"/>
              <a:ext cx="1361712" cy="1088240"/>
              <a:chOff x="5508980" y="4354855"/>
              <a:chExt cx="1361712" cy="1088240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Овал 39"/>
              <p:cNvSpPr/>
              <p:nvPr/>
            </p:nvSpPr>
            <p:spPr>
              <a:xfrm>
                <a:off x="5991870" y="4354855"/>
                <a:ext cx="395932" cy="39593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5508980" y="4884200"/>
                <a:ext cx="1361712" cy="5588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lvl="0" algn="ctr">
                  <a:defRPr/>
                </a:pPr>
                <a:r>
                  <a:rPr lang="ru-RU" sz="1600" kern="0" dirty="0">
                    <a:solidFill>
                      <a:schemeClr val="bg1"/>
                    </a:solidFill>
                  </a:rPr>
                  <a:t>Исследования КО</a:t>
                </a: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7236902" y="4941264"/>
              <a:ext cx="1420917" cy="1112877"/>
              <a:chOff x="7236902" y="4299983"/>
              <a:chExt cx="1420917" cy="1112877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Овал 35"/>
              <p:cNvSpPr/>
              <p:nvPr/>
            </p:nvSpPr>
            <p:spPr>
              <a:xfrm>
                <a:off x="7670672" y="4299983"/>
                <a:ext cx="395932" cy="395932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7236902" y="4853965"/>
                <a:ext cx="1420917" cy="5588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lvl="0" algn="ctr">
                  <a:defRPr/>
                </a:pPr>
                <a:r>
                  <a:rPr lang="ru-RU" sz="1600" kern="0" dirty="0">
                    <a:solidFill>
                      <a:schemeClr val="bg1"/>
                    </a:solidFill>
                  </a:rPr>
                  <a:t>Эффект </a:t>
                </a:r>
                <a:r>
                  <a:rPr lang="ru-RU" sz="1600" kern="0" dirty="0" err="1">
                    <a:solidFill>
                      <a:schemeClr val="bg1"/>
                    </a:solidFill>
                  </a:rPr>
                  <a:t>метаигр</a:t>
                </a:r>
                <a:endParaRPr lang="ru-RU" sz="1600" kern="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219787" y="5006385"/>
              <a:ext cx="1235472" cy="1086911"/>
              <a:chOff x="219787" y="4365104"/>
              <a:chExt cx="1235472" cy="1086911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Овал 32"/>
              <p:cNvSpPr/>
              <p:nvPr/>
            </p:nvSpPr>
            <p:spPr>
              <a:xfrm>
                <a:off x="732928" y="4365104"/>
                <a:ext cx="395932" cy="395932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219787" y="4893120"/>
                <a:ext cx="1235472" cy="5588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Проведение </a:t>
                </a:r>
                <a:r>
                  <a:rPr kumimoji="0" lang="ru-RU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метаигр</a:t>
                </a:r>
                <a:endPara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" name="Выноска со стрелкой вниз 31"/>
            <p:cNvSpPr/>
            <p:nvPr/>
          </p:nvSpPr>
          <p:spPr>
            <a:xfrm>
              <a:off x="830819" y="3540623"/>
              <a:ext cx="7235785" cy="1174484"/>
            </a:xfrm>
            <a:prstGeom prst="downArrowCallou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r>
                <a:rPr lang="ru-RU" b="1" i="1" dirty="0">
                  <a:solidFill>
                    <a:schemeClr val="bg1"/>
                  </a:solidFill>
                </a:rPr>
                <a:t>Управленческое решение</a:t>
              </a:r>
              <a:r>
                <a:rPr lang="ru-RU" dirty="0">
                  <a:solidFill>
                    <a:schemeClr val="bg1"/>
                  </a:solidFill>
                </a:rPr>
                <a:t>: </a:t>
              </a:r>
              <a:r>
                <a:rPr lang="ru-RU" b="1" dirty="0">
                  <a:solidFill>
                    <a:schemeClr val="bg1"/>
                  </a:solidFill>
                </a:rPr>
                <a:t>создание опорной площадки по формированию функциональной грамотности у обучающихся посредством игрового </a:t>
              </a:r>
              <a:r>
                <a:rPr lang="ru-RU" b="1" dirty="0" err="1">
                  <a:solidFill>
                    <a:schemeClr val="bg1"/>
                  </a:solidFill>
                </a:rPr>
                <a:t>картинирования</a:t>
              </a:r>
              <a:r>
                <a:rPr lang="ru-RU" b="1" dirty="0">
                  <a:solidFill>
                    <a:schemeClr val="bg1"/>
                  </a:solidFill>
                </a:rPr>
                <a:t> мира</a:t>
              </a: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418454" y="44945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6001" y="3932001"/>
            <a:ext cx="11338626" cy="15499"/>
          </a:xfrm>
          <a:prstGeom prst="line">
            <a:avLst/>
          </a:prstGeom>
          <a:ln w="38100">
            <a:solidFill>
              <a:srgbClr val="0066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78177" y="4101565"/>
            <a:ext cx="5917823" cy="1007389"/>
          </a:xfrm>
          <a:prstGeom prst="rect">
            <a:avLst/>
          </a:prstGeom>
          <a:solidFill>
            <a:schemeClr val="bg1"/>
          </a:solidFill>
          <a:ln>
            <a:solidFill>
              <a:srgbClr val="0066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Функциональная грамотность </a:t>
            </a:r>
            <a:r>
              <a:rPr lang="ru-RU" b="1" dirty="0">
                <a:solidFill>
                  <a:schemeClr val="tx1"/>
                </a:solidFill>
              </a:rPr>
              <a:t>вошла в состав государственных гарантий качества общего образования</a:t>
            </a: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55847" y="4143856"/>
            <a:ext cx="5586336" cy="946777"/>
          </a:xfrm>
          <a:prstGeom prst="rect">
            <a:avLst/>
          </a:prstGeom>
          <a:solidFill>
            <a:schemeClr val="bg1"/>
          </a:solidFill>
          <a:ln>
            <a:solidFill>
              <a:srgbClr val="0066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Достижение результатов возможно при грамотном сочетании современных образовательных педагогических технологий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88954" y="5316656"/>
            <a:ext cx="11753229" cy="0"/>
          </a:xfrm>
          <a:prstGeom prst="line">
            <a:avLst/>
          </a:prstGeom>
          <a:ln w="38100">
            <a:solidFill>
              <a:srgbClr val="0066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8536153" y="5542680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Урочная деятельность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8546106" y="6191851"/>
            <a:ext cx="271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Внеурочная деятельность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08" y="5632557"/>
            <a:ext cx="1122552" cy="1090781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1256560" y="5544393"/>
            <a:ext cx="4429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Мероприятия Программы развития Лицея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256560" y="5956795"/>
            <a:ext cx="4429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Мероприятия Служб сопровождения</a:t>
            </a:r>
          </a:p>
        </p:txBody>
      </p:sp>
      <p:sp>
        <p:nvSpPr>
          <p:cNvPr id="38" name="Овал 37"/>
          <p:cNvSpPr/>
          <p:nvPr/>
        </p:nvSpPr>
        <p:spPr>
          <a:xfrm>
            <a:off x="6455847" y="5482574"/>
            <a:ext cx="1593654" cy="1203239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667894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4726"/>
            <a:ext cx="12191998" cy="12432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5366" y="5927609"/>
            <a:ext cx="4668943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FEFEF3"/>
                </a:solidFill>
                <a:cs typeface="Arial" panose="020B0604020202020204" pitchFamily="34" charset="0"/>
              </a:rPr>
              <a:t>Латыпова Ирина Владимировна, методист МАОУ «Академический лицей № 95 г. Челябинска», почетный работник общего образования</a:t>
            </a:r>
          </a:p>
          <a:p>
            <a:pPr>
              <a:lnSpc>
                <a:spcPct val="80000"/>
              </a:lnSpc>
            </a:pPr>
            <a:endParaRPr lang="ru-RU" sz="1100" dirty="0">
              <a:solidFill>
                <a:srgbClr val="FEFEF3"/>
              </a:solidFill>
              <a:latin typeface="Palatino" panose="020406020503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02"/>
            <a:ext cx="12192000" cy="12663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95937" y="37403266"/>
            <a:ext cx="81060" cy="8947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и технологии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модернизированного образования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МБОУ НОШ №95 построены на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личностной парадигме, усилен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воспитательный аспект УМК.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Помимо базисных задач начальной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(формирование осознанного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чтения, письма, правильной речи,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 математики, художественного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вкуса, трудовых навыков)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НОШ №95 предусматривает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детей компьютерной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грамотности, формирует навыки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языкового общения посредством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иностранного языка, учит основам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 жизнедеятельности,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развивает </a:t>
            </a:r>
            <a:r>
              <a:rPr lang="ru-RU" sz="1200" dirty="0" err="1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здоровьесберегающие</a:t>
            </a:r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навыки.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5999" y="5990783"/>
            <a:ext cx="5943599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EFEF3"/>
                </a:solidFill>
                <a:cs typeface="Arial" panose="020B0604020202020204" pitchFamily="34" charset="0"/>
              </a:rPr>
              <a:t>Практика игрового </a:t>
            </a:r>
            <a:r>
              <a:rPr lang="ru-RU" sz="1600" b="1" dirty="0" err="1">
                <a:solidFill>
                  <a:srgbClr val="FEFEF3"/>
                </a:solidFill>
                <a:cs typeface="Arial" panose="020B0604020202020204" pitchFamily="34" charset="0"/>
              </a:rPr>
              <a:t>картинирования</a:t>
            </a:r>
            <a:r>
              <a:rPr lang="ru-RU" sz="1600" b="1" dirty="0">
                <a:solidFill>
                  <a:srgbClr val="FEFEF3"/>
                </a:solidFill>
                <a:cs typeface="Arial" panose="020B0604020202020204" pitchFamily="34" charset="0"/>
              </a:rPr>
              <a:t> мира как средство формирования функциональной грамотности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43205" y="1374583"/>
            <a:ext cx="6777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>
              <a:solidFill>
                <a:srgbClr val="5249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8" y="242760"/>
            <a:ext cx="9655452" cy="707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367" y="187688"/>
            <a:ext cx="920576" cy="8108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4235" y="167529"/>
            <a:ext cx="8000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Практика игрового </a:t>
            </a:r>
            <a:r>
              <a:rPr lang="ru-RU" sz="2400" b="1" dirty="0" err="1">
                <a:solidFill>
                  <a:schemeClr val="bg1"/>
                </a:solidFill>
              </a:rPr>
              <a:t>картинирования</a:t>
            </a:r>
            <a:r>
              <a:rPr lang="ru-RU" sz="2400" b="1" dirty="0">
                <a:solidFill>
                  <a:schemeClr val="bg1"/>
                </a:solidFill>
              </a:rPr>
              <a:t> мира как средство формирования функциональной грамотности</a:t>
            </a:r>
          </a:p>
        </p:txBody>
      </p:sp>
      <p:grpSp>
        <p:nvGrpSpPr>
          <p:cNvPr id="17" name="Группа 3"/>
          <p:cNvGrpSpPr>
            <a:grpSpLocks/>
          </p:cNvGrpSpPr>
          <p:nvPr/>
        </p:nvGrpSpPr>
        <p:grpSpPr bwMode="auto">
          <a:xfrm>
            <a:off x="843006" y="1351421"/>
            <a:ext cx="10118361" cy="837496"/>
            <a:chOff x="210653" y="872776"/>
            <a:chExt cx="8681827" cy="1050083"/>
          </a:xfrm>
          <a:solidFill>
            <a:srgbClr val="009999"/>
          </a:solidFill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439348" y="872776"/>
              <a:ext cx="6264123" cy="539318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Игровое </a:t>
              </a:r>
              <a:r>
                <a:rPr kumimoji="0" lang="ru-RU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картинирование</a:t>
              </a: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мира</a:t>
              </a:r>
            </a:p>
          </p:txBody>
        </p:sp>
        <p:sp>
          <p:nvSpPr>
            <p:cNvPr id="19" name="Стрелка углом вверх 18"/>
            <p:cNvSpPr/>
            <p:nvPr/>
          </p:nvSpPr>
          <p:spPr>
            <a:xfrm rot="10800000">
              <a:off x="210653" y="1029813"/>
              <a:ext cx="1004863" cy="862908"/>
            </a:xfrm>
            <a:prstGeom prst="bentUpArrow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Стрелка углом вверх 20"/>
            <p:cNvSpPr/>
            <p:nvPr/>
          </p:nvSpPr>
          <p:spPr>
            <a:xfrm rot="10800000" flipH="1">
              <a:off x="7887617" y="1058365"/>
              <a:ext cx="1004863" cy="864494"/>
            </a:xfrm>
            <a:prstGeom prst="bentUpArrow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2" name="Группа 6"/>
          <p:cNvGrpSpPr>
            <a:grpSpLocks/>
          </p:cNvGrpSpPr>
          <p:nvPr/>
        </p:nvGrpSpPr>
        <p:grpSpPr bwMode="auto">
          <a:xfrm>
            <a:off x="265366" y="2258025"/>
            <a:ext cx="11616577" cy="1666856"/>
            <a:chOff x="210653" y="1679825"/>
            <a:chExt cx="8681827" cy="2268330"/>
          </a:xfrm>
          <a:solidFill>
            <a:srgbClr val="009999"/>
          </a:solidFill>
        </p:grpSpPr>
        <p:sp>
          <p:nvSpPr>
            <p:cNvPr id="23" name="AutoShape 7"/>
            <p:cNvSpPr>
              <a:spLocks noChangeArrowheads="1"/>
            </p:cNvSpPr>
            <p:nvPr/>
          </p:nvSpPr>
          <p:spPr bwMode="auto">
            <a:xfrm>
              <a:off x="210653" y="2278258"/>
              <a:ext cx="2519301" cy="1080990"/>
            </a:xfrm>
            <a:prstGeom prst="octagon">
              <a:avLst>
                <a:gd name="adj" fmla="val 2928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Продуктивные игровые технологии</a:t>
              </a: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auto">
            <a:xfrm>
              <a:off x="3452250" y="2935423"/>
              <a:ext cx="2484377" cy="1007971"/>
            </a:xfrm>
            <a:prstGeom prst="octagon">
              <a:avLst>
                <a:gd name="adj" fmla="val 2928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Практические деловые игры</a:t>
              </a:r>
            </a:p>
          </p:txBody>
        </p:sp>
        <p:sp>
          <p:nvSpPr>
            <p:cNvPr id="27" name="AutoShape 13"/>
            <p:cNvSpPr>
              <a:spLocks noChangeArrowheads="1"/>
            </p:cNvSpPr>
            <p:nvPr/>
          </p:nvSpPr>
          <p:spPr bwMode="auto">
            <a:xfrm>
              <a:off x="3269691" y="1679825"/>
              <a:ext cx="2666936" cy="1007970"/>
            </a:xfrm>
            <a:prstGeom prst="octagon">
              <a:avLst>
                <a:gd name="adj" fmla="val 2928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Организационно-</a:t>
              </a:r>
              <a:r>
                <a: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деятельностные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игры</a:t>
              </a:r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6479537" y="1679825"/>
              <a:ext cx="2292128" cy="1007970"/>
            </a:xfrm>
            <a:prstGeom prst="octagon">
              <a:avLst>
                <a:gd name="adj" fmla="val 2928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Инновационные игры</a:t>
              </a:r>
            </a:p>
          </p:txBody>
        </p:sp>
        <p:sp>
          <p:nvSpPr>
            <p:cNvPr id="29" name="AutoShape 15"/>
            <p:cNvSpPr>
              <a:spLocks noChangeArrowheads="1"/>
            </p:cNvSpPr>
            <p:nvPr/>
          </p:nvSpPr>
          <p:spPr bwMode="auto">
            <a:xfrm>
              <a:off x="6481126" y="2940185"/>
              <a:ext cx="2411354" cy="1007970"/>
            </a:xfrm>
            <a:prstGeom prst="octagon">
              <a:avLst>
                <a:gd name="adj" fmla="val 2928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1" u="sng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Метаигры</a:t>
              </a:r>
              <a:endParaRPr kumimoji="0" lang="ru-RU" sz="1800" b="1" i="1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AutoShape 18"/>
            <p:cNvSpPr>
              <a:spLocks noChangeArrowheads="1"/>
            </p:cNvSpPr>
            <p:nvPr/>
          </p:nvSpPr>
          <p:spPr bwMode="auto">
            <a:xfrm>
              <a:off x="5939801" y="2548108"/>
              <a:ext cx="539737" cy="541289"/>
            </a:xfrm>
            <a:prstGeom prst="octagon">
              <a:avLst>
                <a:gd name="adj" fmla="val 2928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31" name="Стрелка вправо 30"/>
            <p:cNvSpPr/>
            <p:nvPr/>
          </p:nvSpPr>
          <p:spPr>
            <a:xfrm>
              <a:off x="2845641" y="2557199"/>
              <a:ext cx="576248" cy="474619"/>
            </a:xfrm>
            <a:prstGeom prst="rightArrow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3" name="Скругленный прямоугольник 32"/>
          <p:cNvSpPr/>
          <p:nvPr/>
        </p:nvSpPr>
        <p:spPr bwMode="auto">
          <a:xfrm>
            <a:off x="392438" y="4270827"/>
            <a:ext cx="11132812" cy="533763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Единое пространство преподавания, учения и исследования</a:t>
            </a: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865330" y="5028999"/>
            <a:ext cx="8682037" cy="673100"/>
          </a:xfrm>
          <a:prstGeom prst="ribbon">
            <a:avLst>
              <a:gd name="adj1" fmla="val 29335"/>
              <a:gd name="adj2" fmla="val 59214"/>
            </a:avLst>
          </a:prstGeom>
          <a:solidFill>
            <a:srgbClr val="006666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Образовательный конструктор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4726"/>
            <a:ext cx="12191998" cy="12432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5366" y="5927609"/>
            <a:ext cx="4668943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FEFEF3"/>
                </a:solidFill>
                <a:cs typeface="Arial" panose="020B0604020202020204" pitchFamily="34" charset="0"/>
              </a:rPr>
              <a:t>Латыпова Ирина Владимировна, методист МАОУ «Академический лицей № 95 г. Челябинска», почетный работник общего образования</a:t>
            </a:r>
          </a:p>
          <a:p>
            <a:pPr>
              <a:lnSpc>
                <a:spcPct val="80000"/>
              </a:lnSpc>
            </a:pPr>
            <a:endParaRPr lang="ru-RU" sz="1100" dirty="0">
              <a:solidFill>
                <a:srgbClr val="FEFEF3"/>
              </a:solidFill>
              <a:latin typeface="Palatino" panose="020406020503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02"/>
            <a:ext cx="12192000" cy="12663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95937" y="37403266"/>
            <a:ext cx="81060" cy="8947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и технологии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модернизированного образования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МБОУ НОШ №95 построены на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личностной парадигме, усилен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воспитательный аспект УМК.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Помимо базисных задач начальной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(формирование осознанного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чтения, письма, правильной речи,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 математики, художественного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вкуса, трудовых навыков)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НОШ №95 предусматривает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детей компьютерной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грамотности, формирует навыки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языкового общения посредством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иностранного языка, учит основам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 жизнедеятельности,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развивает </a:t>
            </a:r>
            <a:r>
              <a:rPr lang="ru-RU" sz="1200" dirty="0" err="1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здоровьесберегающие</a:t>
            </a:r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навыки.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5999" y="5990783"/>
            <a:ext cx="5943599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EFEF3"/>
                </a:solidFill>
                <a:cs typeface="Arial" panose="020B0604020202020204" pitchFamily="34" charset="0"/>
              </a:rPr>
              <a:t>Практика игрового </a:t>
            </a:r>
            <a:r>
              <a:rPr lang="ru-RU" sz="1600" b="1" dirty="0" err="1">
                <a:solidFill>
                  <a:srgbClr val="FEFEF3"/>
                </a:solidFill>
                <a:cs typeface="Arial" panose="020B0604020202020204" pitchFamily="34" charset="0"/>
              </a:rPr>
              <a:t>картинирования</a:t>
            </a:r>
            <a:r>
              <a:rPr lang="ru-RU" sz="1600" b="1" dirty="0">
                <a:solidFill>
                  <a:srgbClr val="FEFEF3"/>
                </a:solidFill>
                <a:cs typeface="Arial" panose="020B0604020202020204" pitchFamily="34" charset="0"/>
              </a:rPr>
              <a:t> мира как средство формирования функциональной грамотности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43205" y="1374583"/>
            <a:ext cx="6777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>
              <a:solidFill>
                <a:srgbClr val="5249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8" y="242760"/>
            <a:ext cx="9655452" cy="707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367" y="187688"/>
            <a:ext cx="920576" cy="8108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4235" y="167529"/>
            <a:ext cx="8000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Практика игрового </a:t>
            </a:r>
            <a:r>
              <a:rPr lang="ru-RU" sz="2400" b="1" dirty="0" err="1">
                <a:solidFill>
                  <a:schemeClr val="bg1"/>
                </a:solidFill>
              </a:rPr>
              <a:t>картинирования</a:t>
            </a:r>
            <a:r>
              <a:rPr lang="ru-RU" sz="2400" b="1" dirty="0">
                <a:solidFill>
                  <a:schemeClr val="bg1"/>
                </a:solidFill>
              </a:rPr>
              <a:t> мира как средство формирования функциональной грамотности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15340" y="1333500"/>
            <a:ext cx="8581503" cy="1155016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1. Разработка моделей описания картины мира. </a:t>
            </a:r>
          </a:p>
          <a:p>
            <a:pPr algn="just"/>
            <a:r>
              <a:rPr lang="ru-RU" dirty="0"/>
              <a:t>2. Подготовка педагога к проведению игры.</a:t>
            </a:r>
          </a:p>
          <a:p>
            <a:pPr algn="just"/>
            <a:r>
              <a:rPr lang="ru-RU" dirty="0"/>
              <a:t>2.Организаия игрового коллективного создания и совершенствования картин мира.</a:t>
            </a:r>
          </a:p>
        </p:txBody>
      </p:sp>
      <p:grpSp>
        <p:nvGrpSpPr>
          <p:cNvPr id="13" name="Группа 3"/>
          <p:cNvGrpSpPr>
            <a:grpSpLocks/>
          </p:cNvGrpSpPr>
          <p:nvPr/>
        </p:nvGrpSpPr>
        <p:grpSpPr bwMode="auto">
          <a:xfrm>
            <a:off x="253780" y="2678648"/>
            <a:ext cx="11466511" cy="2809197"/>
            <a:chOff x="261181" y="1888380"/>
            <a:chExt cx="8539724" cy="3718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214523" y="4647323"/>
              <a:ext cx="2200192" cy="939948"/>
            </a:xfrm>
            <a:prstGeom prst="rect">
              <a:avLst/>
            </a:prstGeom>
            <a:solidFill>
              <a:srgbClr val="006666"/>
            </a:solidFill>
            <a:ln w="762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ru-RU" kern="0" dirty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Предметные знания ЧТО?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>Метапредметные</a:t>
              </a:r>
              <a:r>
                <a:rPr kumimoji="0" lang="ru-RU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> КАК?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937207" y="3861396"/>
              <a:ext cx="1854172" cy="720381"/>
            </a:xfrm>
            <a:prstGeom prst="rect">
              <a:avLst/>
            </a:prstGeom>
            <a:solidFill>
              <a:srgbClr val="006666"/>
            </a:solidFill>
            <a:ln w="762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lvl="0" algn="ctr">
                <a:defRPr/>
              </a:pPr>
              <a:r>
                <a:rPr lang="ru-RU" dirty="0">
                  <a:solidFill>
                    <a:schemeClr val="bg1"/>
                  </a:solidFill>
                </a:rPr>
                <a:t>«Анти-конференция» для обмена опытом</a:t>
              </a:r>
              <a:endPara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946732" y="4724843"/>
              <a:ext cx="1854172" cy="720381"/>
            </a:xfrm>
            <a:prstGeom prst="rect">
              <a:avLst/>
            </a:prstGeom>
            <a:solidFill>
              <a:srgbClr val="006666"/>
            </a:solidFill>
            <a:ln w="762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Сетевое взаимодействие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929270" y="2997949"/>
              <a:ext cx="1854172" cy="720381"/>
            </a:xfrm>
            <a:prstGeom prst="rect">
              <a:avLst/>
            </a:prstGeom>
            <a:solidFill>
              <a:srgbClr val="006666"/>
            </a:solidFill>
            <a:ln w="762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Разновозрастные </a:t>
              </a: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группы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606950" y="3881242"/>
              <a:ext cx="1939581" cy="720381"/>
            </a:xfrm>
            <a:prstGeom prst="rect">
              <a:avLst/>
            </a:prstGeom>
            <a:solidFill>
              <a:srgbClr val="006666"/>
            </a:solidFill>
            <a:ln w="762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Проект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612194" y="4803005"/>
              <a:ext cx="1939581" cy="720381"/>
            </a:xfrm>
            <a:prstGeom prst="rect">
              <a:avLst/>
            </a:prstGeom>
            <a:solidFill>
              <a:srgbClr val="006666"/>
            </a:solidFill>
            <a:ln w="762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Продуктивная игра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289078" y="3448973"/>
              <a:ext cx="1935133" cy="964843"/>
            </a:xfrm>
            <a:prstGeom prst="rect">
              <a:avLst/>
            </a:prstGeom>
            <a:solidFill>
              <a:sysClr val="window" lastClr="FFFFFF"/>
            </a:solidFill>
            <a:ln w="762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Arial" panose="020B0604020202020204" pitchFamily="34" charset="0"/>
                </a:rPr>
                <a:t>Структурирование знаний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612194" y="2973746"/>
              <a:ext cx="1944343" cy="718697"/>
            </a:xfrm>
            <a:prstGeom prst="rect">
              <a:avLst/>
            </a:prstGeom>
            <a:solidFill>
              <a:sysClr val="window" lastClr="FFFFFF"/>
            </a:solidFill>
            <a:ln w="762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Arial" panose="020B0604020202020204" pitchFamily="34" charset="0"/>
                </a:rPr>
                <a:t>Урочная деятельность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929271" y="1888380"/>
              <a:ext cx="1871634" cy="966503"/>
            </a:xfrm>
            <a:prstGeom prst="rect">
              <a:avLst/>
            </a:prstGeom>
            <a:solidFill>
              <a:sysClr val="window" lastClr="FFFFFF"/>
            </a:solidFill>
            <a:ln w="762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Arial" panose="020B0604020202020204" pitchFamily="34" charset="0"/>
                </a:rPr>
                <a:t>Внеурочная деятельность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61181" y="4556883"/>
              <a:ext cx="1747235" cy="1050233"/>
            </a:xfrm>
            <a:prstGeom prst="rect">
              <a:avLst/>
            </a:prstGeom>
            <a:solidFill>
              <a:sysClr val="window" lastClr="FFFFFF"/>
            </a:solidFill>
            <a:ln w="762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Arial" panose="020B0604020202020204" pitchFamily="34" charset="0"/>
                </a:rPr>
                <a:t>Игровое </a:t>
              </a:r>
              <a:r>
                <a:rPr kumimoji="0" lang="ru-RU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Arial" panose="020B0604020202020204" pitchFamily="34" charset="0"/>
                </a:rPr>
                <a:t>картинирование</a:t>
              </a: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Arial" panose="020B0604020202020204" pitchFamily="34" charset="0"/>
                </a:rPr>
                <a:t> мира</a:t>
              </a:r>
            </a:p>
          </p:txBody>
        </p:sp>
      </p:grpSp>
      <p:sp>
        <p:nvSpPr>
          <p:cNvPr id="9" name="Пятиугольник 8"/>
          <p:cNvSpPr/>
          <p:nvPr/>
        </p:nvSpPr>
        <p:spPr>
          <a:xfrm>
            <a:off x="102328" y="1345932"/>
            <a:ext cx="2874362" cy="1060087"/>
          </a:xfrm>
          <a:prstGeom prst="homePlat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Триединая цель игрового </a:t>
            </a:r>
            <a:r>
              <a:rPr lang="ru-RU" b="1" dirty="0" err="1"/>
              <a:t>картинирования</a:t>
            </a:r>
            <a:r>
              <a:rPr lang="ru-RU" b="1" dirty="0"/>
              <a:t> мира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477545">
            <a:off x="1719620" y="2692118"/>
            <a:ext cx="1691426" cy="1550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394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4726"/>
            <a:ext cx="12191998" cy="12432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5366" y="5927609"/>
            <a:ext cx="4668943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FEFEF3"/>
                </a:solidFill>
                <a:cs typeface="Arial" panose="020B0604020202020204" pitchFamily="34" charset="0"/>
              </a:rPr>
              <a:t>Латыпова Ирина Владимировна, методист МАОУ «Академический лицей № 95 г. Челябинска», почетный работник общего образования</a:t>
            </a:r>
          </a:p>
          <a:p>
            <a:pPr>
              <a:lnSpc>
                <a:spcPct val="80000"/>
              </a:lnSpc>
            </a:pPr>
            <a:endParaRPr lang="ru-RU" sz="1100" dirty="0">
              <a:solidFill>
                <a:srgbClr val="FEFEF3"/>
              </a:solidFill>
              <a:latin typeface="Palatino" panose="020406020503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02"/>
            <a:ext cx="12192000" cy="12663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95937" y="37403266"/>
            <a:ext cx="81060" cy="8947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и технологии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модернизированного образования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МБОУ НОШ №95 построены на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личностной парадигме, усилен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воспитательный аспект УМК.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Помимо базисных задач начальной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(формирование осознанного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чтения, письма, правильной речи,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 математики, художественного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вкуса, трудовых навыков)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НОШ №95 предусматривает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детей компьютерной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грамотности, формирует навыки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языкового общения посредством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иностранного языка, учит основам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 жизнедеятельности,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развивает </a:t>
            </a:r>
            <a:r>
              <a:rPr lang="ru-RU" sz="1200" dirty="0" err="1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здоровьесберегающие</a:t>
            </a:r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навыки.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5999" y="5990783"/>
            <a:ext cx="5943599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EFEF3"/>
                </a:solidFill>
                <a:cs typeface="Arial" panose="020B0604020202020204" pitchFamily="34" charset="0"/>
              </a:rPr>
              <a:t>Практика игрового </a:t>
            </a:r>
            <a:r>
              <a:rPr lang="ru-RU" sz="1600" b="1" dirty="0" err="1">
                <a:solidFill>
                  <a:srgbClr val="FEFEF3"/>
                </a:solidFill>
                <a:cs typeface="Arial" panose="020B0604020202020204" pitchFamily="34" charset="0"/>
              </a:rPr>
              <a:t>картинирования</a:t>
            </a:r>
            <a:r>
              <a:rPr lang="ru-RU" sz="1600" b="1" dirty="0">
                <a:solidFill>
                  <a:srgbClr val="FEFEF3"/>
                </a:solidFill>
                <a:cs typeface="Arial" panose="020B0604020202020204" pitchFamily="34" charset="0"/>
              </a:rPr>
              <a:t> мира как средство формирования функциональной грамотности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43205" y="1374583"/>
            <a:ext cx="6777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>
              <a:solidFill>
                <a:srgbClr val="5249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8" y="242760"/>
            <a:ext cx="9655452" cy="707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367" y="187688"/>
            <a:ext cx="920576" cy="8108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4235" y="167529"/>
            <a:ext cx="8000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Практика игрового </a:t>
            </a:r>
            <a:r>
              <a:rPr lang="ru-RU" sz="2400" b="1" dirty="0" err="1">
                <a:solidFill>
                  <a:schemeClr val="bg1"/>
                </a:solidFill>
              </a:rPr>
              <a:t>картинирования</a:t>
            </a:r>
            <a:r>
              <a:rPr lang="ru-RU" sz="2400" b="1" dirty="0">
                <a:solidFill>
                  <a:schemeClr val="bg1"/>
                </a:solidFill>
              </a:rPr>
              <a:t> мира как средство формирования функциональной грамотности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322934"/>
            <a:ext cx="35474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Инновационные игры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свободные требования;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каждый знаком с решаемой проблемой;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ориентированы на личностную, эмоциональную </a:t>
            </a:r>
            <a:r>
              <a:rPr lang="ru-RU" dirty="0" err="1"/>
              <a:t>включённость</a:t>
            </a:r>
            <a:r>
              <a:rPr lang="ru-RU" dirty="0"/>
              <a:t> участников;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открытые, саморазвивающиеся;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решения неизвестны;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развивающие;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ориентированы на выработку навыков в нестандартных ситуациях</a:t>
            </a:r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924715"/>
              </p:ext>
            </p:extLst>
          </p:nvPr>
        </p:nvGraphicFramePr>
        <p:xfrm>
          <a:off x="4362450" y="1209900"/>
          <a:ext cx="7677147" cy="434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3652567140"/>
                    </a:ext>
                  </a:extLst>
                </a:gridCol>
                <a:gridCol w="5848347">
                  <a:extLst>
                    <a:ext uri="{9D8B030D-6E8A-4147-A177-3AD203B41FA5}">
                      <a16:colId xmlns:a16="http://schemas.microsoft.com/office/drawing/2014/main" xmlns="" val="1713829185"/>
                    </a:ext>
                  </a:extLst>
                </a:gridCol>
              </a:tblGrid>
              <a:tr h="37915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Тема игры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Содержание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9288181"/>
                  </a:ext>
                </a:extLst>
              </a:tr>
              <a:tr h="127011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Экологические герои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игра, в которой дети учатся заботиться об окружающей среде, выполняя задания, связанные с переработкой мусора, экономией воды и энергии. Участники могут собирать очки за выполненные экологические миссии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1294360"/>
                  </a:ext>
                </a:extLst>
              </a:tr>
              <a:tr h="141159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Город профессий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интерактивная игра, где дети узнают о различных профессиях. Они могут выполнять роль различных специалистов (врача, инженера, художника и т.д.), проходя мини-игры и решая задачи, связанные с этой профессией.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7565979"/>
                  </a:ext>
                </a:extLst>
              </a:tr>
              <a:tr h="123225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Умный магазин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игра, в которой дети учатся основам финансовой грамотности. Дети создают свои "магазины", устанавливают цены на товары, изучают, как правильно вести бюджет и делать покупки.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2029811"/>
                  </a:ext>
                </a:extLst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3410393" y="1260654"/>
            <a:ext cx="0" cy="4243059"/>
          </a:xfrm>
          <a:prstGeom prst="line">
            <a:avLst/>
          </a:prstGeom>
          <a:ln w="38100">
            <a:solidFill>
              <a:srgbClr val="0066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ck Arc 14"/>
          <p:cNvSpPr/>
          <p:nvPr/>
        </p:nvSpPr>
        <p:spPr>
          <a:xfrm rot="16200000">
            <a:off x="3634999" y="3002885"/>
            <a:ext cx="512820" cy="68798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391572" y="4474528"/>
            <a:ext cx="882670" cy="767221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sp>
        <p:nvSpPr>
          <p:cNvPr id="21" name="Овал 20"/>
          <p:cNvSpPr/>
          <p:nvPr/>
        </p:nvSpPr>
        <p:spPr>
          <a:xfrm>
            <a:off x="3410393" y="1651582"/>
            <a:ext cx="952056" cy="669772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78285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4726"/>
            <a:ext cx="12191998" cy="12432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5366" y="5927609"/>
            <a:ext cx="4668943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FEFEF3"/>
                </a:solidFill>
                <a:cs typeface="Arial" panose="020B0604020202020204" pitchFamily="34" charset="0"/>
              </a:rPr>
              <a:t>Латыпова Ирина Владимировна, методист МАОУ «Академический лицей № 95 г. Челябинска», почетный работник общего образования</a:t>
            </a:r>
          </a:p>
          <a:p>
            <a:pPr>
              <a:lnSpc>
                <a:spcPct val="80000"/>
              </a:lnSpc>
            </a:pPr>
            <a:endParaRPr lang="ru-RU" sz="1100" dirty="0">
              <a:solidFill>
                <a:srgbClr val="FEFEF3"/>
              </a:solidFill>
              <a:latin typeface="Palatino" panose="020406020503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02"/>
            <a:ext cx="12192000" cy="12663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95937" y="37403266"/>
            <a:ext cx="81060" cy="8947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и технологии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модернизированного образования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МБОУ НОШ №95 построены на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личностной парадигме, усилен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воспитательный аспект УМК.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Помимо базисных задач начальной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(формирование осознанного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чтения, письма, правильной речи,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 математики, художественного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вкуса, трудовых навыков)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НОШ №95 предусматривает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детей компьютерной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грамотности, формирует навыки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языкового общения посредством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иностранного языка, учит основам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 жизнедеятельности,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развивает </a:t>
            </a:r>
            <a:r>
              <a:rPr lang="ru-RU" sz="1200" dirty="0" err="1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здоровьесберегающие</a:t>
            </a:r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навыки.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5999" y="5990783"/>
            <a:ext cx="5943599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EFEF3"/>
                </a:solidFill>
                <a:cs typeface="Arial" panose="020B0604020202020204" pitchFamily="34" charset="0"/>
              </a:rPr>
              <a:t>Практика игрового </a:t>
            </a:r>
            <a:r>
              <a:rPr lang="ru-RU" sz="1600" b="1" dirty="0" err="1">
                <a:solidFill>
                  <a:srgbClr val="FEFEF3"/>
                </a:solidFill>
                <a:cs typeface="Arial" panose="020B0604020202020204" pitchFamily="34" charset="0"/>
              </a:rPr>
              <a:t>картинирования</a:t>
            </a:r>
            <a:r>
              <a:rPr lang="ru-RU" sz="1600" b="1" dirty="0">
                <a:solidFill>
                  <a:srgbClr val="FEFEF3"/>
                </a:solidFill>
                <a:cs typeface="Arial" panose="020B0604020202020204" pitchFamily="34" charset="0"/>
              </a:rPr>
              <a:t> мира как средство формирования функциональной грамотности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43205" y="1374583"/>
            <a:ext cx="6777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>
              <a:solidFill>
                <a:srgbClr val="5249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8" y="242760"/>
            <a:ext cx="9655452" cy="707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367" y="187688"/>
            <a:ext cx="920576" cy="8108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4235" y="167529"/>
            <a:ext cx="8000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Практика игрового </a:t>
            </a:r>
            <a:r>
              <a:rPr lang="ru-RU" sz="2400" b="1" dirty="0" err="1">
                <a:solidFill>
                  <a:schemeClr val="bg1"/>
                </a:solidFill>
              </a:rPr>
              <a:t>картинирования</a:t>
            </a:r>
            <a:r>
              <a:rPr lang="ru-RU" sz="2400" b="1" dirty="0">
                <a:solidFill>
                  <a:schemeClr val="bg1"/>
                </a:solidFill>
              </a:rPr>
              <a:t> мира как средство формирования функциональной грамотности</a:t>
            </a:r>
          </a:p>
        </p:txBody>
      </p:sp>
      <p:grpSp>
        <p:nvGrpSpPr>
          <p:cNvPr id="27" name="Группа 3"/>
          <p:cNvGrpSpPr>
            <a:grpSpLocks/>
          </p:cNvGrpSpPr>
          <p:nvPr/>
        </p:nvGrpSpPr>
        <p:grpSpPr bwMode="auto">
          <a:xfrm>
            <a:off x="423448" y="1473555"/>
            <a:ext cx="11454924" cy="1385351"/>
            <a:chOff x="3026969" y="2341397"/>
            <a:chExt cx="6761645" cy="1502176"/>
          </a:xfrm>
          <a:solidFill>
            <a:srgbClr val="009999"/>
          </a:solidFill>
        </p:grpSpPr>
        <p:sp>
          <p:nvSpPr>
            <p:cNvPr id="28" name="Прямоугольник с двумя усеченными противолежащими углами 27"/>
            <p:cNvSpPr/>
            <p:nvPr/>
          </p:nvSpPr>
          <p:spPr>
            <a:xfrm>
              <a:off x="3026969" y="2341397"/>
              <a:ext cx="6761645" cy="1502176"/>
            </a:xfrm>
            <a:prstGeom prst="snip2Diag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Прямоугольник с двумя усеченными противолежащими углами 28"/>
            <p:cNvSpPr/>
            <p:nvPr/>
          </p:nvSpPr>
          <p:spPr>
            <a:xfrm>
              <a:off x="3838617" y="2341397"/>
              <a:ext cx="5052194" cy="589463"/>
            </a:xfrm>
            <a:prstGeom prst="snip2DiagRect">
              <a:avLst/>
            </a:prstGeom>
            <a:solidFill>
              <a:srgbClr val="0066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Формирование функциональной грамотности посредством игрового </a:t>
              </a:r>
              <a:r>
                <a:rPr kumimoji="0" lang="ru-RU" sz="18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картинирования</a:t>
              </a: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мира</a:t>
              </a:r>
            </a:p>
          </p:txBody>
        </p:sp>
      </p:grpSp>
      <p:sp>
        <p:nvSpPr>
          <p:cNvPr id="30" name="Овал 29"/>
          <p:cNvSpPr/>
          <p:nvPr/>
        </p:nvSpPr>
        <p:spPr>
          <a:xfrm>
            <a:off x="265365" y="1300453"/>
            <a:ext cx="1375015" cy="679412"/>
          </a:xfrm>
          <a:prstGeom prst="ellipse">
            <a:avLst/>
          </a:prstGeom>
          <a:solidFill>
            <a:srgbClr val="006666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ИМИДЖ </a:t>
            </a:r>
            <a:endParaRPr lang="ru-RU" sz="1600" b="1" kern="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Лицея</a:t>
            </a:r>
          </a:p>
        </p:txBody>
      </p:sp>
      <p:grpSp>
        <p:nvGrpSpPr>
          <p:cNvPr id="31" name="Группа 6"/>
          <p:cNvGrpSpPr>
            <a:grpSpLocks/>
          </p:cNvGrpSpPr>
          <p:nvPr/>
        </p:nvGrpSpPr>
        <p:grpSpPr bwMode="auto">
          <a:xfrm>
            <a:off x="710774" y="2103584"/>
            <a:ext cx="11009516" cy="970499"/>
            <a:chOff x="-757098" y="2522200"/>
            <a:chExt cx="7240007" cy="900000"/>
          </a:xfrm>
          <a:solidFill>
            <a:srgbClr val="006666"/>
          </a:solidFill>
        </p:grpSpPr>
        <p:sp>
          <p:nvSpPr>
            <p:cNvPr id="32" name="Прямоугольник с двумя усеченными противолежащими углами 31"/>
            <p:cNvSpPr/>
            <p:nvPr/>
          </p:nvSpPr>
          <p:spPr>
            <a:xfrm>
              <a:off x="-757098" y="2579808"/>
              <a:ext cx="2015839" cy="718728"/>
            </a:xfrm>
            <a:prstGeom prst="snip2Diag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Качество образования</a:t>
              </a:r>
            </a:p>
          </p:txBody>
        </p:sp>
        <p:sp>
          <p:nvSpPr>
            <p:cNvPr id="33" name="Прямоугольник с двумя усеченными противолежащими углами 32"/>
            <p:cNvSpPr/>
            <p:nvPr/>
          </p:nvSpPr>
          <p:spPr>
            <a:xfrm>
              <a:off x="1649511" y="2522200"/>
              <a:ext cx="2449166" cy="900000"/>
            </a:xfrm>
            <a:prstGeom prst="snip2Diag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Профессиональная компетентность педагогических работников</a:t>
              </a:r>
            </a:p>
          </p:txBody>
        </p:sp>
        <p:sp>
          <p:nvSpPr>
            <p:cNvPr id="34" name="Прямоугольник с двумя усеченными противолежащими углами 33"/>
            <p:cNvSpPr/>
            <p:nvPr/>
          </p:nvSpPr>
          <p:spPr>
            <a:xfrm>
              <a:off x="4467070" y="2652124"/>
              <a:ext cx="2015839" cy="718728"/>
            </a:xfrm>
            <a:prstGeom prst="snip2Diag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Участие в инновационной</a:t>
              </a:r>
              <a:r>
                <a:rPr kumimoji="0" lang="ru-RU" sz="1600" b="0" i="0" u="none" strike="noStrike" kern="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деятельности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Стрелка вправо 34"/>
            <p:cNvSpPr/>
            <p:nvPr/>
          </p:nvSpPr>
          <p:spPr>
            <a:xfrm>
              <a:off x="1249127" y="2813835"/>
              <a:ext cx="360311" cy="359364"/>
            </a:xfrm>
            <a:prstGeom prst="rightArrow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Стрелка вправо 35"/>
            <p:cNvSpPr/>
            <p:nvPr/>
          </p:nvSpPr>
          <p:spPr>
            <a:xfrm>
              <a:off x="4106759" y="2830480"/>
              <a:ext cx="360311" cy="359364"/>
            </a:xfrm>
            <a:prstGeom prst="rightArrow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Группа 1"/>
          <p:cNvGrpSpPr>
            <a:grpSpLocks/>
          </p:cNvGrpSpPr>
          <p:nvPr/>
        </p:nvGrpSpPr>
        <p:grpSpPr bwMode="auto">
          <a:xfrm>
            <a:off x="131457" y="3277743"/>
            <a:ext cx="11684419" cy="2159743"/>
            <a:chOff x="168068" y="3340090"/>
            <a:chExt cx="8677996" cy="2521121"/>
          </a:xfrm>
          <a:solidFill>
            <a:srgbClr val="006666"/>
          </a:solidFill>
        </p:grpSpPr>
        <p:sp>
          <p:nvSpPr>
            <p:cNvPr id="38" name="Стрелка вправо 37"/>
            <p:cNvSpPr/>
            <p:nvPr/>
          </p:nvSpPr>
          <p:spPr>
            <a:xfrm>
              <a:off x="168068" y="4492799"/>
              <a:ext cx="8677996" cy="250838"/>
            </a:xfrm>
            <a:prstGeom prst="rightArrow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2032407" y="4808304"/>
              <a:ext cx="1422214" cy="1019493"/>
              <a:chOff x="2032407" y="4167023"/>
              <a:chExt cx="1422214" cy="1019493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Овал 52"/>
              <p:cNvSpPr/>
              <p:nvPr/>
            </p:nvSpPr>
            <p:spPr>
              <a:xfrm>
                <a:off x="2545548" y="4167023"/>
                <a:ext cx="395932" cy="395932"/>
              </a:xfrm>
              <a:prstGeom prst="ellipse">
                <a:avLst/>
              </a:prstGeom>
              <a:solidFill>
                <a:srgbClr val="0099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2032407" y="4627621"/>
                <a:ext cx="1422214" cy="5588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Учу детей</a:t>
                </a: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3886815" y="4808079"/>
              <a:ext cx="1422214" cy="1019268"/>
              <a:chOff x="3886815" y="4166798"/>
              <a:chExt cx="1422214" cy="1019268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Овал 50"/>
              <p:cNvSpPr/>
              <p:nvPr/>
            </p:nvSpPr>
            <p:spPr>
              <a:xfrm>
                <a:off x="4440738" y="4166798"/>
                <a:ext cx="395932" cy="395932"/>
              </a:xfrm>
              <a:prstGeom prst="ellipse">
                <a:avLst/>
              </a:prstGeom>
              <a:solidFill>
                <a:srgbClr val="0099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3886815" y="4627171"/>
                <a:ext cx="1422214" cy="5588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Учусь у детей</a:t>
                </a: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5698728" y="4808078"/>
              <a:ext cx="1422214" cy="1053133"/>
              <a:chOff x="5698728" y="4166797"/>
              <a:chExt cx="1422214" cy="1053133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Овал 48"/>
              <p:cNvSpPr/>
              <p:nvPr/>
            </p:nvSpPr>
            <p:spPr>
              <a:xfrm>
                <a:off x="6186056" y="4166797"/>
                <a:ext cx="395932" cy="395932"/>
              </a:xfrm>
              <a:prstGeom prst="ellipse">
                <a:avLst/>
              </a:prstGeom>
              <a:solidFill>
                <a:srgbClr val="0099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5698728" y="4661035"/>
                <a:ext cx="1422214" cy="5588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lvl="0" algn="ctr">
                  <a:defRPr/>
                </a:pPr>
                <a:r>
                  <a:rPr lang="ru-RU" sz="1600" kern="0" dirty="0">
                    <a:solidFill>
                      <a:schemeClr val="bg1"/>
                    </a:solidFill>
                  </a:rPr>
                  <a:t>Успешен сам</a:t>
                </a: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7423850" y="4808076"/>
              <a:ext cx="1422214" cy="1019267"/>
              <a:chOff x="7423850" y="4166795"/>
              <a:chExt cx="1422214" cy="1019267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Овал 46"/>
              <p:cNvSpPr/>
              <p:nvPr/>
            </p:nvSpPr>
            <p:spPr>
              <a:xfrm>
                <a:off x="7983407" y="4166795"/>
                <a:ext cx="395932" cy="395932"/>
              </a:xfrm>
              <a:prstGeom prst="ellipse">
                <a:avLst/>
              </a:prstGeom>
              <a:solidFill>
                <a:srgbClr val="0099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7423850" y="4627167"/>
                <a:ext cx="1422214" cy="5588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lvl="0" algn="ctr">
                  <a:defRPr/>
                </a:pPr>
                <a:r>
                  <a:rPr lang="ru-RU" sz="1600" kern="0" dirty="0">
                    <a:solidFill>
                      <a:schemeClr val="bg1"/>
                    </a:solidFill>
                  </a:rPr>
                  <a:t>Успешны дети</a:t>
                </a: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168068" y="4808418"/>
              <a:ext cx="1422214" cy="1019608"/>
              <a:chOff x="168068" y="4167137"/>
              <a:chExt cx="1422214" cy="1019608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Овал 44"/>
              <p:cNvSpPr/>
              <p:nvPr/>
            </p:nvSpPr>
            <p:spPr>
              <a:xfrm>
                <a:off x="732927" y="4167137"/>
                <a:ext cx="395932" cy="395932"/>
              </a:xfrm>
              <a:prstGeom prst="ellipse">
                <a:avLst/>
              </a:prstGeom>
              <a:solidFill>
                <a:srgbClr val="0099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168068" y="4627850"/>
                <a:ext cx="1422214" cy="5588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Учусь сам</a:t>
                </a:r>
              </a:p>
            </p:txBody>
          </p:sp>
        </p:grpSp>
        <p:sp>
          <p:nvSpPr>
            <p:cNvPr id="44" name="Выноска со стрелкой вниз 43"/>
            <p:cNvSpPr/>
            <p:nvPr/>
          </p:nvSpPr>
          <p:spPr>
            <a:xfrm>
              <a:off x="830819" y="3340090"/>
              <a:ext cx="7548520" cy="1243736"/>
            </a:xfrm>
            <a:prstGeom prst="downArrowCallou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kern="0" dirty="0">
                  <a:solidFill>
                    <a:schemeClr val="bg1"/>
                  </a:solidFill>
                  <a:latin typeface="Calibri" panose="020F0502020204030204"/>
                </a:rPr>
                <a:t>Решение задач федеральных государственных образовательных стандартов общего образования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37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4726"/>
            <a:ext cx="12191998" cy="12432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5366" y="5927609"/>
            <a:ext cx="4668943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FEFEF3"/>
                </a:solidFill>
                <a:cs typeface="Arial" panose="020B0604020202020204" pitchFamily="34" charset="0"/>
              </a:rPr>
              <a:t>Латыпова Ирина Владимировна, методист МАОУ «Академический лицей № 95 г. Челябинска», почетный работник общего образования</a:t>
            </a:r>
          </a:p>
          <a:p>
            <a:pPr>
              <a:lnSpc>
                <a:spcPct val="80000"/>
              </a:lnSpc>
            </a:pPr>
            <a:endParaRPr lang="ru-RU" sz="1100" dirty="0">
              <a:solidFill>
                <a:srgbClr val="FEFEF3"/>
              </a:solidFill>
              <a:latin typeface="Palatino" panose="020406020503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02"/>
            <a:ext cx="12192000" cy="12663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95937" y="37403266"/>
            <a:ext cx="81060" cy="8947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и технологии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модернизированного образования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МБОУ НОШ №95 построены на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личностной парадигме, усилен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воспитательный аспект УМК.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Помимо базисных задач начальной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(формирование осознанного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чтения, письма, правильной речи,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 математики, художественного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вкуса, трудовых навыков)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НОШ №95 предусматривает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детей компьютерной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грамотности, формирует навыки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языкового общения посредством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иностранного языка, учит основам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 жизнедеятельности,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развивает </a:t>
            </a:r>
            <a:r>
              <a:rPr lang="ru-RU" sz="1200" dirty="0" err="1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здоровьесберегающие</a:t>
            </a:r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>
                <a:solidFill>
                  <a:srgbClr val="52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навыки.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5999" y="5990783"/>
            <a:ext cx="5943599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EFEF3"/>
                </a:solidFill>
                <a:cs typeface="Arial" panose="020B0604020202020204" pitchFamily="34" charset="0"/>
              </a:rPr>
              <a:t>Практика игрового </a:t>
            </a:r>
            <a:r>
              <a:rPr lang="ru-RU" sz="1600" b="1" dirty="0" err="1">
                <a:solidFill>
                  <a:srgbClr val="FEFEF3"/>
                </a:solidFill>
                <a:cs typeface="Arial" panose="020B0604020202020204" pitchFamily="34" charset="0"/>
              </a:rPr>
              <a:t>картинирования</a:t>
            </a:r>
            <a:r>
              <a:rPr lang="ru-RU" sz="1600" b="1" dirty="0">
                <a:solidFill>
                  <a:srgbClr val="FEFEF3"/>
                </a:solidFill>
                <a:cs typeface="Arial" panose="020B0604020202020204" pitchFamily="34" charset="0"/>
              </a:rPr>
              <a:t> мира как средство формирования функциональной грамотности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43205" y="1374583"/>
            <a:ext cx="6777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>
              <a:solidFill>
                <a:srgbClr val="5249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8" y="242760"/>
            <a:ext cx="9655452" cy="707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367" y="187688"/>
            <a:ext cx="920576" cy="8108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4235" y="167529"/>
            <a:ext cx="8000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Практика игрового </a:t>
            </a:r>
            <a:r>
              <a:rPr lang="ru-RU" sz="2400" b="1" dirty="0" err="1">
                <a:solidFill>
                  <a:schemeClr val="bg1"/>
                </a:solidFill>
              </a:rPr>
              <a:t>картинирования</a:t>
            </a:r>
            <a:r>
              <a:rPr lang="ru-RU" sz="2400" b="1" dirty="0">
                <a:solidFill>
                  <a:schemeClr val="bg1"/>
                </a:solidFill>
              </a:rPr>
              <a:t> мира как средство формирования функциональной грамотности</a:t>
            </a:r>
          </a:p>
        </p:txBody>
      </p:sp>
      <p:graphicFrame>
        <p:nvGraphicFramePr>
          <p:cNvPr id="55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23567"/>
              </p:ext>
            </p:extLst>
          </p:nvPr>
        </p:nvGraphicFramePr>
        <p:xfrm>
          <a:off x="124046" y="1322934"/>
          <a:ext cx="11943905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113">
                  <a:extLst>
                    <a:ext uri="{9D8B030D-6E8A-4147-A177-3AD203B41FA5}">
                      <a16:colId xmlns:a16="http://schemas.microsoft.com/office/drawing/2014/main" xmlns="" val="4076541616"/>
                    </a:ext>
                  </a:extLst>
                </a:gridCol>
                <a:gridCol w="6320792">
                  <a:extLst>
                    <a:ext uri="{9D8B030D-6E8A-4147-A177-3AD203B41FA5}">
                      <a16:colId xmlns:a16="http://schemas.microsoft.com/office/drawing/2014/main" xmlns="" val="3182644454"/>
                    </a:ext>
                  </a:extLst>
                </a:gridCol>
              </a:tblGrid>
              <a:tr h="3124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Игровые технологии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chemeClr val="tx1"/>
                          </a:solidFill>
                        </a:rPr>
                        <a:t>Картинирование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мира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769066"/>
                  </a:ext>
                </a:extLst>
              </a:tr>
              <a:tr h="3741596">
                <a:tc>
                  <a:txBody>
                    <a:bodyPr/>
                    <a:lstStyle/>
                    <a:p>
                      <a:r>
                        <a:rPr lang="ru-RU" sz="1600" dirty="0"/>
                        <a:t>1.Функциональная грамотность в образовании. Под редакцией А. В. Хуторского. Научно-методическое пособие 2-е изд., </a:t>
                      </a:r>
                      <a:r>
                        <a:rPr lang="ru-RU" sz="1600" dirty="0" err="1"/>
                        <a:t>испр</a:t>
                      </a:r>
                      <a:r>
                        <a:rPr lang="ru-RU" sz="1600" dirty="0"/>
                        <a:t>. и доп. Под ред. А. В. Хуторского; 2024 год</a:t>
                      </a:r>
                    </a:p>
                    <a:p>
                      <a:r>
                        <a:rPr lang="ru-RU" sz="1600" dirty="0"/>
                        <a:t>2.Что такое навыки </a:t>
                      </a:r>
                      <a:r>
                        <a:rPr lang="ru-RU" sz="1600" dirty="0" err="1"/>
                        <a:t>softskills</a:t>
                      </a:r>
                      <a:r>
                        <a:rPr lang="ru-RU" sz="1600" dirty="0"/>
                        <a:t> простыми словами, как их формировать [Электронный ресурс]. Режим доступа: https://</a:t>
                      </a:r>
                    </a:p>
                    <a:p>
                      <a:r>
                        <a:rPr lang="ru-RU" sz="1600" dirty="0"/>
                        <a:t>uchis-online.ru/</a:t>
                      </a:r>
                      <a:r>
                        <a:rPr lang="ru-RU" sz="1600" dirty="0" err="1"/>
                        <a:t>blog</a:t>
                      </a:r>
                      <a:r>
                        <a:rPr lang="ru-RU" sz="1600" dirty="0"/>
                        <a:t>/ , свободный.</a:t>
                      </a:r>
                    </a:p>
                    <a:p>
                      <a:r>
                        <a:rPr lang="ru-RU" sz="1600" dirty="0"/>
                        <a:t>3.Аманов М.Э., </a:t>
                      </a:r>
                      <a:r>
                        <a:rPr lang="ru-RU" sz="1600" dirty="0" err="1"/>
                        <a:t>Атамурадова</a:t>
                      </a:r>
                      <a:r>
                        <a:rPr lang="ru-RU" sz="1600" dirty="0"/>
                        <a:t> Г.А. Игровые технологии в условиях цифровой академической сред. Тенденция развития современного образования // Наука в жизни человека. 2022. № 1. С. 51-58</a:t>
                      </a:r>
                    </a:p>
                    <a:p>
                      <a:r>
                        <a:rPr lang="ru-RU" sz="1600" dirty="0"/>
                        <a:t>4.Газман О.С., Харитонова Н.Е. В школу с игрой. М., 2011</a:t>
                      </a:r>
                    </a:p>
                    <a:p>
                      <a:r>
                        <a:rPr lang="ru-RU" sz="1600" dirty="0"/>
                        <a:t>5.Селевко Г.К. Игровые технологии // Школьные технологии, № 4, 2006</a:t>
                      </a:r>
                    </a:p>
                    <a:p>
                      <a:r>
                        <a:rPr lang="ru-RU" sz="1600" dirty="0"/>
                        <a:t>6.Опыт С.Т. </a:t>
                      </a:r>
                      <a:r>
                        <a:rPr lang="ru-RU" sz="1600" dirty="0" err="1"/>
                        <a:t>Шацкого</a:t>
                      </a:r>
                      <a:r>
                        <a:rPr lang="ru-RU" sz="1600" dirty="0"/>
                        <a:t> и современность (к 125-летию со дня рождения). Сборник статей. Обнинск, 2003, 124 с.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1.Татьянченко Д.В., </a:t>
                      </a:r>
                      <a:r>
                        <a:rPr lang="ru-RU" sz="1600" dirty="0" err="1"/>
                        <a:t>Воровщиков</a:t>
                      </a:r>
                      <a:r>
                        <a:rPr lang="ru-RU" sz="1600" dirty="0"/>
                        <a:t> С.Г. Проблемно-деловая игра - средство совершенствования управления школой. - Минск: РИУУ, 1990.- 74 с.</a:t>
                      </a:r>
                    </a:p>
                    <a:p>
                      <a:r>
                        <a:rPr lang="ru-RU" sz="1600" dirty="0"/>
                        <a:t>2.Арташкина Т.А. Индивидуальная картина мира как компонент повседневного сознания // </a:t>
                      </a:r>
                      <a:r>
                        <a:rPr lang="ru-RU" sz="1600" dirty="0" err="1"/>
                        <a:t>Problems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of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education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in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the</a:t>
                      </a:r>
                      <a:r>
                        <a:rPr lang="ru-RU" sz="1600" dirty="0"/>
                        <a:t> 21 </a:t>
                      </a:r>
                      <a:r>
                        <a:rPr lang="ru-RU" sz="1600" dirty="0" err="1"/>
                        <a:t>century</a:t>
                      </a:r>
                      <a:r>
                        <a:rPr lang="ru-RU" sz="1600" dirty="0"/>
                        <a:t>. - 2008. - № 4. - С. 46-55.</a:t>
                      </a:r>
                    </a:p>
                    <a:p>
                      <a:r>
                        <a:rPr lang="ru-RU" sz="1600" dirty="0"/>
                        <a:t>3.Д.В., </a:t>
                      </a:r>
                      <a:r>
                        <a:rPr lang="ru-RU" sz="1600" dirty="0" err="1"/>
                        <a:t>Воровщиков</a:t>
                      </a:r>
                      <a:r>
                        <a:rPr lang="ru-RU" sz="1600" dirty="0"/>
                        <a:t> С.Г. </a:t>
                      </a:r>
                      <a:r>
                        <a:rPr lang="ru-RU" sz="1600" dirty="0" err="1"/>
                        <a:t>Картинирование</a:t>
                      </a:r>
                      <a:r>
                        <a:rPr lang="ru-RU" sz="1600" dirty="0"/>
                        <a:t> мира: игра и «цифра» / Д.В. </a:t>
                      </a:r>
                      <a:r>
                        <a:rPr lang="ru-RU" sz="1600" dirty="0" err="1"/>
                        <a:t>Татьянченко</a:t>
                      </a:r>
                      <a:r>
                        <a:rPr lang="ru-RU" sz="1600" dirty="0"/>
                        <a:t>, С.Г. </a:t>
                      </a:r>
                      <a:r>
                        <a:rPr lang="ru-RU" sz="1600" dirty="0" err="1"/>
                        <a:t>Воровщиков</a:t>
                      </a:r>
                      <a:r>
                        <a:rPr lang="ru-RU" sz="1600" dirty="0"/>
                        <a:t>   // Электронный научно-публицистический журнал "</a:t>
                      </a:r>
                      <a:r>
                        <a:rPr lang="ru-RU" sz="1600" dirty="0" err="1"/>
                        <a:t>Homo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Cyberus</a:t>
                      </a:r>
                      <a:r>
                        <a:rPr lang="ru-RU" sz="1600" dirty="0"/>
                        <a:t>". - 2018. - №2(5). [Электронный ресурс] - Режим доступа: </a:t>
                      </a:r>
                      <a:r>
                        <a:rPr lang="ru-RU" sz="1600" dirty="0">
                          <a:hlinkClick r:id="rId6"/>
                        </a:rPr>
                        <a:t>http://journal.homocyberus</a:t>
                      </a:r>
                      <a:r>
                        <a:rPr lang="ru-RU" sz="1600" dirty="0"/>
                        <a:t>.</a:t>
                      </a:r>
                    </a:p>
                    <a:p>
                      <a:r>
                        <a:rPr lang="ru-RU" sz="1600" dirty="0" err="1"/>
                        <a:t>ru</a:t>
                      </a:r>
                      <a:r>
                        <a:rPr lang="ru-RU" sz="1600" dirty="0"/>
                        <a:t>/</a:t>
                      </a:r>
                      <a:r>
                        <a:rPr lang="ru-RU" sz="1600" dirty="0" err="1"/>
                        <a:t>kartinirovanie_mira_igra_i_tsifra</a:t>
                      </a:r>
                      <a:r>
                        <a:rPr lang="ru-RU" sz="1600" dirty="0"/>
                        <a:t>, свободный.</a:t>
                      </a:r>
                    </a:p>
                    <a:p>
                      <a:r>
                        <a:rPr lang="ru-RU" sz="1600" dirty="0"/>
                        <a:t>4.Игровое </a:t>
                      </a:r>
                      <a:r>
                        <a:rPr lang="ru-RU" sz="1600" dirty="0" err="1"/>
                        <a:t>картинирование</a:t>
                      </a:r>
                      <a:r>
                        <a:rPr lang="ru-RU" sz="1600" dirty="0"/>
                        <a:t> мира: от методологии к методике формирования </a:t>
                      </a:r>
                      <a:r>
                        <a:rPr lang="ru-RU" sz="1600" dirty="0" err="1"/>
                        <a:t>голокартины</a:t>
                      </a:r>
                      <a:r>
                        <a:rPr lang="ru-RU" sz="1600" dirty="0"/>
                        <a:t> мира.  //Л.А. Емельянова, Л.А. Глазырина, Д.В. </a:t>
                      </a:r>
                      <a:r>
                        <a:rPr lang="ru-RU" sz="1600" dirty="0" err="1"/>
                        <a:t>Татьянченко</a:t>
                      </a:r>
                      <a:r>
                        <a:rPr lang="ru-RU" sz="1600" dirty="0"/>
                        <a:t> - Актуальные проблемы управления качеством образования. № 1.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6984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272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1258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4726"/>
            <a:ext cx="12192000" cy="12432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61" y="0"/>
            <a:ext cx="1179578" cy="22890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0988" y="2496437"/>
            <a:ext cx="657225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игрового </a:t>
            </a:r>
            <a:r>
              <a:rPr lang="ru-RU" sz="3600" b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картинирования</a:t>
            </a:r>
            <a:r>
              <a:rPr lang="ru-RU" sz="36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мира как средство формирования функциональной грамотности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938" y="5884935"/>
            <a:ext cx="65722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rgbClr val="FEFE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Латыпова Ирина Владимировна, методист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rgbClr val="FEFE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 «Академический лицей № 95 г. Челябинска», почетный работник общего образования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87" y="1347212"/>
            <a:ext cx="4163576" cy="41635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87" y="1344164"/>
            <a:ext cx="4169672" cy="41696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41" y="795527"/>
            <a:ext cx="966218" cy="9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630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1349</Words>
  <Application>Microsoft Office PowerPoint</Application>
  <PresentationFormat>Произвольный</PresentationFormat>
  <Paragraphs>216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user</cp:lastModifiedBy>
  <cp:revision>148</cp:revision>
  <cp:lastPrinted>2024-10-22T12:59:32Z</cp:lastPrinted>
  <dcterms:created xsi:type="dcterms:W3CDTF">2020-11-13T13:18:00Z</dcterms:created>
  <dcterms:modified xsi:type="dcterms:W3CDTF">2025-03-05T08:24:31Z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C19A5B69F5EB42B3AF542364FC9A3A49_13</vt:lpwstr>
  </property>
  <property fmtid="{D5CDD505-2E9C-101B-9397-08002B2CF9AE}" pid="3" name="KSOProductBuildVer">
    <vt:lpwstr>1049-12.2.0.17153</vt:lpwstr>
  </property>
</Properties>
</file>