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notesSlides/notesSlide16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17.xml" ContentType="application/vnd.openxmlformats-officedocument.presentationml.notesSl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402" r:id="rId2"/>
    <p:sldId id="310" r:id="rId3"/>
    <p:sldId id="399" r:id="rId4"/>
    <p:sldId id="400" r:id="rId5"/>
    <p:sldId id="398" r:id="rId6"/>
    <p:sldId id="397" r:id="rId7"/>
    <p:sldId id="396" r:id="rId8"/>
    <p:sldId id="395" r:id="rId9"/>
    <p:sldId id="406" r:id="rId10"/>
    <p:sldId id="403" r:id="rId11"/>
    <p:sldId id="405" r:id="rId12"/>
    <p:sldId id="404" r:id="rId13"/>
    <p:sldId id="410" r:id="rId14"/>
    <p:sldId id="409" r:id="rId15"/>
    <p:sldId id="408" r:id="rId16"/>
    <p:sldId id="407" r:id="rId17"/>
    <p:sldId id="391" r:id="rId18"/>
    <p:sldId id="415" r:id="rId19"/>
    <p:sldId id="414" r:id="rId20"/>
    <p:sldId id="413" r:id="rId21"/>
    <p:sldId id="412" r:id="rId22"/>
    <p:sldId id="411" r:id="rId23"/>
    <p:sldId id="416" r:id="rId24"/>
    <p:sldId id="417" r:id="rId25"/>
    <p:sldId id="418" r:id="rId26"/>
    <p:sldId id="420" r:id="rId27"/>
    <p:sldId id="419" r:id="rId28"/>
    <p:sldId id="423" r:id="rId29"/>
    <p:sldId id="422" r:id="rId30"/>
    <p:sldId id="424" r:id="rId31"/>
    <p:sldId id="421" r:id="rId32"/>
    <p:sldId id="425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Заставка общая" id="{64338021-4614-47E6-8DAF-6C44C5D2C6C4}">
          <p14:sldIdLst>
            <p14:sldId id="402"/>
            <p14:sldId id="310"/>
            <p14:sldId id="399"/>
            <p14:sldId id="400"/>
            <p14:sldId id="398"/>
            <p14:sldId id="397"/>
            <p14:sldId id="396"/>
            <p14:sldId id="395"/>
            <p14:sldId id="406"/>
            <p14:sldId id="403"/>
            <p14:sldId id="405"/>
            <p14:sldId id="404"/>
            <p14:sldId id="410"/>
            <p14:sldId id="409"/>
            <p14:sldId id="408"/>
            <p14:sldId id="407"/>
            <p14:sldId id="391"/>
            <p14:sldId id="415"/>
            <p14:sldId id="414"/>
            <p14:sldId id="413"/>
            <p14:sldId id="412"/>
            <p14:sldId id="411"/>
            <p14:sldId id="416"/>
            <p14:sldId id="417"/>
            <p14:sldId id="418"/>
            <p14:sldId id="420"/>
            <p14:sldId id="419"/>
            <p14:sldId id="423"/>
            <p14:sldId id="422"/>
            <p14:sldId id="424"/>
            <p14:sldId id="421"/>
            <p14:sldId id="42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4997"/>
    <a:srgbClr val="A9CBF7"/>
    <a:srgbClr val="C1D8F8"/>
    <a:srgbClr val="9AC3F6"/>
    <a:srgbClr val="F0E9FD"/>
    <a:srgbClr val="EC1B23"/>
    <a:srgbClr val="ED8F32"/>
    <a:srgbClr val="E8E9EC"/>
    <a:srgbClr val="E8E9ED"/>
    <a:srgbClr val="D52B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51" autoAdjust="0"/>
    <p:restoredTop sz="85627" autoAdjust="0"/>
  </p:normalViewPr>
  <p:slideViewPr>
    <p:cSldViewPr snapToGrid="0">
      <p:cViewPr>
        <p:scale>
          <a:sx n="106" d="100"/>
          <a:sy n="106" d="100"/>
        </p:scale>
        <p:origin x="-504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1470746108427311E-3"/>
                  <c:y val="-2.2408963585434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3C7-4D44-AF03-4D13296F5304}"/>
                </c:ext>
              </c:extLst>
            </c:dLbl>
            <c:dLbl>
              <c:idx val="1"/>
              <c:layout>
                <c:manualLayout>
                  <c:x val="2.1470746108427311E-3"/>
                  <c:y val="-2.2408963585434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3C7-4D44-AF03-4D13296F5304}"/>
                </c:ext>
              </c:extLst>
            </c:dLbl>
            <c:dLbl>
              <c:idx val="2"/>
              <c:layout>
                <c:manualLayout>
                  <c:x val="0"/>
                  <c:y val="-1.6806722689075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3C7-4D44-AF03-4D13296F5304}"/>
                </c:ext>
              </c:extLst>
            </c:dLbl>
            <c:dLbl>
              <c:idx val="12"/>
              <c:layout>
                <c:manualLayout>
                  <c:x val="1.0735373054213643E-2"/>
                  <c:y val="5.60224089635854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C7-4D44-AF03-4D13296F5304}"/>
                </c:ext>
              </c:extLst>
            </c:dLbl>
            <c:dLbl>
              <c:idx val="13"/>
              <c:layout>
                <c:manualLayout>
                  <c:x val="-1.2882447665056531E-2"/>
                  <c:y val="1.1204481792717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C7-4D44-AF03-4D13296F5304}"/>
                </c:ext>
              </c:extLst>
            </c:dLbl>
            <c:dLbl>
              <c:idx val="14"/>
              <c:layout>
                <c:manualLayout>
                  <c:x val="-1.0735373054213643E-2"/>
                  <c:y val="1.1204481792717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3C7-4D44-AF03-4D13296F53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</c:numCache>
            </c:num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7.0000000000000034E-2</c:v>
                </c:pt>
                <c:pt idx="1">
                  <c:v>0.17</c:v>
                </c:pt>
                <c:pt idx="2">
                  <c:v>0.5800000000000004</c:v>
                </c:pt>
                <c:pt idx="3">
                  <c:v>0.97000000000000008</c:v>
                </c:pt>
                <c:pt idx="4">
                  <c:v>1.6</c:v>
                </c:pt>
                <c:pt idx="5">
                  <c:v>2.11</c:v>
                </c:pt>
                <c:pt idx="6">
                  <c:v>3.08</c:v>
                </c:pt>
                <c:pt idx="7">
                  <c:v>10.88</c:v>
                </c:pt>
                <c:pt idx="8">
                  <c:v>11.66</c:v>
                </c:pt>
                <c:pt idx="9">
                  <c:v>14.27</c:v>
                </c:pt>
                <c:pt idx="10">
                  <c:v>16.170000000000005</c:v>
                </c:pt>
                <c:pt idx="11">
                  <c:v>16.32</c:v>
                </c:pt>
                <c:pt idx="12">
                  <c:v>13.629999999999999</c:v>
                </c:pt>
                <c:pt idx="13">
                  <c:v>6.84</c:v>
                </c:pt>
                <c:pt idx="14">
                  <c:v>1.6500000000000001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55A-486C-89D0-C090B1CB5BA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384997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470746108427311E-3"/>
                  <c:y val="1.1204481792717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3C7-4D44-AF03-4D13296F5304}"/>
                </c:ext>
              </c:extLst>
            </c:dLbl>
            <c:dLbl>
              <c:idx val="1"/>
              <c:layout>
                <c:manualLayout>
                  <c:x val="6.441223832528176E-3"/>
                  <c:y val="2.2408963585434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3C7-4D44-AF03-4D13296F5304}"/>
                </c:ext>
              </c:extLst>
            </c:dLbl>
            <c:dLbl>
              <c:idx val="2"/>
              <c:layout>
                <c:manualLayout>
                  <c:x val="6.4412238325281942E-3"/>
                  <c:y val="1.6806722689075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3C7-4D44-AF03-4D13296F5304}"/>
                </c:ext>
              </c:extLst>
            </c:dLbl>
            <c:dLbl>
              <c:idx val="3"/>
              <c:layout>
                <c:manualLayout>
                  <c:x val="6.4412238325281942E-3"/>
                  <c:y val="2.8011204481792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3C7-4D44-AF03-4D13296F5304}"/>
                </c:ext>
              </c:extLst>
            </c:dLbl>
            <c:dLbl>
              <c:idx val="4"/>
              <c:layout>
                <c:manualLayout>
                  <c:x val="4.2941492216854527E-3"/>
                  <c:y val="2.2408963585434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3C7-4D44-AF03-4D13296F5304}"/>
                </c:ext>
              </c:extLst>
            </c:dLbl>
            <c:dLbl>
              <c:idx val="5"/>
              <c:layout>
                <c:manualLayout>
                  <c:x val="4.2941492216854527E-3"/>
                  <c:y val="2.2408963585434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3C7-4D44-AF03-4D13296F5304}"/>
                </c:ext>
              </c:extLst>
            </c:dLbl>
            <c:dLbl>
              <c:idx val="6"/>
              <c:layout>
                <c:manualLayout>
                  <c:x val="8.5882984433709054E-3"/>
                  <c:y val="2.2408963585434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3C7-4D44-AF03-4D13296F5304}"/>
                </c:ext>
              </c:extLst>
            </c:dLbl>
            <c:dLbl>
              <c:idx val="7"/>
              <c:layout>
                <c:manualLayout>
                  <c:x val="8.5882984433709054E-3"/>
                  <c:y val="1.1204481792717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C7-4D44-AF03-4D13296F5304}"/>
                </c:ext>
              </c:extLst>
            </c:dLbl>
            <c:dLbl>
              <c:idx val="8"/>
              <c:layout>
                <c:manualLayout>
                  <c:x val="8.5882984433708152E-3"/>
                  <c:y val="5.60224089635854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C7-4D44-AF03-4D13296F5304}"/>
                </c:ext>
              </c:extLst>
            </c:dLbl>
            <c:dLbl>
              <c:idx val="9"/>
              <c:layout>
                <c:manualLayout>
                  <c:x val="8.5882984433708152E-3"/>
                  <c:y val="1.1204481792717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C7-4D44-AF03-4D13296F5304}"/>
                </c:ext>
              </c:extLst>
            </c:dLbl>
            <c:dLbl>
              <c:idx val="10"/>
              <c:layout>
                <c:manualLayout>
                  <c:x val="1.0735373054213643E-2"/>
                  <c:y val="1.6806722689075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3C7-4D44-AF03-4D13296F5304}"/>
                </c:ext>
              </c:extLst>
            </c:dLbl>
            <c:dLbl>
              <c:idx val="11"/>
              <c:layout>
                <c:manualLayout>
                  <c:x val="8.5882984433709054E-3"/>
                  <c:y val="7.2829131652661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3C7-4D44-AF03-4D13296F53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</c:numCache>
            </c:numRef>
          </c:cat>
          <c:val>
            <c:numRef>
              <c:f>Лист1!$C$2:$C$16</c:f>
              <c:numCache>
                <c:formatCode>0.00</c:formatCode>
                <c:ptCount val="15"/>
                <c:pt idx="0">
                  <c:v>3.9831116067872277E-2</c:v>
                </c:pt>
                <c:pt idx="1">
                  <c:v>0.15932446427148891</c:v>
                </c:pt>
                <c:pt idx="2">
                  <c:v>0.27881781247510556</c:v>
                </c:pt>
                <c:pt idx="3">
                  <c:v>0.56560184816378689</c:v>
                </c:pt>
                <c:pt idx="4">
                  <c:v>0.83645343742531664</c:v>
                </c:pt>
                <c:pt idx="5">
                  <c:v>1.1551023659682955</c:v>
                </c:pt>
                <c:pt idx="6">
                  <c:v>1.6569744284234844</c:v>
                </c:pt>
                <c:pt idx="7">
                  <c:v>4.7717677049311007</c:v>
                </c:pt>
                <c:pt idx="8">
                  <c:v>5.6002549191428344</c:v>
                </c:pt>
                <c:pt idx="9">
                  <c:v>8.4601290528160593</c:v>
                </c:pt>
                <c:pt idx="10">
                  <c:v>10.061339918744522</c:v>
                </c:pt>
                <c:pt idx="11">
                  <c:v>13.383254998805077</c:v>
                </c:pt>
                <c:pt idx="12">
                  <c:v>16.824663427069225</c:v>
                </c:pt>
                <c:pt idx="13">
                  <c:v>19.270293953636585</c:v>
                </c:pt>
                <c:pt idx="14">
                  <c:v>16.936190552059269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3C7-4D44-AF03-4D13296F5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4718848"/>
        <c:axId val="7864896"/>
      </c:barChart>
      <c:catAx>
        <c:axId val="224718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Баллы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864896"/>
        <c:crosses val="autoZero"/>
        <c:auto val="1"/>
        <c:lblAlgn val="ctr"/>
        <c:lblOffset val="100"/>
        <c:noMultiLvlLbl val="0"/>
      </c:catAx>
      <c:valAx>
        <c:axId val="7864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4718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43109143699407826"/>
          <c:y val="0.90467924737908589"/>
          <c:w val="0.13892201147796693"/>
          <c:h val="5.95380521243650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9.2592592592592778E-3"/>
                  <c:y val="-7.93650793650794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0D4-4CAD-93E3-94BD8CCFD704}"/>
                </c:ext>
              </c:extLst>
            </c:dLbl>
            <c:dLbl>
              <c:idx val="5"/>
              <c:layout>
                <c:manualLayout>
                  <c:x val="-1.3888888888888907E-2"/>
                  <c:y val="-7.93650793650794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0D4-4CAD-93E3-94BD8CCFD704}"/>
                </c:ext>
              </c:extLst>
            </c:dLbl>
            <c:dLbl>
              <c:idx val="7"/>
              <c:layout>
                <c:manualLayout>
                  <c:x val="-4.6296296296296337E-3"/>
                  <c:y val="-3.1746031746031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0D4-4CAD-93E3-94BD8CCFD704}"/>
                </c:ext>
              </c:extLst>
            </c:dLbl>
            <c:dLbl>
              <c:idx val="8"/>
              <c:layout>
                <c:manualLayout>
                  <c:x val="0"/>
                  <c:y val="-4.3650793650793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D4-4CAD-93E3-94BD8CCFD7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0.70000000000000051</c:v>
                </c:pt>
                <c:pt idx="1">
                  <c:v>1.59</c:v>
                </c:pt>
                <c:pt idx="2">
                  <c:v>2.73</c:v>
                </c:pt>
                <c:pt idx="3">
                  <c:v>4.1099999999999985</c:v>
                </c:pt>
                <c:pt idx="4">
                  <c:v>5.3</c:v>
                </c:pt>
                <c:pt idx="5">
                  <c:v>24.06</c:v>
                </c:pt>
                <c:pt idx="6">
                  <c:v>20.88</c:v>
                </c:pt>
                <c:pt idx="7">
                  <c:v>19.7</c:v>
                </c:pt>
                <c:pt idx="8">
                  <c:v>15.33</c:v>
                </c:pt>
                <c:pt idx="9">
                  <c:v>5.6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0D4-4CAD-93E3-94BD8CCFD70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9.2592592592592778E-3"/>
                  <c:y val="3.96825396825382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0D4-4CAD-93E3-94BD8CCFD704}"/>
                </c:ext>
              </c:extLst>
            </c:dLbl>
            <c:dLbl>
              <c:idx val="1"/>
              <c:layout>
                <c:manualLayout>
                  <c:x val="1.3888888888888907E-2"/>
                  <c:y val="1.1904761904761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0D4-4CAD-93E3-94BD8CCFD704}"/>
                </c:ext>
              </c:extLst>
            </c:dLbl>
            <c:dLbl>
              <c:idx val="2"/>
              <c:layout>
                <c:manualLayout>
                  <c:x val="2.083333333333336E-2"/>
                  <c:y val="-7.93650793650794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0D4-4CAD-93E3-94BD8CCFD704}"/>
                </c:ext>
              </c:extLst>
            </c:dLbl>
            <c:dLbl>
              <c:idx val="3"/>
              <c:layout>
                <c:manualLayout>
                  <c:x val="1.3888888888888867E-2"/>
                  <c:y val="3.9682539682539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0D4-4CAD-93E3-94BD8CCFD704}"/>
                </c:ext>
              </c:extLst>
            </c:dLbl>
            <c:dLbl>
              <c:idx val="4"/>
              <c:layout>
                <c:manualLayout>
                  <c:x val="1.8518518518518455E-2"/>
                  <c:y val="-7.93650793650787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0D4-4CAD-93E3-94BD8CCFD704}"/>
                </c:ext>
              </c:extLst>
            </c:dLbl>
            <c:dLbl>
              <c:idx val="6"/>
              <c:layout>
                <c:manualLayout>
                  <c:x val="6.944444444444451E-3"/>
                  <c:y val="7.93650793650794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0D4-4CAD-93E3-94BD8CCFD7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0.35000000000000026</c:v>
                </c:pt>
                <c:pt idx="1">
                  <c:v>1.03</c:v>
                </c:pt>
                <c:pt idx="2">
                  <c:v>2.1800000000000002</c:v>
                </c:pt>
                <c:pt idx="3">
                  <c:v>3.4899999999999998</c:v>
                </c:pt>
                <c:pt idx="4">
                  <c:v>4.3599999999999985</c:v>
                </c:pt>
                <c:pt idx="5">
                  <c:v>26.67</c:v>
                </c:pt>
                <c:pt idx="6">
                  <c:v>19.21</c:v>
                </c:pt>
                <c:pt idx="7">
                  <c:v>18.670000000000005</c:v>
                </c:pt>
                <c:pt idx="8">
                  <c:v>14.75</c:v>
                </c:pt>
                <c:pt idx="9">
                  <c:v>9.3000000000000007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0D4-4CAD-93E3-94BD8CCFD7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4589312"/>
        <c:axId val="7867776"/>
      </c:barChart>
      <c:catAx>
        <c:axId val="224589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867776"/>
        <c:crosses val="autoZero"/>
        <c:auto val="1"/>
        <c:lblAlgn val="ctr"/>
        <c:lblOffset val="100"/>
        <c:noMultiLvlLbl val="0"/>
      </c:catAx>
      <c:valAx>
        <c:axId val="7867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4589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2022 год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1.5452525303346688E-2"/>
                  <c:y val="-5.64134277735831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6E-484F-99EF-DC7D9D48B2EF}"/>
                </c:ext>
              </c:extLst>
            </c:dLbl>
            <c:dLbl>
              <c:idx val="1"/>
              <c:layout>
                <c:manualLayout>
                  <c:x val="-1.9169329073482486E-2"/>
                  <c:y val="6.0882800608828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C5-4705-A00A-C06685D545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Лист1!$B$1:$E$1</c:f>
              <c:strCache>
                <c:ptCount val="4"/>
                <c:pt idx="0">
                  <c:v>Недостаточный</c:v>
                </c:pt>
                <c:pt idx="1">
                  <c:v>Базовый</c:v>
                </c:pt>
                <c:pt idx="2">
                  <c:v>Повышенный</c:v>
                </c:pt>
                <c:pt idx="3">
                  <c:v>Высокий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13.2</c:v>
                </c:pt>
                <c:pt idx="1">
                  <c:v>53.9</c:v>
                </c:pt>
                <c:pt idx="2">
                  <c:v>32.9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FE-458F-A626-8B3F6C9F5D4B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весна 2023 года</c:v>
                </c:pt>
              </c:strCache>
            </c:strRef>
          </c:tx>
          <c:spPr>
            <a:pattFill prst="wdUpDiag">
              <a:fgClr>
                <a:sysClr val="windowText" lastClr="000000"/>
              </a:fgClr>
              <a:bgClr>
                <a:sysClr val="window" lastClr="FFFFFF"/>
              </a:bgClr>
            </a:pattFill>
            <a:ln>
              <a:solidFill>
                <a:sysClr val="windowText" lastClr="000000"/>
              </a:solidFill>
            </a:ln>
            <a:scene3d>
              <a:camera prst="orthographicFront"/>
              <a:lightRig rig="threePt" dir="t">
                <a:rot lat="0" lon="0" rev="1200000"/>
              </a:lightRig>
            </a:scene3d>
            <a:sp3d>
              <a:bevelT/>
              <a:bevelB/>
            </a:sp3d>
          </c:spPr>
          <c:invertIfNegative val="0"/>
          <c:dLbls>
            <c:dLbl>
              <c:idx val="0"/>
              <c:layout>
                <c:manualLayout>
                  <c:x val="0"/>
                  <c:y val="-2.4353120243531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D5C-486B-B4B8-CAEEB1B7445E}"/>
                </c:ext>
              </c:extLst>
            </c:dLbl>
            <c:dLbl>
              <c:idx val="2"/>
              <c:layout>
                <c:manualLayout>
                  <c:x val="4.4150110375275105E-3"/>
                  <c:y val="-6.936416184971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6E-484F-99EF-DC7D9D48B2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Лист1!$B$1:$E$1</c:f>
              <c:strCache>
                <c:ptCount val="4"/>
                <c:pt idx="0">
                  <c:v>Недостаточный</c:v>
                </c:pt>
                <c:pt idx="1">
                  <c:v>Базовый</c:v>
                </c:pt>
                <c:pt idx="2">
                  <c:v>Повышенный</c:v>
                </c:pt>
                <c:pt idx="3">
                  <c:v>Высокий</c:v>
                </c:pt>
              </c:strCache>
            </c:str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10.93</c:v>
                </c:pt>
                <c:pt idx="1">
                  <c:v>76.75</c:v>
                </c:pt>
                <c:pt idx="2">
                  <c:v>12.33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FE-458F-A626-8B3F6C9F5D4B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осень 2023 года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  <a:bevelB/>
            </a:sp3d>
          </c:spPr>
          <c:invertIfNegative val="0"/>
          <c:dLbls>
            <c:dLbl>
              <c:idx val="0"/>
              <c:layout>
                <c:manualLayout>
                  <c:x val="0"/>
                  <c:y val="-5.70874346482710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D5C-486B-B4B8-CAEEB1B744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rgbClr val="00B050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Лист1!$B$1:$E$1</c:f>
              <c:strCache>
                <c:ptCount val="4"/>
                <c:pt idx="0">
                  <c:v>Недостаточный</c:v>
                </c:pt>
                <c:pt idx="1">
                  <c:v>Базовый</c:v>
                </c:pt>
                <c:pt idx="2">
                  <c:v>Повышенный</c:v>
                </c:pt>
                <c:pt idx="3">
                  <c:v>Высокий</c:v>
                </c:pt>
              </c:strCache>
            </c:strRef>
          </c:cat>
          <c:val>
            <c:numRef>
              <c:f>Лист1!$B$4:$E$4</c:f>
              <c:numCache>
                <c:formatCode>General</c:formatCode>
                <c:ptCount val="4"/>
                <c:pt idx="0">
                  <c:v>9.4</c:v>
                </c:pt>
                <c:pt idx="1">
                  <c:v>38</c:v>
                </c:pt>
                <c:pt idx="2">
                  <c:v>44.4</c:v>
                </c:pt>
                <c:pt idx="3">
                  <c:v>8.2000000000000011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D5-4507-9165-799A4346E8D8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2024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2452885449404693E-3"/>
                  <c:y val="-4.87274522436317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7C5-4705-A00A-C06685D54540}"/>
                </c:ext>
              </c:extLst>
            </c:dLbl>
            <c:dLbl>
              <c:idx val="2"/>
              <c:layout>
                <c:manualLayout>
                  <c:x val="1.06496272630458E-2"/>
                  <c:y val="-5.580858918584134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7C5-4705-A00A-C06685D545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Лист1!$B$1:$E$1</c:f>
              <c:strCache>
                <c:ptCount val="4"/>
                <c:pt idx="0">
                  <c:v>Недостаточный</c:v>
                </c:pt>
                <c:pt idx="1">
                  <c:v>Базовый</c:v>
                </c:pt>
                <c:pt idx="2">
                  <c:v>Повышенный</c:v>
                </c:pt>
                <c:pt idx="3">
                  <c:v>Высокий</c:v>
                </c:pt>
              </c:strCache>
            </c:strRef>
          </c:cat>
          <c:val>
            <c:numRef>
              <c:f>Лист1!$B$5:$E$5</c:f>
              <c:numCache>
                <c:formatCode>General</c:formatCode>
                <c:ptCount val="4"/>
                <c:pt idx="0">
                  <c:v>6.3</c:v>
                </c:pt>
                <c:pt idx="1">
                  <c:v>20.8</c:v>
                </c:pt>
                <c:pt idx="2">
                  <c:v>38.379999999999995</c:v>
                </c:pt>
                <c:pt idx="3">
                  <c:v>34.51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D5C-486B-B4B8-CAEEB1B744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736768"/>
        <c:axId val="7871808"/>
      </c:barChart>
      <c:catAx>
        <c:axId val="22473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7871808"/>
        <c:crosses val="autoZero"/>
        <c:auto val="1"/>
        <c:lblAlgn val="ctr"/>
        <c:lblOffset val="100"/>
        <c:noMultiLvlLbl val="0"/>
      </c:catAx>
      <c:valAx>
        <c:axId val="7871808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75000"/>
                </a:sys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224736768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600" b="1" baseline="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 b="1" baseline="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 b="1" baseline="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600" b="1" baseline="0"/>
            </a:pPr>
            <a:endParaRPr lang="ru-RU"/>
          </a:p>
        </c:txPr>
      </c:legendEntry>
      <c:layout>
        <c:manualLayout>
          <c:xMode val="edge"/>
          <c:yMode val="edge"/>
          <c:x val="0.19447381523661469"/>
          <c:y val="0.93166157242829084"/>
          <c:w val="0.64080916494880236"/>
          <c:h val="6.8338428315609989E-2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7327914655829396E-2"/>
          <c:y val="6.8217054263565891E-2"/>
          <c:w val="0.92256455846244967"/>
          <c:h val="0.574654214734786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2022 год</c:v>
                </c:pt>
              </c:strCache>
            </c:strRef>
          </c:tx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6021505376344242E-3"/>
                  <c:y val="1.240310077519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92-4743-BE6E-4510C857E4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Лист1!$B$1:$E$1</c:f>
              <c:strCache>
                <c:ptCount val="4"/>
                <c:pt idx="0">
                  <c:v>Недостаточный</c:v>
                </c:pt>
                <c:pt idx="1">
                  <c:v>Базовый</c:v>
                </c:pt>
                <c:pt idx="2">
                  <c:v>Повышенный</c:v>
                </c:pt>
                <c:pt idx="3">
                  <c:v>Высокий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20.7</c:v>
                </c:pt>
                <c:pt idx="1">
                  <c:v>67.2</c:v>
                </c:pt>
                <c:pt idx="2">
                  <c:v>12.1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0B-40CC-AB46-2AFB21F43102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весна 2023 года</c:v>
                </c:pt>
              </c:strCache>
            </c:strRef>
          </c:tx>
          <c:spPr>
            <a:pattFill prst="wdUpDiag">
              <a:fgClr>
                <a:sysClr val="windowText" lastClr="000000"/>
              </a:fgClr>
              <a:bgClr>
                <a:sysClr val="window" lastClr="FFFFFF"/>
              </a:bgClr>
            </a:pattFill>
            <a:ln>
              <a:solidFill>
                <a:sysClr val="windowText" lastClr="000000"/>
              </a:solidFill>
            </a:ln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 prst="coolSlant"/>
              <a:bevelB w="165100" prst="coolSlant"/>
            </a:sp3d>
          </c:spPr>
          <c:invertIfNegative val="0"/>
          <c:dLbls>
            <c:dLbl>
              <c:idx val="1"/>
              <c:layout>
                <c:manualLayout>
                  <c:x val="6.451612903225814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92-4743-BE6E-4510C857E4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Лист1!$B$1:$E$1</c:f>
              <c:strCache>
                <c:ptCount val="4"/>
                <c:pt idx="0">
                  <c:v>Недостаточный</c:v>
                </c:pt>
                <c:pt idx="1">
                  <c:v>Базовый</c:v>
                </c:pt>
                <c:pt idx="2">
                  <c:v>Повышенный</c:v>
                </c:pt>
                <c:pt idx="3">
                  <c:v>Высокий</c:v>
                </c:pt>
              </c:strCache>
            </c:str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10.040000000000001</c:v>
                </c:pt>
                <c:pt idx="1">
                  <c:v>72.7</c:v>
                </c:pt>
                <c:pt idx="2">
                  <c:v>17.27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D0B-40CC-AB46-2AFB21F43102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осень 2023 года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6.4516129032258143E-3"/>
                  <c:y val="-1.86046511627907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92-4743-BE6E-4510C857E4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rgbClr val="00B050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Лист1!$B$1:$E$1</c:f>
              <c:strCache>
                <c:ptCount val="4"/>
                <c:pt idx="0">
                  <c:v>Недостаточный</c:v>
                </c:pt>
                <c:pt idx="1">
                  <c:v>Базовый</c:v>
                </c:pt>
                <c:pt idx="2">
                  <c:v>Повышенный</c:v>
                </c:pt>
                <c:pt idx="3">
                  <c:v>Высокий</c:v>
                </c:pt>
              </c:strCache>
            </c:strRef>
          </c:cat>
          <c:val>
            <c:numRef>
              <c:f>Лист1!$B$4:$E$4</c:f>
              <c:numCache>
                <c:formatCode>General</c:formatCode>
                <c:ptCount val="4"/>
                <c:pt idx="0">
                  <c:v>16</c:v>
                </c:pt>
                <c:pt idx="1">
                  <c:v>44.8</c:v>
                </c:pt>
                <c:pt idx="2">
                  <c:v>33.700000000000003</c:v>
                </c:pt>
                <c:pt idx="3">
                  <c:v>5.4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986-4B7B-B6C6-F8B37FCEB1E9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2024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2117379749842047E-3"/>
                  <c:y val="-1.22734340207693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7030A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5D-4224-81AE-53CE7DC3C2D6}"/>
                </c:ext>
              </c:extLst>
            </c:dLbl>
            <c:dLbl>
              <c:idx val="1"/>
              <c:layout>
                <c:manualLayout>
                  <c:x val="1.2398908303792699E-2"/>
                  <c:y val="-8.6450555137048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7030A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5D-4224-81AE-53CE7DC3C2D6}"/>
                </c:ext>
              </c:extLst>
            </c:dLbl>
            <c:dLbl>
              <c:idx val="2"/>
              <c:layout>
                <c:manualLayout>
                  <c:x val="9.4883458292813038E-3"/>
                  <c:y val="-2.04557233679489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7030A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5D-4224-81AE-53CE7DC3C2D6}"/>
                </c:ext>
              </c:extLst>
            </c:dLbl>
            <c:dLbl>
              <c:idx val="3"/>
              <c:layout>
                <c:manualLayout>
                  <c:x val="8.3500419021327547E-3"/>
                  <c:y val="-2.36213357084881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7030A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5D-4224-81AE-53CE7DC3C2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Лист1!$B$1:$E$1</c:f>
              <c:strCache>
                <c:ptCount val="4"/>
                <c:pt idx="0">
                  <c:v>Недостаточный</c:v>
                </c:pt>
                <c:pt idx="1">
                  <c:v>Базовый</c:v>
                </c:pt>
                <c:pt idx="2">
                  <c:v>Повышенный</c:v>
                </c:pt>
                <c:pt idx="3">
                  <c:v>Высокий</c:v>
                </c:pt>
              </c:strCache>
            </c:strRef>
          </c:cat>
          <c:val>
            <c:numRef>
              <c:f>Лист1!$B$5:$E$5</c:f>
              <c:numCache>
                <c:formatCode>General</c:formatCode>
                <c:ptCount val="4"/>
                <c:pt idx="0">
                  <c:v>13.92</c:v>
                </c:pt>
                <c:pt idx="1">
                  <c:v>45.37</c:v>
                </c:pt>
                <c:pt idx="2">
                  <c:v>31.85</c:v>
                </c:pt>
                <c:pt idx="3">
                  <c:v>8.8600000000000048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5D-4224-81AE-53CE7DC3C2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125376"/>
        <c:axId val="224946432"/>
      </c:barChart>
      <c:catAx>
        <c:axId val="225125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24946432"/>
        <c:crosses val="autoZero"/>
        <c:auto val="1"/>
        <c:lblAlgn val="ctr"/>
        <c:lblOffset val="100"/>
        <c:noMultiLvlLbl val="0"/>
      </c:catAx>
      <c:valAx>
        <c:axId val="224946432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75000"/>
                </a:sys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22512537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600" b="1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030EB-6F06-431F-8361-5E9A5AEDCE4A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1B51C-BD72-427A-9F57-C45EF5C0CA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908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49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1B51C-BD72-427A-9F57-C45EF5C0CA59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2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339447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+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01845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22D0909D-4706-41C6-8056-948D3BDE9069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C7-94CC-479A-856E-785C426ED7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50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44551" y="476250"/>
            <a:ext cx="105029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844551" y="1619250"/>
            <a:ext cx="10502900" cy="4603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5979516" y="6540500"/>
            <a:ext cx="290144" cy="28725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200"/>
            </a:lvl1pPr>
          </a:lstStyle>
          <a:p>
            <a:fld id="{86CB4B4D-7CA3-9044-876B-883B54F8677D}" type="slidenum">
              <a:rPr>
                <a:solidFill>
                  <a:srgbClr val="2A3438"/>
                </a:solidFill>
              </a:rPr>
              <a:pPr/>
              <a:t>‹#›</a:t>
            </a:fld>
            <a:endParaRPr>
              <a:solidFill>
                <a:srgbClr val="2A34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30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med"/>
  <p:txStyles>
    <p:titleStyle>
      <a:lvl1pPr marL="0" marR="0" indent="0" algn="l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all" spc="0" baseline="0">
          <a:ln>
            <a:noFill/>
          </a:ln>
          <a:solidFill>
            <a:srgbClr val="2A3538"/>
          </a:solidFill>
          <a:uFillTx/>
          <a:latin typeface="+mj-lt"/>
          <a:ea typeface="+mj-ea"/>
          <a:cs typeface="+mj-cs"/>
          <a:sym typeface="Bebas"/>
        </a:defRPr>
      </a:lvl1pPr>
      <a:lvl2pPr marL="0" marR="0" indent="114294" algn="l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all" spc="0" baseline="0">
          <a:ln>
            <a:noFill/>
          </a:ln>
          <a:solidFill>
            <a:srgbClr val="2A3538"/>
          </a:solidFill>
          <a:uFillTx/>
          <a:latin typeface="+mj-lt"/>
          <a:ea typeface="+mj-ea"/>
          <a:cs typeface="+mj-cs"/>
          <a:sym typeface="Bebas"/>
        </a:defRPr>
      </a:lvl2pPr>
      <a:lvl3pPr marL="0" marR="0" indent="228589" algn="l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all" spc="0" baseline="0">
          <a:ln>
            <a:noFill/>
          </a:ln>
          <a:solidFill>
            <a:srgbClr val="2A3538"/>
          </a:solidFill>
          <a:uFillTx/>
          <a:latin typeface="+mj-lt"/>
          <a:ea typeface="+mj-ea"/>
          <a:cs typeface="+mj-cs"/>
          <a:sym typeface="Bebas"/>
        </a:defRPr>
      </a:lvl3pPr>
      <a:lvl4pPr marL="0" marR="0" indent="342882" algn="l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all" spc="0" baseline="0">
          <a:ln>
            <a:noFill/>
          </a:ln>
          <a:solidFill>
            <a:srgbClr val="2A3538"/>
          </a:solidFill>
          <a:uFillTx/>
          <a:latin typeface="+mj-lt"/>
          <a:ea typeface="+mj-ea"/>
          <a:cs typeface="+mj-cs"/>
          <a:sym typeface="Bebas"/>
        </a:defRPr>
      </a:lvl4pPr>
      <a:lvl5pPr marL="0" marR="0" indent="457178" algn="l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all" spc="0" baseline="0">
          <a:ln>
            <a:noFill/>
          </a:ln>
          <a:solidFill>
            <a:srgbClr val="2A3538"/>
          </a:solidFill>
          <a:uFillTx/>
          <a:latin typeface="+mj-lt"/>
          <a:ea typeface="+mj-ea"/>
          <a:cs typeface="+mj-cs"/>
          <a:sym typeface="Bebas"/>
        </a:defRPr>
      </a:lvl5pPr>
      <a:lvl6pPr marL="0" marR="0" indent="571472" algn="l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all" spc="0" baseline="0">
          <a:ln>
            <a:noFill/>
          </a:ln>
          <a:solidFill>
            <a:srgbClr val="2A3538"/>
          </a:solidFill>
          <a:uFillTx/>
          <a:latin typeface="+mj-lt"/>
          <a:ea typeface="+mj-ea"/>
          <a:cs typeface="+mj-cs"/>
          <a:sym typeface="Bebas"/>
        </a:defRPr>
      </a:lvl6pPr>
      <a:lvl7pPr marL="0" marR="0" indent="685766" algn="l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all" spc="0" baseline="0">
          <a:ln>
            <a:noFill/>
          </a:ln>
          <a:solidFill>
            <a:srgbClr val="2A3538"/>
          </a:solidFill>
          <a:uFillTx/>
          <a:latin typeface="+mj-lt"/>
          <a:ea typeface="+mj-ea"/>
          <a:cs typeface="+mj-cs"/>
          <a:sym typeface="Bebas"/>
        </a:defRPr>
      </a:lvl7pPr>
      <a:lvl8pPr marL="0" marR="0" indent="800060" algn="l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all" spc="0" baseline="0">
          <a:ln>
            <a:noFill/>
          </a:ln>
          <a:solidFill>
            <a:srgbClr val="2A3538"/>
          </a:solidFill>
          <a:uFillTx/>
          <a:latin typeface="+mj-lt"/>
          <a:ea typeface="+mj-ea"/>
          <a:cs typeface="+mj-cs"/>
          <a:sym typeface="Bebas"/>
        </a:defRPr>
      </a:lvl8pPr>
      <a:lvl9pPr marL="0" marR="0" indent="914354" algn="l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all" spc="0" baseline="0">
          <a:ln>
            <a:noFill/>
          </a:ln>
          <a:solidFill>
            <a:srgbClr val="2A3538"/>
          </a:solidFill>
          <a:uFillTx/>
          <a:latin typeface="+mj-lt"/>
          <a:ea typeface="+mj-ea"/>
          <a:cs typeface="+mj-cs"/>
          <a:sym typeface="Bebas"/>
        </a:defRPr>
      </a:lvl9pPr>
    </p:titleStyle>
    <p:bodyStyle>
      <a:lvl1pPr marL="158743" marR="0" indent="-158743" algn="l" defTabSz="412730" latinLnBrk="0">
        <a:lnSpc>
          <a:spcPct val="10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3F3F3F"/>
          </a:solidFill>
          <a:uFillTx/>
          <a:latin typeface="PT Sans"/>
          <a:ea typeface="PT Sans"/>
          <a:cs typeface="PT Sans"/>
          <a:sym typeface="PT Sans"/>
        </a:defRPr>
      </a:lvl1pPr>
      <a:lvl2pPr marL="476227" marR="0" indent="-158743" algn="l" defTabSz="412730" latinLnBrk="0">
        <a:lnSpc>
          <a:spcPct val="10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3F3F3F"/>
          </a:solidFill>
          <a:uFillTx/>
          <a:latin typeface="PT Sans"/>
          <a:ea typeface="PT Sans"/>
          <a:cs typeface="PT Sans"/>
          <a:sym typeface="PT Sans"/>
        </a:defRPr>
      </a:lvl2pPr>
      <a:lvl3pPr marL="793711" marR="0" indent="-158743" algn="l" defTabSz="412730" latinLnBrk="0">
        <a:lnSpc>
          <a:spcPct val="10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3F3F3F"/>
          </a:solidFill>
          <a:uFillTx/>
          <a:latin typeface="PT Sans"/>
          <a:ea typeface="PT Sans"/>
          <a:cs typeface="PT Sans"/>
          <a:sym typeface="PT Sans"/>
        </a:defRPr>
      </a:lvl3pPr>
      <a:lvl4pPr marL="1111195" marR="0" indent="-158743" algn="l" defTabSz="412730" latinLnBrk="0">
        <a:lnSpc>
          <a:spcPct val="10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3F3F3F"/>
          </a:solidFill>
          <a:uFillTx/>
          <a:latin typeface="PT Sans"/>
          <a:ea typeface="PT Sans"/>
          <a:cs typeface="PT Sans"/>
          <a:sym typeface="PT Sans"/>
        </a:defRPr>
      </a:lvl4pPr>
      <a:lvl5pPr marL="1428679" marR="0" indent="-158743" algn="l" defTabSz="412730" latinLnBrk="0">
        <a:lnSpc>
          <a:spcPct val="10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3F3F3F"/>
          </a:solidFill>
          <a:uFillTx/>
          <a:latin typeface="PT Sans"/>
          <a:ea typeface="PT Sans"/>
          <a:cs typeface="PT Sans"/>
          <a:sym typeface="PT Sans"/>
        </a:defRPr>
      </a:lvl5pPr>
      <a:lvl6pPr marL="1746163" marR="0" indent="-158743" algn="l" defTabSz="412730" latinLnBrk="0">
        <a:lnSpc>
          <a:spcPct val="10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3F3F3F"/>
          </a:solidFill>
          <a:uFillTx/>
          <a:latin typeface="PT Sans"/>
          <a:ea typeface="PT Sans"/>
          <a:cs typeface="PT Sans"/>
          <a:sym typeface="PT Sans"/>
        </a:defRPr>
      </a:lvl6pPr>
      <a:lvl7pPr marL="2063647" marR="0" indent="-158743" algn="l" defTabSz="412730" latinLnBrk="0">
        <a:lnSpc>
          <a:spcPct val="10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3F3F3F"/>
          </a:solidFill>
          <a:uFillTx/>
          <a:latin typeface="PT Sans"/>
          <a:ea typeface="PT Sans"/>
          <a:cs typeface="PT Sans"/>
          <a:sym typeface="PT Sans"/>
        </a:defRPr>
      </a:lvl7pPr>
      <a:lvl8pPr marL="2381131" marR="0" indent="-158743" algn="l" defTabSz="412730" latinLnBrk="0">
        <a:lnSpc>
          <a:spcPct val="10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3F3F3F"/>
          </a:solidFill>
          <a:uFillTx/>
          <a:latin typeface="PT Sans"/>
          <a:ea typeface="PT Sans"/>
          <a:cs typeface="PT Sans"/>
          <a:sym typeface="PT Sans"/>
        </a:defRPr>
      </a:lvl8pPr>
      <a:lvl9pPr marL="2698615" marR="0" indent="-158743" algn="l" defTabSz="412730" latinLnBrk="0">
        <a:lnSpc>
          <a:spcPct val="10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3F3F3F"/>
          </a:solidFill>
          <a:uFillTx/>
          <a:latin typeface="PT Sans"/>
          <a:ea typeface="PT Sans"/>
          <a:cs typeface="PT Sans"/>
          <a:sym typeface="PT Sans"/>
        </a:defRPr>
      </a:lvl9pPr>
    </p:bodyStyle>
    <p:otherStyle>
      <a:lvl1pPr marL="0" marR="0" indent="0" algn="ctr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114294" algn="ctr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228589" algn="ctr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342882" algn="ctr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457178" algn="ctr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571472" algn="ctr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685766" algn="ctr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800060" algn="ctr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914354" algn="ctr" defTabSz="4127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область 1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rcRect b="-932"/>
          <a:stretch/>
        </p:blipFill>
        <p:spPr>
          <a:xfrm>
            <a:off x="0" y="305639"/>
            <a:ext cx="3284397" cy="3446964"/>
          </a:xfrm>
          <a:prstGeom prst="rect">
            <a:avLst/>
          </a:prstGeom>
          <a:ln w="0">
            <a:noFill/>
          </a:ln>
        </p:spPr>
      </p:pic>
      <p:sp>
        <p:nvSpPr>
          <p:cNvPr id="21" name="Полилиния 20"/>
          <p:cNvSpPr/>
          <p:nvPr/>
        </p:nvSpPr>
        <p:spPr>
          <a:xfrm rot="21336766">
            <a:off x="-15373" y="5857502"/>
            <a:ext cx="12293437" cy="1347257"/>
          </a:xfrm>
          <a:custGeom>
            <a:avLst/>
            <a:gdLst>
              <a:gd name="connsiteX0" fmla="*/ 9220078 w 9220078"/>
              <a:gd name="connsiteY0" fmla="*/ 6420 h 1347257"/>
              <a:gd name="connsiteX1" fmla="*/ 9117207 w 9220078"/>
              <a:gd name="connsiteY1" fmla="*/ 1347257 h 1347257"/>
              <a:gd name="connsiteX2" fmla="*/ 0 w 9220078"/>
              <a:gd name="connsiteY2" fmla="*/ 647770 h 1347257"/>
              <a:gd name="connsiteX3" fmla="*/ 45538 w 9220078"/>
              <a:gd name="connsiteY3" fmla="*/ 54227 h 1347257"/>
              <a:gd name="connsiteX4" fmla="*/ 119989 w 9220078"/>
              <a:gd name="connsiteY4" fmla="*/ 35083 h 1347257"/>
              <a:gd name="connsiteX5" fmla="*/ 468010 w 9220078"/>
              <a:gd name="connsiteY5" fmla="*/ 0 h 1347257"/>
              <a:gd name="connsiteX6" fmla="*/ 9092934 w 9220078"/>
              <a:gd name="connsiteY6" fmla="*/ 0 h 134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20078" h="1347257">
                <a:moveTo>
                  <a:pt x="9220078" y="6420"/>
                </a:moveTo>
                <a:lnTo>
                  <a:pt x="9117207" y="1347257"/>
                </a:lnTo>
                <a:lnTo>
                  <a:pt x="0" y="647770"/>
                </a:lnTo>
                <a:lnTo>
                  <a:pt x="45538" y="54227"/>
                </a:lnTo>
                <a:lnTo>
                  <a:pt x="119989" y="35083"/>
                </a:lnTo>
                <a:cubicBezTo>
                  <a:pt x="232403" y="12080"/>
                  <a:pt x="348796" y="0"/>
                  <a:pt x="468010" y="0"/>
                </a:cubicBezTo>
                <a:lnTo>
                  <a:pt x="9092934" y="0"/>
                </a:lnTo>
                <a:close/>
              </a:path>
            </a:pathLst>
          </a:custGeom>
          <a:solidFill>
            <a:srgbClr val="0A689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Полилиния 22"/>
          <p:cNvSpPr/>
          <p:nvPr/>
        </p:nvSpPr>
        <p:spPr>
          <a:xfrm rot="21298573">
            <a:off x="9235254" y="6010442"/>
            <a:ext cx="2982820" cy="348482"/>
          </a:xfrm>
          <a:custGeom>
            <a:avLst/>
            <a:gdLst>
              <a:gd name="connsiteX0" fmla="*/ 2237115 w 2237115"/>
              <a:gd name="connsiteY0" fmla="*/ 0 h 348482"/>
              <a:gd name="connsiteX1" fmla="*/ 2206481 w 2237115"/>
              <a:gd name="connsiteY1" fmla="*/ 348482 h 348482"/>
              <a:gd name="connsiteX2" fmla="*/ 174241 w 2237115"/>
              <a:gd name="connsiteY2" fmla="*/ 348481 h 348482"/>
              <a:gd name="connsiteX3" fmla="*/ 0 w 2237115"/>
              <a:gd name="connsiteY3" fmla="*/ 174240 h 348482"/>
              <a:gd name="connsiteX4" fmla="*/ 0 w 2237115"/>
              <a:gd name="connsiteY4" fmla="*/ 174241 h 348482"/>
              <a:gd name="connsiteX5" fmla="*/ 174241 w 2237115"/>
              <a:gd name="connsiteY5" fmla="*/ 0 h 348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37115" h="348482">
                <a:moveTo>
                  <a:pt x="2237115" y="0"/>
                </a:moveTo>
                <a:lnTo>
                  <a:pt x="2206481" y="348482"/>
                </a:lnTo>
                <a:lnTo>
                  <a:pt x="174241" y="348481"/>
                </a:lnTo>
                <a:cubicBezTo>
                  <a:pt x="78010" y="348481"/>
                  <a:pt x="0" y="270471"/>
                  <a:pt x="0" y="174240"/>
                </a:cubicBezTo>
                <a:lnTo>
                  <a:pt x="0" y="174241"/>
                </a:lnTo>
                <a:cubicBezTo>
                  <a:pt x="0" y="78010"/>
                  <a:pt x="78010" y="0"/>
                  <a:pt x="174241" y="0"/>
                </a:cubicBez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 rot="21298573">
            <a:off x="4439398" y="5850911"/>
            <a:ext cx="5904263" cy="340358"/>
          </a:xfrm>
          <a:prstGeom prst="roundRect">
            <a:avLst>
              <a:gd name="adj" fmla="val 50000"/>
            </a:avLst>
          </a:prstGeom>
          <a:solidFill>
            <a:srgbClr val="E31E25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 rot="21298573">
            <a:off x="6556561" y="5459113"/>
            <a:ext cx="2530936" cy="86548"/>
          </a:xfrm>
          <a:prstGeom prst="roundRect">
            <a:avLst>
              <a:gd name="adj" fmla="val 50000"/>
            </a:avLst>
          </a:prstGeom>
          <a:solidFill>
            <a:srgbClr val="D7E7F5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 rot="21298573">
            <a:off x="958457" y="5641133"/>
            <a:ext cx="4885960" cy="157428"/>
          </a:xfrm>
          <a:prstGeom prst="roundRect">
            <a:avLst>
              <a:gd name="adj" fmla="val 50000"/>
            </a:avLst>
          </a:prstGeom>
          <a:solidFill>
            <a:srgbClr val="0A689E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 rot="21298573">
            <a:off x="301348" y="5576065"/>
            <a:ext cx="2518923" cy="85082"/>
          </a:xfrm>
          <a:prstGeom prst="roundRect">
            <a:avLst>
              <a:gd name="adj" fmla="val 50000"/>
            </a:avLst>
          </a:prstGeom>
          <a:solidFill>
            <a:srgbClr val="E31E25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423274" y="634804"/>
            <a:ext cx="9440884" cy="3545309"/>
          </a:xfrm>
          <a:prstGeom prst="rect">
            <a:avLst/>
          </a:prstGeom>
        </p:spPr>
        <p:txBody>
          <a:bodyPr/>
          <a:lstStyle>
            <a:lvl1pPr marL="0" marR="0" indent="0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1pPr>
            <a:lvl2pPr marL="0" marR="0" indent="114294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2pPr>
            <a:lvl3pPr marL="0" marR="0" indent="228589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3pPr>
            <a:lvl4pPr marL="0" marR="0" indent="342882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4pPr>
            <a:lvl5pPr marL="0" marR="0" indent="457178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5pPr>
            <a:lvl6pPr marL="0" marR="0" indent="571472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6pPr>
            <a:lvl7pPr marL="0" marR="0" indent="685766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7pPr>
            <a:lvl8pPr marL="0" marR="0" indent="800060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8pPr>
            <a:lvl9pPr marL="0" marR="0" indent="914354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9pPr>
          </a:lstStyle>
          <a:p>
            <a:pPr algn="ctr"/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РЕЗУЛЬТАТЫ РЕГИОНАЛЬНОЙ </a:t>
            </a:r>
            <a:r>
              <a:rPr lang="ru-RU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диагностикИ</a:t>
            </a:r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уровня индивидуальных достижений (</a:t>
            </a:r>
            <a:r>
              <a:rPr lang="ru-RU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метапредметных</a:t>
            </a:r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планируемых результатов</a:t>
            </a: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и функциональной грамотности) обучающихся  4-х классов</a:t>
            </a: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города Челябинска</a:t>
            </a: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6828311" y="4421718"/>
            <a:ext cx="5216981" cy="874677"/>
          </a:xfrm>
          <a:prstGeom prst="rect">
            <a:avLst/>
          </a:prstGeom>
        </p:spPr>
        <p:txBody>
          <a:bodyPr/>
          <a:lstStyle>
            <a:lvl1pPr marL="158743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1pPr>
            <a:lvl2pPr marL="476227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2pPr>
            <a:lvl3pPr marL="793711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3pPr>
            <a:lvl4pPr marL="1111195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4pPr>
            <a:lvl5pPr marL="1428679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5pPr>
            <a:lvl6pPr marL="1746163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6pPr>
            <a:lvl7pPr marL="2063647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7pPr>
            <a:lvl8pPr marL="2381131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8pPr>
            <a:lvl9pPr marL="2698615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pPr marL="0" indent="0" algn="r">
              <a:buNone/>
            </a:pPr>
            <a:r>
              <a:rPr lang="ru-RU" sz="1600" b="1" i="1" kern="0" dirty="0">
                <a:latin typeface="Arial" panose="020B0604020202020204" pitchFamily="34" charset="0"/>
                <a:cs typeface="Arial" panose="020B0604020202020204" pitchFamily="34" charset="0"/>
              </a:rPr>
              <a:t>Кравченко Елена Викторовна,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b="1" i="1" kern="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по УВР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b="1" i="1" kern="0" dirty="0">
                <a:latin typeface="Arial" panose="020B0604020202020204" pitchFamily="34" charset="0"/>
                <a:cs typeface="Arial" panose="020B0604020202020204" pitchFamily="34" charset="0"/>
              </a:rPr>
              <a:t> МАОУ «СОШ № 5 г. Челябинска»</a:t>
            </a:r>
            <a:endParaRPr lang="ru-RU" sz="1600" b="1" i="1" kern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A224429-7211-44E0-92D8-0157AB59F76E}"/>
              </a:ext>
            </a:extLst>
          </p:cNvPr>
          <p:cNvSpPr txBox="1"/>
          <p:nvPr/>
        </p:nvSpPr>
        <p:spPr>
          <a:xfrm>
            <a:off x="4983653" y="6334780"/>
            <a:ext cx="256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4 марта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2025 года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г. Челябинск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Roboto Light" panose="020000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30031" y="1046492"/>
            <a:ext cx="666021" cy="8416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6711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311399" y="459684"/>
            <a:ext cx="8521701" cy="11659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Результаты диагностики уровня индивидуальных достижений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метапредметных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планируемых результатов обучающихся 4-х классов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(без обучающихся с ОВЗ) в 2024/2025 учебном году</a:t>
            </a:r>
          </a:p>
          <a:p>
            <a:pPr algn="ctr"/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22301" y="2148204"/>
          <a:ext cx="11048998" cy="4111321"/>
        </p:xfrm>
        <a:graphic>
          <a:graphicData uri="http://schemas.openxmlformats.org/drawingml/2006/table">
            <a:tbl>
              <a:tblPr/>
              <a:tblGrid>
                <a:gridCol w="14195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197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856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1950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6820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6820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6820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5060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Год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Количество обучающихся 4х классов, принявших участие в выполнении диагностической работы, 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обучающихся, достигших минимального балла (7-14 баллов),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Количество первичных 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6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0-6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7-9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10-12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13-14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88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Уровни (в 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461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недостаточный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базовый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повышенный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высокий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760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12553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95,31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4,69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18,83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40,27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36,21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47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13522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91,42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8,58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36,80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46,13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8,49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349499" y="485084"/>
            <a:ext cx="8521701" cy="11659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Результаты диагностики уровня индивидуальных достижений функциональной грамотности обучающихся 4-х классов (без обучающихся с ОВЗ)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в 2024/2025 учебном году</a:t>
            </a:r>
          </a:p>
          <a:p>
            <a:pPr algn="ctr"/>
            <a:endParaRPr lang="ru-RU" sz="2400" b="1" dirty="0" err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500" y="2092959"/>
          <a:ext cx="11137900" cy="4243281"/>
        </p:xfrm>
        <a:graphic>
          <a:graphicData uri="http://schemas.openxmlformats.org/drawingml/2006/table">
            <a:tbl>
              <a:tblPr/>
              <a:tblGrid>
                <a:gridCol w="14716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244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256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716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148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1481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1481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9070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Год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Количество обучающихся 4-х классов, принявших участие в выполнении диагностической работы, 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обучающихся, достигших минимального балла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(5-9 баллов),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Количество первичных 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1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0-4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5-6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7-8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Уровни (в 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337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недостаточный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базовый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повышенный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высокий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09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12553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88,59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11,41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45,88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33,42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9,30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133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13522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85,57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14,43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44,94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35,03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5,60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349499" y="485084"/>
            <a:ext cx="8521701" cy="14326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Результаты диагностики уровня индивидуальных достижений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метапредметных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планируемых результатов обучающихся с ОВЗ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4-х классов в 2024/2025 учебном году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52462" y="2165984"/>
          <a:ext cx="10929938" cy="4311174"/>
        </p:xfrm>
        <a:graphic>
          <a:graphicData uri="http://schemas.openxmlformats.org/drawingml/2006/table">
            <a:tbl>
              <a:tblPr/>
              <a:tblGrid>
                <a:gridCol w="22153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541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674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153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776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881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Год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Количество обучающихся 4-х классов, принявших участие в выполнении диагностической работы, 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обучающихся, достигших минимального балла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(5 баллов),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Количество первичных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0-4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5-7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39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Уровни (в 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36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недостаточный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базовый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77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60,78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39,22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60,78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669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68,93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31,07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68,93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349499" y="485084"/>
            <a:ext cx="8521701" cy="14580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Результаты диагностики уровня индивидуальных достижений функциональной грамотности обучающихся с ОВЗ 4-х классов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в 2024/2025 учебном году</a:t>
            </a:r>
          </a:p>
          <a:p>
            <a:pPr algn="ctr"/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54062" y="2267584"/>
          <a:ext cx="10752138" cy="3748555"/>
        </p:xfrm>
        <a:graphic>
          <a:graphicData uri="http://schemas.openxmlformats.org/drawingml/2006/table">
            <a:tbl>
              <a:tblPr/>
              <a:tblGrid>
                <a:gridCol w="21793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61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37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7933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5357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6451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Год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6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Количество обучающихся 4-х классов, принявших участие в выполнении диагностической работы, 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6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обучающихся, достигших минимального балла,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6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Количество первичных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63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0-2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8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Уровни (в 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66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недостаточный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базовый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94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35,01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64,99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35,01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72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43,11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56,89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43,11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698499" y="0"/>
            <a:ext cx="11493501" cy="4547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Распределение набранных баллов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 выполнении комплексной работы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3700" y="901700"/>
          <a:ext cx="11353801" cy="5557810"/>
        </p:xfrm>
        <a:graphic>
          <a:graphicData uri="http://schemas.openxmlformats.org/drawingml/2006/table">
            <a:tbl>
              <a:tblPr/>
              <a:tblGrid>
                <a:gridCol w="15822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57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44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644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3905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6896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76896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5491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Кол-во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набранных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баллов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Уровневая шкала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Метапредметная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составляющая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Уровневая шкала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Функциональная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грамотность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38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Кол-во учащихся (чел.)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учащихся (%)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Кол-во учащихся (чел.)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учащихся (%)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недостаточный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 (10)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0,04 (0,07)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недостаточный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44 (94)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0,35 (0,7)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 (23)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0,16 (0,17)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129 (215)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1,03 (1,59)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35 (978)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0,28 (0,58)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274 (369)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2,18 (2,73)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71 (131)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0,57 (0,97)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438 (556)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3,49 (4,11)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105 (217)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0,84 (1,6)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547 (717)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4,36 (5,3)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145 (285)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1,16 (2,11)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базовый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3348 (3253)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26,67 (24,06)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208 (416)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1,66 (3,08)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2411 (2824)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19,21 (20,88)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базовый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599 (1471)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4,77 (10,88)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повышенный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2344 (2664)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18,67 (19,7)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703 (1576)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5,6 (11,66)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1851 (2073)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14,75 (15,33)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1062 (1930)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8,46 (14,27)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высокий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1167 (757)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9,30 (5,6)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повышенный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1263 (2187)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10,06 (16,17)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11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1680 (2207)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13,38 (16,32)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12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2112 (1843)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16,82 (13,63)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13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высокий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2419 (925)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19,27 (6,84)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2126 (223)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16,94 (1,65)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3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Итого: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12553 (13522)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100%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12553 (13522)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100%</a:t>
                      </a:r>
                    </a:p>
                  </a:txBody>
                  <a:tcPr marL="27394" marR="273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14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349499" y="485084"/>
            <a:ext cx="8521701" cy="10135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Распределение набранных баллов за задания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на оценку уровня достижения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метапредметных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результатов</a:t>
            </a:r>
          </a:p>
          <a:p>
            <a:pPr algn="ctr"/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42900" y="1711324"/>
          <a:ext cx="11493499" cy="4473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349499" y="485084"/>
            <a:ext cx="8521701" cy="11659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Распределение набранных баллов за задания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на оценку уровня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сформированности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функциональной грамотности</a:t>
            </a:r>
          </a:p>
          <a:p>
            <a:pPr algn="ctr"/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419100" y="1822602"/>
          <a:ext cx="11201400" cy="4590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172847" y="397302"/>
            <a:ext cx="911287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Распределение учащихся по уровням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сформированности</a:t>
            </a:r>
            <a:endParaRPr lang="ru-RU" sz="2400" b="1" dirty="0">
              <a:solidFill>
                <a:srgbClr val="FF000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метапредметных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результатов в сравнении за 4 года (в %)</a:t>
            </a:r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574674" y="1319212"/>
          <a:ext cx="11096625" cy="529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Овал 4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17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2253273" y="346502"/>
            <a:ext cx="918405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Распределение учащихся по уровням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сформированности</a:t>
            </a:r>
            <a:endParaRPr lang="ru-RU" sz="2400" b="1" dirty="0">
              <a:solidFill>
                <a:srgbClr val="FF000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функциональной грамотности в сравнении за 3 года (в %)</a:t>
            </a: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514350" y="1503362"/>
          <a:ext cx="11156950" cy="4516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2568867" y="190500"/>
            <a:ext cx="8527463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Выполнение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отдельных заданий комплексной работы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на оценку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метапредметных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результатов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0989" y="1015744"/>
          <a:ext cx="11404602" cy="5572760"/>
        </p:xfrm>
        <a:graphic>
          <a:graphicData uri="http://schemas.openxmlformats.org/drawingml/2006/table">
            <a:tbl>
              <a:tblPr/>
              <a:tblGrid>
                <a:gridCol w="4064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03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№ </a:t>
                      </a:r>
                      <a:r>
                        <a:rPr lang="ru-RU" sz="12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/</a:t>
                      </a:r>
                      <a:r>
                        <a:rPr lang="ru-RU" sz="12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Направления УУД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Проверяемый результат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задания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Номер задания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Уровень сложности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Баллы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% </a:t>
                      </a:r>
                      <a:r>
                        <a:rPr lang="ru-RU" sz="12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выполне</a:t>
                      </a: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ния</a:t>
                      </a: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, осень 2023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% </a:t>
                      </a:r>
                      <a:r>
                        <a:rPr lang="ru-RU" sz="12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выполне</a:t>
                      </a: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ния</a:t>
                      </a: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, 2024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39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1.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Универсальные учебные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познавательные действия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(базовые логические действия)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сравнивать объекты, устанавливать основания для сравнения, устанавливать аналогии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62,7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71,73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↑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1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объединять части объекта (объекты) по определенному признаку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54,6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86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03↑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40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2.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Универсальные учебные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познавательные действия (базовые исследовательские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действия)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 помощью педагогического работника формулировать цель, планировать изменения объекта, ситуации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92,4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</a:t>
                      </a:r>
                      <a:r>
                        <a:rPr lang="ru-RU" sz="12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12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06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формулировать выводы и подкреплять их доказательствами на основе результатов проведенного наблюдения (опыта, измерения, классификации, сравнения, исследования)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42,8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76,44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↑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844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3.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Универсальные учебные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познавательные действия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(действия при работе с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информацией)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распознавать достоверную и недостоверную информацию самостоятельно или на основании предложенного педагогическим работником способа ее проверки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84,1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58,16↓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6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анализировать и создавать текстовую, видео, графическую, звуковую, информацию в соответствии с учебной задачей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60,3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88,01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↑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57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4.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Коммуникативные универсальные учебные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действия (действия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общения)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строить речевое высказывание в соответствии с поставленной задачей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75,6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74,52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21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подбирать иллюстративный материал (рисунки, фото, плакаты) к тексту выступления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73,1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78,24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257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5.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Регулятивные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универсальные учебные действия (действия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самоорганизация)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выстраивать последовательность выбранных действий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65,64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77,36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↑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планировать действия по решению учебной задачи для получения результата</a:t>
                      </a:r>
                    </a:p>
                  </a:txBody>
                  <a:tcPr marL="21617" marR="216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52,1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76,23↑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6515">
                <a:tc grid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Максимальный балл: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13030">
                <a:tc grid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Средний процент выполнения всех заданий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комплексной работы: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66,3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77,88</a:t>
                      </a:r>
                    </a:p>
                  </a:txBody>
                  <a:tcPr marL="21617" marR="216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570016" y="262586"/>
            <a:ext cx="11823865" cy="10674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Диагностика уровня индивидуальных достижений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метапредметных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планируемых результатов и функциональной грамотности) обучающихся 4-х классов общеобразовательных организаций города Челябинска (РИКО-4)</a:t>
            </a:r>
          </a:p>
          <a:p>
            <a:pPr algn="ctr"/>
            <a:endParaRPr lang="ru-RU" sz="1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20 ноября 2024 года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80835" y="2149019"/>
            <a:ext cx="11412187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приказ Министерства образования и науки Челябинской области от 09.09.2024 № 01/2053</a:t>
            </a:r>
            <a:b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«О проведении региональных сопоставительных исследований качества общего образования в общеобразовательных организациях Челябинской области в 2024/2025 учебном году»;</a:t>
            </a:r>
          </a:p>
          <a:p>
            <a:pPr algn="just"/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приказ Министерства образования и науки Челябинской области от 22.10.2024№ 01/2426             «Об утверждении плана-графика подготовки и проведения диагностики уровня индивидуальных достижений обучающихся 4-х классов (</a:t>
            </a:r>
            <a:r>
              <a:rPr lang="ru-RU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метапредметных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планируемых результатов и функциональной грамотности) в общеобразовательных организациях Челябинской области      в 2024/2025 учебном году»;</a:t>
            </a:r>
          </a:p>
          <a:p>
            <a:pPr algn="just"/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приказ Комитета по делам образования города Челябинска от 01.11.2024 № 3138-у                    «Об участии в подготовке и проведении диагностики уровня индивидуальных достижений (</a:t>
            </a:r>
            <a:r>
              <a:rPr lang="ru-RU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метапредметных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планируемых результатов и функциональной грамотности) обучающихся          4-х классов общеобразовательных организаций города Челябинска 2024/2025 учебном году».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493816" y="2651606"/>
            <a:ext cx="313404" cy="378745"/>
            <a:chOff x="358775" y="3352924"/>
            <a:chExt cx="251511" cy="244946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358775" y="3352924"/>
              <a:ext cx="251511" cy="244946"/>
            </a:xfrm>
            <a:prstGeom prst="roundRect">
              <a:avLst/>
            </a:prstGeom>
            <a:solidFill>
              <a:srgbClr val="0A68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140" y="3371517"/>
              <a:ext cx="208961" cy="208961"/>
            </a:xfrm>
            <a:prstGeom prst="rect">
              <a:avLst/>
            </a:prstGeom>
          </p:spPr>
        </p:pic>
      </p:grpSp>
      <p:grpSp>
        <p:nvGrpSpPr>
          <p:cNvPr id="10" name="Группа 9"/>
          <p:cNvGrpSpPr/>
          <p:nvPr/>
        </p:nvGrpSpPr>
        <p:grpSpPr>
          <a:xfrm>
            <a:off x="477488" y="3768712"/>
            <a:ext cx="313404" cy="378745"/>
            <a:chOff x="358775" y="3352924"/>
            <a:chExt cx="251511" cy="244946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358775" y="3352924"/>
              <a:ext cx="251511" cy="244946"/>
            </a:xfrm>
            <a:prstGeom prst="roundRect">
              <a:avLst/>
            </a:prstGeom>
            <a:solidFill>
              <a:srgbClr val="0A68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140" y="3371517"/>
              <a:ext cx="208961" cy="208961"/>
            </a:xfrm>
            <a:prstGeom prst="rect">
              <a:avLst/>
            </a:prstGeom>
          </p:spPr>
        </p:pic>
      </p:grpSp>
      <p:grpSp>
        <p:nvGrpSpPr>
          <p:cNvPr id="14" name="Группа 13"/>
          <p:cNvGrpSpPr/>
          <p:nvPr/>
        </p:nvGrpSpPr>
        <p:grpSpPr>
          <a:xfrm>
            <a:off x="500909" y="5348625"/>
            <a:ext cx="313404" cy="378745"/>
            <a:chOff x="358775" y="3352924"/>
            <a:chExt cx="251511" cy="244946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358775" y="3352924"/>
              <a:ext cx="251511" cy="244946"/>
            </a:xfrm>
            <a:prstGeom prst="roundRect">
              <a:avLst/>
            </a:prstGeom>
            <a:solidFill>
              <a:srgbClr val="0A68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140" y="3371517"/>
              <a:ext cx="208961" cy="208961"/>
            </a:xfrm>
            <a:prstGeom prst="rect">
              <a:avLst/>
            </a:prstGeom>
          </p:spPr>
        </p:pic>
      </p:grpSp>
      <p:sp>
        <p:nvSpPr>
          <p:cNvPr id="21" name="Скругленный прямоугольник 20"/>
          <p:cNvSpPr/>
          <p:nvPr/>
        </p:nvSpPr>
        <p:spPr>
          <a:xfrm>
            <a:off x="889893" y="2241210"/>
            <a:ext cx="4192417" cy="442674"/>
          </a:xfrm>
          <a:prstGeom prst="roundRect">
            <a:avLst/>
          </a:prstGeom>
          <a:solidFill>
            <a:srgbClr val="0A689E"/>
          </a:solidFill>
          <a:ln>
            <a:noFill/>
          </a:ln>
        </p:spPr>
        <p:txBody>
          <a:bodyPr wrap="square" rtlCol="0">
            <a:spAutoFit/>
          </a:bodyPr>
          <a:lstStyle/>
          <a:p>
            <a:pPr lvl="0" algn="ctr" defTabSz="890653">
              <a:defRPr/>
            </a:pPr>
            <a:r>
              <a:rPr 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Основание для проведения: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 panose="00000500000000000000" pitchFamily="2" charset="-52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1897040" y="163774"/>
            <a:ext cx="8802806" cy="12003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Выполнение отдельных заданий проверочной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работы на оценку уровня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сформированности</a:t>
            </a:r>
            <a:endParaRPr lang="ru-RU" sz="2400" b="1" dirty="0">
              <a:solidFill>
                <a:srgbClr val="FF000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функциональной грамотности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5600" y="1371600"/>
          <a:ext cx="11468098" cy="4906371"/>
        </p:xfrm>
        <a:graphic>
          <a:graphicData uri="http://schemas.openxmlformats.org/drawingml/2006/table">
            <a:tbl>
              <a:tblPr/>
              <a:tblGrid>
                <a:gridCol w="419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9149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469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1981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651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133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№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/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Направления функциональной грамотности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Проверяемый результат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Номер зада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ния</a:t>
                      </a: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Уро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вень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слож</a:t>
                      </a: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ности</a:t>
                      </a: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Макси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маль</a:t>
                      </a: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ный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балл за выполнение задания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%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выпол</a:t>
                      </a: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нения, осень 2023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% выполнения, 2024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092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1.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Чита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тельская</a:t>
                      </a:r>
                      <a:endParaRPr lang="ru-RU" sz="16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выявление подтверждающих доказательств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5.1 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54,7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73,45</a:t>
                      </a:r>
                      <a:r>
                        <a:rPr lang="en-US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↑</a:t>
                      </a:r>
                      <a:endParaRPr lang="ru-RU" sz="1600" b="1" i="0" u="none" strike="noStrike" cap="none" spc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18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сравнение и сопоставление информации из нескольких источников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1.1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70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69,14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092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2.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Матема</a:t>
                      </a:r>
                      <a:endParaRPr lang="ru-RU" sz="16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тическая</a:t>
                      </a:r>
                      <a:endParaRPr lang="ru-RU" sz="16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применять математические процедуры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9.1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51,3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58,5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18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интерпретировать, оценивать и использовать математические результаты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2.1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61,7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66,79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092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3.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Естес</a:t>
                      </a:r>
                      <a:endParaRPr lang="ru-RU" sz="16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твенно</a:t>
                      </a: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научная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интерпретировать текстовые данные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6.2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80,9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76,61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18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интерпретировать, оценивать и использовать естественнонаучные данные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6.1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73,5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54,35↓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4478">
                <a:tc gridSpan="7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Средний процент выполнения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65,35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66,47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013427" y="209183"/>
            <a:ext cx="1117857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Результаты диагностики уровня индивидуальных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достижений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метапредметных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планируемых результатов обучающихся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4-х классов в ООО, в которых «высокий» уровень результатов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выше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среднеобластного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показателя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783" y="2021015"/>
          <a:ext cx="11313996" cy="4433335"/>
        </p:xfrm>
        <a:graphic>
          <a:graphicData uri="http://schemas.openxmlformats.org/drawingml/2006/table">
            <a:tbl>
              <a:tblPr/>
              <a:tblGrid>
                <a:gridCol w="47230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254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68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07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289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2892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4139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Наименование ОО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Кол-во обучающихся в ОО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обучающихся, достигших уровня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метапредметных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результатов,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3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Недостаточный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Базовый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Повышенный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Высокий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38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МAОУ «Гимназия № 80  г. Челябинска»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8,33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30,56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61,11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38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МБОУ «Гимназия №1  г. Челябинска»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4,21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35,79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06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«СОШ № 147  г. Челябинска»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4,49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35,96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59,55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38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«Лицей № 82  г. Челябинска»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5,66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37,74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56,60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38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«СОШ № 91  г. Челябинска»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15,13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35,29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49,58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38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МБОУ «Лицей № 120  г. Челябинска»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10,78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43,14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46,08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38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МБОУ «СОШ № 107  г. Челябинска»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14,71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39,71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45,59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38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«Лицей № 102  г. Челябинска»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23,53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34,12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42,35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3862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Среднеобластной показатель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5,25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19,84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40,6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34,32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21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460016" y="341194"/>
            <a:ext cx="1189575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ООО, в которых доля обучающихся, показавших «недостаточный»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уровень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метапредметных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результатов, выше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среднеобластного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показателя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3206" y="1310182"/>
          <a:ext cx="11150223" cy="5036026"/>
        </p:xfrm>
        <a:graphic>
          <a:graphicData uri="http://schemas.openxmlformats.org/drawingml/2006/table">
            <a:tbl>
              <a:tblPr/>
              <a:tblGrid>
                <a:gridCol w="7915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126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59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881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25188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98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п.п.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Наименование ООО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Количество обучающихся в 4-х классах, чел.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обучающихся с «недостаточным» уровнем, %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Разница между ср. обл. показателем и показателем ООО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12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«ООШ № 110 г. Челябинска»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64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35,94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30,69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12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92 г. Челябинска»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71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28,17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22,92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12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«СШИ №3 г. Челябинска»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18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27,78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22,53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12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«ШИСП г. Челябинска»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30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26,67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21,42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34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5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131 г. Челябинска»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105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20,95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15,70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12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106 г. Челябинска»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30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20,00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14,75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12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137 г. Челябинска»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97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19,59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14,34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34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22 г. Челябинска»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103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19,42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14,17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234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75 г. Челябинска»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195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18,46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13,21</a:t>
                      </a:r>
                    </a:p>
                  </a:txBody>
                  <a:tcPr marL="32738" marR="327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1446" y="859809"/>
          <a:ext cx="11150220" cy="5540990"/>
        </p:xfrm>
        <a:graphic>
          <a:graphicData uri="http://schemas.openxmlformats.org/drawingml/2006/table">
            <a:tbl>
              <a:tblPr/>
              <a:tblGrid>
                <a:gridCol w="8871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581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23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109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10175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4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10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43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82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18,29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13,04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11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129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194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17,53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12,28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12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41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133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15,79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10,54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13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118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105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15,24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9,99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4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14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81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90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14,44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9,19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15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32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125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14,40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9,15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4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16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50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49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14,29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9,04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17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103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119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12,61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7,36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18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74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73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12,33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7,08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19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42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101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11,88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6,63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4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20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144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86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11,63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6,38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21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19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122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11,48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6,23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22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«ОЦ № 5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505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11,29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6,04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74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23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138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80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11,25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6,00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66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24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21 г. Челябинска»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108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10,19</a:t>
                      </a:r>
                    </a:p>
                  </a:txBody>
                  <a:tcPr marL="48688" marR="48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4,94</a:t>
                      </a:r>
                    </a:p>
                  </a:txBody>
                  <a:tcPr marL="48688" marR="486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23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18614" y="380865"/>
          <a:ext cx="11245755" cy="6268187"/>
        </p:xfrm>
        <a:graphic>
          <a:graphicData uri="http://schemas.openxmlformats.org/drawingml/2006/table">
            <a:tbl>
              <a:tblPr/>
              <a:tblGrid>
                <a:gridCol w="5595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533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613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608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106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25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98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82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9,76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4,51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26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24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140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9,29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4,04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27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61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65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9,23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3,98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28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17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66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9,09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3,84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29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12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100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9,00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3,75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30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5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89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8,99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3,74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31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130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127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8,66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3,41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32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108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139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8,63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3,38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33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146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82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8,54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3,29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34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«Гимназия № 26 г. 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131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8,40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3,15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35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35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68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260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8,08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2,83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36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54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176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7,95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2,70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37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8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82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7,32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2,07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38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№4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82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7,32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2,07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39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«ОЦ № 1»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139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7,19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1,94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40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58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70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7,14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1,89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41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59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113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7,08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1,83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42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105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166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6,63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1,38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43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124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77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6,49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1,24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44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МБОУ «СОШ № 86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109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6,42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1,17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45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«МЛ № 148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430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5,81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0,56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46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МАОУ «СОШ № 56 г. Челябинска»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95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5,26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0,01</a:t>
                      </a: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950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Helvetica Light"/>
                      </a:endParaRP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Среднеобластной показатель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Helvetica Light"/>
                      </a:endParaRP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Helvetica Light"/>
                        </a:rPr>
                        <a:t>5,25</a:t>
                      </a:r>
                    </a:p>
                  </a:txBody>
                  <a:tcPr marL="33313" marR="333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Arial" pitchFamily="34" charset="0"/>
                        <a:ea typeface="+mn-ea"/>
                        <a:cs typeface="Arial" pitchFamily="34" charset="0"/>
                        <a:sym typeface="Helvetica Light"/>
                      </a:endParaRPr>
                    </a:p>
                  </a:txBody>
                  <a:tcPr marL="33313" marR="33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24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1029137" y="215290"/>
            <a:ext cx="111628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Образовательные организации, продемонстрировавшие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«высокий» уровень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сформированности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функциональной грамотности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выше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среднеобластного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показателя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50378" y="1460306"/>
          <a:ext cx="11204809" cy="5090626"/>
        </p:xfrm>
        <a:graphic>
          <a:graphicData uri="http://schemas.openxmlformats.org/drawingml/2006/table">
            <a:tbl>
              <a:tblPr/>
              <a:tblGrid>
                <a:gridCol w="6960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618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58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650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66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3748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4194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5535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№ п.п.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Наименование ОО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Кол-во обучающихся в ООО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обучающихся, достигших уровня </a:t>
                      </a:r>
                      <a:r>
                        <a:rPr lang="ru-RU" sz="12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сформированности</a:t>
                      </a: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ФГ, %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63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Недостаточный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Базовый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Повышенный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Высокий 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«ОЦ «НЬЮТОН»г.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260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5,77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25,38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41,92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26,92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МAОУ «Гимназия № 80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0,00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26,39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47,22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26,39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«Лицей № 82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106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0,00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41,51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34,91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23,58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МБОУ «Лицей № 120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0,98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27,45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49,02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22,55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«СОШ № 104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170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6,47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30,00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43,53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20,00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«Лицей № 102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0,00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43,53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37,65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18,82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«Лицей № 77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133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0,75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27,07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53,38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18,80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МБОУ «СОШ № 116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681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6,61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33,92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41,26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18,21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«СОШ № 13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133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3,01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40,60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40,60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15,79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«СОШ № 147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89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5,62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34,83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43,82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15,73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11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МБОУ «СОШ № 99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73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6,85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30,14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47,95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15,07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МБОУ «Гимназия № 1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5,26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25,26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54,74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14,74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«ОЦ № 2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369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4,07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44,72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38,75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12,47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МБОУ «СОШ № 107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68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0,00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45,59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42,65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11,76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«Лицей № 142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6,45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29,03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53,23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11,29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16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МБОУ «СОШ № 150 г. Челябинска»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139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2,16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41,73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46,76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9,35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Среднеобластной</a:t>
                      </a:r>
                      <a:r>
                        <a:rPr lang="ru-RU" sz="14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показатель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14,9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44,67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32,22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8,21</a:t>
                      </a:r>
                    </a:p>
                  </a:txBody>
                  <a:tcPr marL="30626" marR="306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1046088" y="215289"/>
            <a:ext cx="101850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Образовательные организации, в которых показатель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«недостаточный» уровень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сформированности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функциональной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грамотности выше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среднеобластного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значения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86854" y="1616754"/>
          <a:ext cx="11218459" cy="4647567"/>
        </p:xfrm>
        <a:graphic>
          <a:graphicData uri="http://schemas.openxmlformats.org/drawingml/2006/table">
            <a:tbl>
              <a:tblPr/>
              <a:tblGrid>
                <a:gridCol w="5868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308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52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744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3610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29537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№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/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Наименование ОО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Кол-во обучающихся в 4-х классах, чел.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обучающихся, достигших уровня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сформированности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ФГ, %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Превышение показателя школы значения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среднеобластного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показателя 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9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Недостаточный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71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МБОУ «СОШ № 106 г. Челябинска»</a:t>
                      </a: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30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56,67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41,77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71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МБОУ «ШИСП г. Челябинска»</a:t>
                      </a: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30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50,00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35,10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421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</a:t>
                      </a: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«СОШ № 137 г. Челябинска»</a:t>
                      </a: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97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39,18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24,28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71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</a:t>
                      </a: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МАОУ «СОШ № 24 г. Челябинска»</a:t>
                      </a: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140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35,00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20,10</a:t>
                      </a:r>
                    </a:p>
                  </a:txBody>
                  <a:tcPr marL="52745" marR="52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724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ru-RU" sz="1800" b="0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Среднеобластное значение</a:t>
                      </a: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14,9</a:t>
                      </a: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52745" marR="527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1341290" y="259736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26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18332" y="173588"/>
            <a:ext cx="62548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Общие выводы по результатам РИКО-4</a:t>
            </a:r>
          </a:p>
        </p:txBody>
      </p:sp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286602" y="714457"/>
            <a:ext cx="11668836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13170 обучающихся 4-х классов (в том числе 617 обучающихся с ОВЗ) из 105 общеобразовательных организаций города Челябинска, что составляет 84,48% от общего числа четвероклассников общеобразовательных организаций, приняли участие в РИКО-4;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endParaRPr lang="ru-RU" sz="1400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4,69% (в 2023 году – 9,4%) обучающихся 4-х классов (а также 39,22% обучающихся с ОВЗ) показали недостаточный уровень </a:t>
            </a:r>
            <a:r>
              <a:rPr lang="ru-RU" sz="14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сформированности</a:t>
            </a: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метапредметных</a:t>
            </a: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планируемых результатов;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endParaRPr lang="ru-RU" sz="1400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11,41% (в 2023 году – 16%) обучающихся 4-х классов (а также 64,99% обучающихся с ОВЗ) показали недостаточный уровень </a:t>
            </a:r>
            <a:r>
              <a:rPr lang="ru-RU" sz="14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сформированности</a:t>
            </a: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функциональной грамотности;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endParaRPr lang="ru-RU" sz="1400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средний тестовый балл </a:t>
            </a:r>
            <a:r>
              <a:rPr lang="ru-RU" sz="14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метапредметной</a:t>
            </a: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составляющей составил 11,13 (в 2023 году – 9,54) из максимального значения        14 баллов, у обучающихся с ОВЗ – 4,60 (в 2023 году – 4,86) из максимального значения 7 баллов;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endParaRPr lang="ru-RU" sz="1400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средний тестовый балл по функциональной грамотности составил 6,14 (в 2023 году - 5,97) из максимального значения           9 баллов, у обучающихся с ОВЗ – 1,72 (в 2023 - 1,98) из максимального значения 3 балла;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endParaRPr lang="ru-RU" sz="1400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0,04% обучающихся – 5 человек (в 2023 – 0,07% обучающихся (10 чел.) не набрали ни одного балла за выполнение заданий </a:t>
            </a:r>
            <a:r>
              <a:rPr lang="ru-RU" sz="14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метапредметной</a:t>
            </a: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составляющей;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endParaRPr lang="ru-RU" sz="1400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0,35% обучающихся – 44 человека (в 2023 году – 0,7% обучающихся (94 чел.)) не набрали ни одного балла за задания            по функциональной грамотности;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endParaRPr lang="ru-RU" sz="1400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16,14% или 2126 обучающихся (в 2023 году – всего 2% или 223 </a:t>
            </a:r>
            <a:r>
              <a:rPr lang="ru-RU" sz="14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уч</a:t>
            </a: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.) набрали максимальное количество баллов (14 баллов) за выполнение заданий </a:t>
            </a:r>
            <a:r>
              <a:rPr lang="ru-RU" sz="14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метапредметной</a:t>
            </a: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составляющей;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endParaRPr lang="ru-RU" sz="1400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8,86% или 1167 учащихся (в 2023 году – 5,6% или 757 </a:t>
            </a:r>
            <a:r>
              <a:rPr lang="ru-RU" sz="14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уч</a:t>
            </a:r>
            <a:r>
              <a:rPr lang="ru-RU" sz="1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.) набрали максимальное количество баллов (9 баллов) за задания по функциональной грамотности. </a:t>
            </a:r>
          </a:p>
        </p:txBody>
      </p:sp>
      <p:sp>
        <p:nvSpPr>
          <p:cNvPr id="5" name="Овал 4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27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65955" cy="10186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19618" y="810989"/>
            <a:ext cx="94578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На недостаточном уровне сформированы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метапредметные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УУД (по заданиям базового уровня сложности):</a:t>
            </a: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450376" y="1951915"/>
            <a:ext cx="1123210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- распознавать достоверную и недостоверную информацию самостоятельно или на основании предложенного педагогическим работником способа ее проверки (задание № 4)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60309" y="3842813"/>
            <a:ext cx="98536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На недостаточном уровне сформированы планируемые результаты по функциональной грамотности: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8740" y="5110033"/>
            <a:ext cx="108909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– умение применять математические процедуры (задание № 9.1)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532263" y="3370997"/>
            <a:ext cx="10959152" cy="13648"/>
          </a:xfrm>
          <a:prstGeom prst="line">
            <a:avLst/>
          </a:prstGeom>
          <a:ln w="19050">
            <a:solidFill>
              <a:srgbClr val="E31E2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/>
          <p:cNvGrpSpPr/>
          <p:nvPr/>
        </p:nvGrpSpPr>
        <p:grpSpPr>
          <a:xfrm>
            <a:off x="1173706" y="874679"/>
            <a:ext cx="552037" cy="380915"/>
            <a:chOff x="359699" y="4717166"/>
            <a:chExt cx="251511" cy="244946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359699" y="4717166"/>
              <a:ext cx="251511" cy="244946"/>
            </a:xfrm>
            <a:prstGeom prst="roundRect">
              <a:avLst/>
            </a:prstGeom>
            <a:solidFill>
              <a:srgbClr val="E31E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Рисунок 13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95" r="14565"/>
            <a:stretch/>
          </p:blipFill>
          <p:spPr>
            <a:xfrm>
              <a:off x="430775" y="4747666"/>
              <a:ext cx="118796" cy="186085"/>
            </a:xfrm>
            <a:prstGeom prst="rect">
              <a:avLst/>
            </a:prstGeom>
          </p:spPr>
        </p:pic>
      </p:grpSp>
      <p:grpSp>
        <p:nvGrpSpPr>
          <p:cNvPr id="18" name="Группа 17"/>
          <p:cNvGrpSpPr/>
          <p:nvPr/>
        </p:nvGrpSpPr>
        <p:grpSpPr>
          <a:xfrm>
            <a:off x="1148685" y="3906756"/>
            <a:ext cx="552037" cy="380915"/>
            <a:chOff x="359699" y="4717166"/>
            <a:chExt cx="251511" cy="244946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359699" y="4717166"/>
              <a:ext cx="251511" cy="244946"/>
            </a:xfrm>
            <a:prstGeom prst="roundRect">
              <a:avLst/>
            </a:prstGeom>
            <a:solidFill>
              <a:srgbClr val="E31E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95" r="14565"/>
            <a:stretch/>
          </p:blipFill>
          <p:spPr>
            <a:xfrm>
              <a:off x="430775" y="4747666"/>
              <a:ext cx="118796" cy="186085"/>
            </a:xfrm>
            <a:prstGeom prst="rect">
              <a:avLst/>
            </a:prstGeom>
          </p:spPr>
        </p:pic>
      </p:grpSp>
      <p:sp>
        <p:nvSpPr>
          <p:cNvPr id="15" name="Овал 14"/>
          <p:cNvSpPr/>
          <p:nvPr/>
        </p:nvSpPr>
        <p:spPr>
          <a:xfrm>
            <a:off x="11341290" y="259736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28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614149" y="468912"/>
            <a:ext cx="11150221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 результатам анализа результатов РИКО-4 за 3 учебных года на уровне муниципалитета выявлено по результатам диагностики уровня достижения </a:t>
            </a:r>
            <a:r>
              <a:rPr lang="ru-RU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метапредметных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планируемых результатов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значительное повышение доли высоких показателей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в 2024 году показатель высоких результатов достиг 34,51%, для сравнения показатель прошлого года составлял 8,49%.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 2024 году на 18%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сократилась доля обучающихся с «базовым» уровнем </a:t>
            </a:r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метапредметных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планируемых результатов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что свидетельствует о наличии положительной динамики при освоении образовательной программы начального общего образования.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 результатам оценочной процедуры 2024 года на 0,5%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сократилась доля обучающихся с «недостаточным» уровнем </a:t>
            </a:r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сформированности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функциональной грамотности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при этом в текущем учебном году доля обучающихся с «высоким» уровнем функциональной грамотности повысилась на 3,7%. По оценке функциональной грамотности также наблюдается положительная динамика, но в меньшей степени.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 результате анализа результатов комплексной работы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выявлено наличии признаков необъективности результатов комплексной работы в части оценки функциональной грамотности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Наблюдается резкий скачок в показателе «Доля обучающихся, получивших граничное значение баллов для определения базового уровня </a:t>
            </a:r>
            <a:r>
              <a:rPr lang="ru-RU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сформированности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ФГ» (4 балла на «недостаточный уровень» набрали – 4,36% обучающихся; 5 баллов на «базовый уровень» – 26,67% обучающихся).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450375" y="383359"/>
            <a:ext cx="552037" cy="380915"/>
            <a:chOff x="359699" y="4717166"/>
            <a:chExt cx="251511" cy="244946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359699" y="4717166"/>
              <a:ext cx="251511" cy="244946"/>
            </a:xfrm>
            <a:prstGeom prst="roundRect">
              <a:avLst/>
            </a:prstGeom>
            <a:solidFill>
              <a:srgbClr val="E31E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95" r="14565"/>
            <a:stretch/>
          </p:blipFill>
          <p:spPr>
            <a:xfrm>
              <a:off x="430775" y="4747666"/>
              <a:ext cx="118796" cy="186085"/>
            </a:xfrm>
            <a:prstGeom prst="rect">
              <a:avLst/>
            </a:prstGeom>
          </p:spPr>
        </p:pic>
      </p:grpSp>
      <p:grpSp>
        <p:nvGrpSpPr>
          <p:cNvPr id="8" name="Группа 7"/>
          <p:cNvGrpSpPr/>
          <p:nvPr/>
        </p:nvGrpSpPr>
        <p:grpSpPr>
          <a:xfrm>
            <a:off x="504966" y="2075682"/>
            <a:ext cx="552037" cy="380915"/>
            <a:chOff x="359699" y="4717166"/>
            <a:chExt cx="251511" cy="244946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9699" y="4717166"/>
              <a:ext cx="251511" cy="244946"/>
            </a:xfrm>
            <a:prstGeom prst="roundRect">
              <a:avLst/>
            </a:prstGeom>
            <a:solidFill>
              <a:srgbClr val="E31E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95" r="14565"/>
            <a:stretch/>
          </p:blipFill>
          <p:spPr>
            <a:xfrm>
              <a:off x="430775" y="4747666"/>
              <a:ext cx="118796" cy="186085"/>
            </a:xfrm>
            <a:prstGeom prst="rect">
              <a:avLst/>
            </a:prstGeom>
          </p:spPr>
        </p:pic>
      </p:grpSp>
      <p:grpSp>
        <p:nvGrpSpPr>
          <p:cNvPr id="11" name="Группа 10"/>
          <p:cNvGrpSpPr/>
          <p:nvPr/>
        </p:nvGrpSpPr>
        <p:grpSpPr>
          <a:xfrm>
            <a:off x="518613" y="3194798"/>
            <a:ext cx="552037" cy="380915"/>
            <a:chOff x="359699" y="4717166"/>
            <a:chExt cx="251511" cy="244946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359699" y="4717166"/>
              <a:ext cx="251511" cy="244946"/>
            </a:xfrm>
            <a:prstGeom prst="roundRect">
              <a:avLst/>
            </a:prstGeom>
            <a:solidFill>
              <a:srgbClr val="E31E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Рисунок 1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95" r="14565"/>
            <a:stretch/>
          </p:blipFill>
          <p:spPr>
            <a:xfrm>
              <a:off x="430775" y="4747666"/>
              <a:ext cx="118796" cy="186085"/>
            </a:xfrm>
            <a:prstGeom prst="rect">
              <a:avLst/>
            </a:prstGeom>
          </p:spPr>
        </p:pic>
      </p:grpSp>
      <p:grpSp>
        <p:nvGrpSpPr>
          <p:cNvPr id="17" name="Группа 16"/>
          <p:cNvGrpSpPr/>
          <p:nvPr/>
        </p:nvGrpSpPr>
        <p:grpSpPr>
          <a:xfrm>
            <a:off x="507240" y="4848452"/>
            <a:ext cx="552037" cy="380915"/>
            <a:chOff x="359699" y="4717166"/>
            <a:chExt cx="251511" cy="244946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359699" y="4717166"/>
              <a:ext cx="251511" cy="244946"/>
            </a:xfrm>
            <a:prstGeom prst="roundRect">
              <a:avLst/>
            </a:prstGeom>
            <a:solidFill>
              <a:srgbClr val="E31E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Рисунок 1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95" r="14565"/>
            <a:stretch/>
          </p:blipFill>
          <p:spPr>
            <a:xfrm>
              <a:off x="430775" y="4747666"/>
              <a:ext cx="118796" cy="186085"/>
            </a:xfrm>
            <a:prstGeom prst="rect">
              <a:avLst/>
            </a:prstGeom>
          </p:spPr>
        </p:pic>
      </p:grpSp>
      <p:sp>
        <p:nvSpPr>
          <p:cNvPr id="16" name="Овал 1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29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1904010" y="568210"/>
            <a:ext cx="9450262" cy="120995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Разработка контрольно-измерительных материалов осуществлялась на основе следующих нормативных документов и методических материалов: </a:t>
            </a: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33400" y="1940655"/>
            <a:ext cx="1128502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Федеральный закон от 29.12.2012 № 273-ФЗ «Об образовании в Российской Федерации»;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Федеральный государственный образовательный стандарт начального общего образования, утвержденный приказом Министерства образования и науки Российской Федерации                      от 31.05.2021 № 286.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Федеральная образовательная программа начального общего образования (приказ Министерства просвещения Российской Федерации от 18.05.2023 № 372).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595416" y="1965806"/>
            <a:ext cx="313404" cy="378745"/>
            <a:chOff x="358775" y="3352924"/>
            <a:chExt cx="251511" cy="244946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358775" y="3352924"/>
              <a:ext cx="251511" cy="244946"/>
            </a:xfrm>
            <a:prstGeom prst="roundRect">
              <a:avLst/>
            </a:prstGeom>
            <a:solidFill>
              <a:srgbClr val="0A68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140" y="3371517"/>
              <a:ext cx="208961" cy="208961"/>
            </a:xfrm>
            <a:prstGeom prst="rect">
              <a:avLst/>
            </a:prstGeom>
          </p:spPr>
        </p:pic>
      </p:grpSp>
      <p:grpSp>
        <p:nvGrpSpPr>
          <p:cNvPr id="8" name="Группа 7"/>
          <p:cNvGrpSpPr/>
          <p:nvPr/>
        </p:nvGrpSpPr>
        <p:grpSpPr>
          <a:xfrm>
            <a:off x="633516" y="3045306"/>
            <a:ext cx="313404" cy="378745"/>
            <a:chOff x="358775" y="3352924"/>
            <a:chExt cx="251511" cy="244946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8775" y="3352924"/>
              <a:ext cx="251511" cy="244946"/>
            </a:xfrm>
            <a:prstGeom prst="roundRect">
              <a:avLst/>
            </a:prstGeom>
            <a:solidFill>
              <a:srgbClr val="0A68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140" y="3371517"/>
              <a:ext cx="208961" cy="208961"/>
            </a:xfrm>
            <a:prstGeom prst="rect">
              <a:avLst/>
            </a:prstGeom>
          </p:spPr>
        </p:pic>
      </p:grpSp>
      <p:grpSp>
        <p:nvGrpSpPr>
          <p:cNvPr id="11" name="Группа 10"/>
          <p:cNvGrpSpPr/>
          <p:nvPr/>
        </p:nvGrpSpPr>
        <p:grpSpPr>
          <a:xfrm>
            <a:off x="608116" y="4899506"/>
            <a:ext cx="313404" cy="378745"/>
            <a:chOff x="358775" y="3352924"/>
            <a:chExt cx="251511" cy="244946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358775" y="3352924"/>
              <a:ext cx="251511" cy="244946"/>
            </a:xfrm>
            <a:prstGeom prst="roundRect">
              <a:avLst/>
            </a:prstGeom>
            <a:solidFill>
              <a:srgbClr val="0A68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140" y="3371517"/>
              <a:ext cx="208961" cy="208961"/>
            </a:xfrm>
            <a:prstGeom prst="rect">
              <a:avLst/>
            </a:prstGeom>
          </p:spPr>
        </p:pic>
      </p:grpSp>
      <p:sp>
        <p:nvSpPr>
          <p:cNvPr id="16" name="Овал 15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559557" y="1056412"/>
            <a:ext cx="11273051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 результатам анализа результатов РИКО-4 определяем проблемы, для решения которых необходимо организовать системную работу на уровне муниципалитета и на уровне общеобразовательных организаций в 2024/2025 учебном году: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– наличие ООО, в которых доля обучающихся с «недостаточным» уровнем </a:t>
            </a:r>
            <a:r>
              <a:rPr lang="ru-RU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сформированности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метапредметных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результатов выше </a:t>
            </a:r>
            <a:r>
              <a:rPr lang="ru-RU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среднеобластного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показателя (таблица 13);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– наличие ООО, в которых доля обучающихся с «недостаточным» уровнем </a:t>
            </a:r>
            <a:r>
              <a:rPr lang="ru-RU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сформированности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ФГ выше </a:t>
            </a:r>
            <a:r>
              <a:rPr lang="ru-RU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среднеобластного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показателя (таблица 15);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– наличие ООО, в которых наблюдаются признаки необъективности оценивания комплексной работы (ООО № 5, 39, 41, 47, 50, 53, 78, 86, 105, 155, ОЦ 1, ОЦ 3, ОЦ 5).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 результатам анализа рекомендуем к распространению позитивные педагогические практики по успешному формированию функциональной грамотности и </a:t>
            </a:r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метапредметных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результатов у обучающихся на уровне начального общего образования общеобразовательных организаций (таблицы 12, 14) с учетом подтверждения объективности оценивания результатами всероссийских проверочных работ.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395784" y="1024805"/>
            <a:ext cx="552037" cy="380915"/>
            <a:chOff x="359699" y="4717166"/>
            <a:chExt cx="251511" cy="244946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359699" y="4717166"/>
              <a:ext cx="251511" cy="244946"/>
            </a:xfrm>
            <a:prstGeom prst="roundRect">
              <a:avLst/>
            </a:prstGeom>
            <a:solidFill>
              <a:srgbClr val="E31E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95" r="14565"/>
            <a:stretch/>
          </p:blipFill>
          <p:spPr>
            <a:xfrm>
              <a:off x="430775" y="4747666"/>
              <a:ext cx="118796" cy="186085"/>
            </a:xfrm>
            <a:prstGeom prst="rect">
              <a:avLst/>
            </a:prstGeom>
          </p:spPr>
        </p:pic>
      </p:grpSp>
      <p:grpSp>
        <p:nvGrpSpPr>
          <p:cNvPr id="8" name="Группа 7"/>
          <p:cNvGrpSpPr/>
          <p:nvPr/>
        </p:nvGrpSpPr>
        <p:grpSpPr>
          <a:xfrm>
            <a:off x="439002" y="4848452"/>
            <a:ext cx="552037" cy="380915"/>
            <a:chOff x="359699" y="4717166"/>
            <a:chExt cx="251511" cy="244946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9699" y="4717166"/>
              <a:ext cx="251511" cy="244946"/>
            </a:xfrm>
            <a:prstGeom prst="roundRect">
              <a:avLst/>
            </a:prstGeom>
            <a:solidFill>
              <a:srgbClr val="E31E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95" r="14565"/>
            <a:stretch/>
          </p:blipFill>
          <p:spPr>
            <a:xfrm>
              <a:off x="430775" y="4747666"/>
              <a:ext cx="118796" cy="186085"/>
            </a:xfrm>
            <a:prstGeom prst="rect">
              <a:avLst/>
            </a:prstGeom>
          </p:spPr>
        </p:pic>
      </p:grpSp>
      <p:sp>
        <p:nvSpPr>
          <p:cNvPr id="11" name="Овал 10"/>
          <p:cNvSpPr/>
          <p:nvPr/>
        </p:nvSpPr>
        <p:spPr>
          <a:xfrm>
            <a:off x="11341290" y="259736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464024" y="1003831"/>
            <a:ext cx="11313994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Выявить существующую проблему при формировании </a:t>
            </a:r>
            <a:r>
              <a:rPr lang="ru-RU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метапредметных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УУД и ФГ; использовать системный подход при решении сложившейся ситуации: определить ответственных за возникшую проблему; установить чёткие критерии для определения успеха; определить цели в работе каждого педагога; выработать оптимальные решения и эффективно координировать работу педагогического коллектива в 2024/2025 учебном году.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Обратить внимание на наличие признаков необъективных результатов комплексной работы                         и организовать работу по повышению объективности оценивания работ обучающихся.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Организовать деятельность школьных методических объединений по внедрению                   в практику учителей системной работы по формированию </a:t>
            </a:r>
            <a:r>
              <a:rPr lang="ru-RU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метапредметных</a:t>
            </a: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планируемых результатов и функциональной грамотности.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Активизировать использование педагогами на уроках эффективных способов развития читательских умений обучающихся и смыслового чтения.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endParaRPr lang="ru-RU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r>
              <a:rPr lang="ru-RU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Сформировать индивидуальные образовательные маршруты для обучающихся, принявших участие в РИКО-4, по формированию навыков проектной деятельности, универсальных учебных действий и функциональной грамотности.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69341" y="228178"/>
            <a:ext cx="24066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Рекомендации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532262" y="968307"/>
            <a:ext cx="341194" cy="341879"/>
            <a:chOff x="358775" y="3352924"/>
            <a:chExt cx="251511" cy="244946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358775" y="3352924"/>
              <a:ext cx="251511" cy="244946"/>
            </a:xfrm>
            <a:prstGeom prst="roundRect">
              <a:avLst/>
            </a:prstGeom>
            <a:solidFill>
              <a:srgbClr val="0A68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140" y="3371517"/>
              <a:ext cx="208961" cy="208961"/>
            </a:xfrm>
            <a:prstGeom prst="rect">
              <a:avLst/>
            </a:prstGeom>
          </p:spPr>
        </p:pic>
      </p:grpSp>
      <p:grpSp>
        <p:nvGrpSpPr>
          <p:cNvPr id="9" name="Группа 8"/>
          <p:cNvGrpSpPr/>
          <p:nvPr/>
        </p:nvGrpSpPr>
        <p:grpSpPr>
          <a:xfrm>
            <a:off x="657367" y="4573591"/>
            <a:ext cx="341194" cy="341879"/>
            <a:chOff x="358775" y="3352924"/>
            <a:chExt cx="251511" cy="244946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358775" y="3352924"/>
              <a:ext cx="251511" cy="244946"/>
            </a:xfrm>
            <a:prstGeom prst="roundRect">
              <a:avLst/>
            </a:prstGeom>
            <a:solidFill>
              <a:srgbClr val="0A68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140" y="3371517"/>
              <a:ext cx="208961" cy="208961"/>
            </a:xfrm>
            <a:prstGeom prst="rect">
              <a:avLst/>
            </a:prstGeom>
          </p:spPr>
        </p:pic>
      </p:grpSp>
      <p:grpSp>
        <p:nvGrpSpPr>
          <p:cNvPr id="12" name="Группа 11"/>
          <p:cNvGrpSpPr/>
          <p:nvPr/>
        </p:nvGrpSpPr>
        <p:grpSpPr>
          <a:xfrm>
            <a:off x="618699" y="3415806"/>
            <a:ext cx="341194" cy="341879"/>
            <a:chOff x="358775" y="3352924"/>
            <a:chExt cx="251511" cy="244946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358775" y="3352924"/>
              <a:ext cx="251511" cy="244946"/>
            </a:xfrm>
            <a:prstGeom prst="roundRect">
              <a:avLst/>
            </a:prstGeom>
            <a:solidFill>
              <a:srgbClr val="0A68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140" y="3371517"/>
              <a:ext cx="208961" cy="208961"/>
            </a:xfrm>
            <a:prstGeom prst="rect">
              <a:avLst/>
            </a:prstGeom>
          </p:spPr>
        </p:pic>
      </p:grpSp>
      <p:grpSp>
        <p:nvGrpSpPr>
          <p:cNvPr id="15" name="Группа 14"/>
          <p:cNvGrpSpPr/>
          <p:nvPr/>
        </p:nvGrpSpPr>
        <p:grpSpPr>
          <a:xfrm>
            <a:off x="580030" y="2626510"/>
            <a:ext cx="341194" cy="341879"/>
            <a:chOff x="358775" y="3352924"/>
            <a:chExt cx="251511" cy="244946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58775" y="3352924"/>
              <a:ext cx="251511" cy="244946"/>
            </a:xfrm>
            <a:prstGeom prst="roundRect">
              <a:avLst/>
            </a:prstGeom>
            <a:solidFill>
              <a:srgbClr val="0A68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140" y="3371517"/>
              <a:ext cx="208961" cy="208961"/>
            </a:xfrm>
            <a:prstGeom prst="rect">
              <a:avLst/>
            </a:prstGeom>
          </p:spPr>
        </p:pic>
      </p:grpSp>
      <p:grpSp>
        <p:nvGrpSpPr>
          <p:cNvPr id="18" name="Группа 17"/>
          <p:cNvGrpSpPr/>
          <p:nvPr/>
        </p:nvGrpSpPr>
        <p:grpSpPr>
          <a:xfrm>
            <a:off x="659642" y="5367435"/>
            <a:ext cx="341194" cy="341879"/>
            <a:chOff x="358775" y="3352924"/>
            <a:chExt cx="251511" cy="244946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358775" y="3352924"/>
              <a:ext cx="251511" cy="244946"/>
            </a:xfrm>
            <a:prstGeom prst="roundRect">
              <a:avLst/>
            </a:prstGeom>
            <a:solidFill>
              <a:srgbClr val="0A68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140" y="3371517"/>
              <a:ext cx="208961" cy="208961"/>
            </a:xfrm>
            <a:prstGeom prst="rect">
              <a:avLst/>
            </a:prstGeom>
          </p:spPr>
        </p:pic>
      </p:grpSp>
      <p:pic>
        <p:nvPicPr>
          <p:cNvPr id="21" name="Рисунок 37"/>
          <p:cNvPicPr/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11559653" y="6250674"/>
            <a:ext cx="466451" cy="409433"/>
          </a:xfrm>
          <a:prstGeom prst="rect">
            <a:avLst/>
          </a:prstGeom>
          <a:ln w="0">
            <a:noFill/>
          </a:ln>
        </p:spPr>
      </p:pic>
      <p:sp>
        <p:nvSpPr>
          <p:cNvPr id="22" name="Овал 21"/>
          <p:cNvSpPr/>
          <p:nvPr/>
        </p:nvSpPr>
        <p:spPr>
          <a:xfrm>
            <a:off x="11341290" y="259736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31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2120189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область 1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rcRect b="-932"/>
          <a:stretch/>
        </p:blipFill>
        <p:spPr>
          <a:xfrm>
            <a:off x="0" y="305639"/>
            <a:ext cx="3284397" cy="3446964"/>
          </a:xfrm>
          <a:prstGeom prst="rect">
            <a:avLst/>
          </a:prstGeom>
          <a:ln w="0">
            <a:noFill/>
          </a:ln>
        </p:spPr>
      </p:pic>
      <p:sp>
        <p:nvSpPr>
          <p:cNvPr id="21" name="Полилиния 20"/>
          <p:cNvSpPr/>
          <p:nvPr/>
        </p:nvSpPr>
        <p:spPr>
          <a:xfrm rot="21336766">
            <a:off x="-15373" y="5857502"/>
            <a:ext cx="12293437" cy="1347257"/>
          </a:xfrm>
          <a:custGeom>
            <a:avLst/>
            <a:gdLst>
              <a:gd name="connsiteX0" fmla="*/ 9220078 w 9220078"/>
              <a:gd name="connsiteY0" fmla="*/ 6420 h 1347257"/>
              <a:gd name="connsiteX1" fmla="*/ 9117207 w 9220078"/>
              <a:gd name="connsiteY1" fmla="*/ 1347257 h 1347257"/>
              <a:gd name="connsiteX2" fmla="*/ 0 w 9220078"/>
              <a:gd name="connsiteY2" fmla="*/ 647770 h 1347257"/>
              <a:gd name="connsiteX3" fmla="*/ 45538 w 9220078"/>
              <a:gd name="connsiteY3" fmla="*/ 54227 h 1347257"/>
              <a:gd name="connsiteX4" fmla="*/ 119989 w 9220078"/>
              <a:gd name="connsiteY4" fmla="*/ 35083 h 1347257"/>
              <a:gd name="connsiteX5" fmla="*/ 468010 w 9220078"/>
              <a:gd name="connsiteY5" fmla="*/ 0 h 1347257"/>
              <a:gd name="connsiteX6" fmla="*/ 9092934 w 9220078"/>
              <a:gd name="connsiteY6" fmla="*/ 0 h 134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20078" h="1347257">
                <a:moveTo>
                  <a:pt x="9220078" y="6420"/>
                </a:moveTo>
                <a:lnTo>
                  <a:pt x="9117207" y="1347257"/>
                </a:lnTo>
                <a:lnTo>
                  <a:pt x="0" y="647770"/>
                </a:lnTo>
                <a:lnTo>
                  <a:pt x="45538" y="54227"/>
                </a:lnTo>
                <a:lnTo>
                  <a:pt x="119989" y="35083"/>
                </a:lnTo>
                <a:cubicBezTo>
                  <a:pt x="232403" y="12080"/>
                  <a:pt x="348796" y="0"/>
                  <a:pt x="468010" y="0"/>
                </a:cubicBezTo>
                <a:lnTo>
                  <a:pt x="9092934" y="0"/>
                </a:lnTo>
                <a:close/>
              </a:path>
            </a:pathLst>
          </a:custGeom>
          <a:solidFill>
            <a:srgbClr val="0A689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Полилиния 22"/>
          <p:cNvSpPr/>
          <p:nvPr/>
        </p:nvSpPr>
        <p:spPr>
          <a:xfrm rot="21298573">
            <a:off x="9235254" y="6010442"/>
            <a:ext cx="2982820" cy="348482"/>
          </a:xfrm>
          <a:custGeom>
            <a:avLst/>
            <a:gdLst>
              <a:gd name="connsiteX0" fmla="*/ 2237115 w 2237115"/>
              <a:gd name="connsiteY0" fmla="*/ 0 h 348482"/>
              <a:gd name="connsiteX1" fmla="*/ 2206481 w 2237115"/>
              <a:gd name="connsiteY1" fmla="*/ 348482 h 348482"/>
              <a:gd name="connsiteX2" fmla="*/ 174241 w 2237115"/>
              <a:gd name="connsiteY2" fmla="*/ 348481 h 348482"/>
              <a:gd name="connsiteX3" fmla="*/ 0 w 2237115"/>
              <a:gd name="connsiteY3" fmla="*/ 174240 h 348482"/>
              <a:gd name="connsiteX4" fmla="*/ 0 w 2237115"/>
              <a:gd name="connsiteY4" fmla="*/ 174241 h 348482"/>
              <a:gd name="connsiteX5" fmla="*/ 174241 w 2237115"/>
              <a:gd name="connsiteY5" fmla="*/ 0 h 348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37115" h="348482">
                <a:moveTo>
                  <a:pt x="2237115" y="0"/>
                </a:moveTo>
                <a:lnTo>
                  <a:pt x="2206481" y="348482"/>
                </a:lnTo>
                <a:lnTo>
                  <a:pt x="174241" y="348481"/>
                </a:lnTo>
                <a:cubicBezTo>
                  <a:pt x="78010" y="348481"/>
                  <a:pt x="0" y="270471"/>
                  <a:pt x="0" y="174240"/>
                </a:cubicBezTo>
                <a:lnTo>
                  <a:pt x="0" y="174241"/>
                </a:lnTo>
                <a:cubicBezTo>
                  <a:pt x="0" y="78010"/>
                  <a:pt x="78010" y="0"/>
                  <a:pt x="174241" y="0"/>
                </a:cubicBez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 rot="21298573">
            <a:off x="4439398" y="5850911"/>
            <a:ext cx="5904263" cy="340358"/>
          </a:xfrm>
          <a:prstGeom prst="roundRect">
            <a:avLst>
              <a:gd name="adj" fmla="val 50000"/>
            </a:avLst>
          </a:prstGeom>
          <a:solidFill>
            <a:srgbClr val="E31E25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 rot="21298573">
            <a:off x="6556561" y="5459113"/>
            <a:ext cx="2530936" cy="86548"/>
          </a:xfrm>
          <a:prstGeom prst="roundRect">
            <a:avLst>
              <a:gd name="adj" fmla="val 50000"/>
            </a:avLst>
          </a:prstGeom>
          <a:solidFill>
            <a:srgbClr val="D7E7F5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 rot="21298573">
            <a:off x="958457" y="5641133"/>
            <a:ext cx="4885960" cy="157428"/>
          </a:xfrm>
          <a:prstGeom prst="roundRect">
            <a:avLst>
              <a:gd name="adj" fmla="val 50000"/>
            </a:avLst>
          </a:prstGeom>
          <a:solidFill>
            <a:srgbClr val="0A689E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 rot="21298573">
            <a:off x="301348" y="5576065"/>
            <a:ext cx="2518923" cy="85082"/>
          </a:xfrm>
          <a:prstGeom prst="roundRect">
            <a:avLst>
              <a:gd name="adj" fmla="val 50000"/>
            </a:avLst>
          </a:prstGeom>
          <a:solidFill>
            <a:srgbClr val="E31E25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423274" y="634804"/>
            <a:ext cx="9440884" cy="3545309"/>
          </a:xfrm>
          <a:prstGeom prst="rect">
            <a:avLst/>
          </a:prstGeom>
        </p:spPr>
        <p:txBody>
          <a:bodyPr/>
          <a:lstStyle>
            <a:lvl1pPr marL="0" marR="0" indent="0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1pPr>
            <a:lvl2pPr marL="0" marR="0" indent="114294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2pPr>
            <a:lvl3pPr marL="0" marR="0" indent="228589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3pPr>
            <a:lvl4pPr marL="0" marR="0" indent="342882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4pPr>
            <a:lvl5pPr marL="0" marR="0" indent="457178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5pPr>
            <a:lvl6pPr marL="0" marR="0" indent="571472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6pPr>
            <a:lvl7pPr marL="0" marR="0" indent="685766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7pPr>
            <a:lvl8pPr marL="0" marR="0" indent="800060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8pPr>
            <a:lvl9pPr marL="0" marR="0" indent="914354" algn="l" defTabSz="41273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0" b="0" i="0" u="none" strike="noStrike" cap="all" spc="0" baseline="0">
                <a:ln>
                  <a:noFill/>
                </a:ln>
                <a:solidFill>
                  <a:srgbClr val="2A3538"/>
                </a:solidFill>
                <a:uFillTx/>
                <a:latin typeface="+mj-lt"/>
                <a:ea typeface="+mj-ea"/>
                <a:cs typeface="+mj-cs"/>
                <a:sym typeface="Bebas"/>
              </a:defRPr>
            </a:lvl9pPr>
          </a:lstStyle>
          <a:p>
            <a:pPr algn="ctr"/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РЕЗУЛЬТАТЫ РЕГИОНАЛЬНОЙ </a:t>
            </a:r>
            <a:r>
              <a:rPr lang="ru-RU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диагностикИ</a:t>
            </a:r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уровня индивидуальных достижений (</a:t>
            </a:r>
            <a:r>
              <a:rPr lang="ru-RU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метапредметных</a:t>
            </a:r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планируемых результатов</a:t>
            </a: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и функциональной грамотности) обучающихся  4-х классов</a:t>
            </a: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города Челябинска</a:t>
            </a: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6828311" y="4421718"/>
            <a:ext cx="5216981" cy="874677"/>
          </a:xfrm>
          <a:prstGeom prst="rect">
            <a:avLst/>
          </a:prstGeom>
        </p:spPr>
        <p:txBody>
          <a:bodyPr/>
          <a:lstStyle>
            <a:lvl1pPr marL="158743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1pPr>
            <a:lvl2pPr marL="476227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2pPr>
            <a:lvl3pPr marL="793711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3pPr>
            <a:lvl4pPr marL="1111195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4pPr>
            <a:lvl5pPr marL="1428679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5pPr>
            <a:lvl6pPr marL="1746163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6pPr>
            <a:lvl7pPr marL="2063647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7pPr>
            <a:lvl8pPr marL="2381131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8pPr>
            <a:lvl9pPr marL="2698615" marR="0" indent="-158743" algn="l" defTabSz="412730" latinLnBrk="0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3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pPr marL="0" indent="0" algn="r">
              <a:buNone/>
            </a:pPr>
            <a:r>
              <a:rPr lang="ru-RU" sz="1600" b="1" i="1" kern="0" dirty="0">
                <a:latin typeface="Arial" panose="020B0604020202020204" pitchFamily="34" charset="0"/>
                <a:cs typeface="Arial" panose="020B0604020202020204" pitchFamily="34" charset="0"/>
              </a:rPr>
              <a:t>Кравченко Елена Викторовна,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b="1" i="1" kern="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по УВР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1600" b="1" i="1" kern="0" dirty="0">
                <a:latin typeface="Arial" panose="020B0604020202020204" pitchFamily="34" charset="0"/>
                <a:cs typeface="Arial" panose="020B0604020202020204" pitchFamily="34" charset="0"/>
              </a:rPr>
              <a:t> МАОУ «СОШ № 5 г. Челябинска»</a:t>
            </a:r>
            <a:endParaRPr lang="ru-RU" sz="1600" b="1" i="1" kern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A224429-7211-44E0-92D8-0157AB59F76E}"/>
              </a:ext>
            </a:extLst>
          </p:cNvPr>
          <p:cNvSpPr txBox="1"/>
          <p:nvPr/>
        </p:nvSpPr>
        <p:spPr>
          <a:xfrm>
            <a:off x="4983653" y="6334780"/>
            <a:ext cx="256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4 марта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2025 года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г. Челябинск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Roboto Light" panose="020000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30031" y="1046492"/>
            <a:ext cx="666021" cy="8416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9462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 rot="10800000" flipV="1">
            <a:off x="4267566" y="248270"/>
            <a:ext cx="3492134" cy="442674"/>
          </a:xfrm>
          <a:prstGeom prst="roundRect">
            <a:avLst/>
          </a:prstGeom>
          <a:solidFill>
            <a:srgbClr val="E31E2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 defTabSz="890653">
              <a:defRPr/>
            </a:pPr>
            <a:r>
              <a:rPr lang="ru-RU" sz="2000" b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Цель проведения РИКО-4</a:t>
            </a:r>
            <a:endParaRPr lang="ru-RU" sz="2000" b="1" kern="0" dirty="0">
              <a:solidFill>
                <a:schemeClr val="bg1"/>
              </a:solidFill>
              <a:latin typeface="Montserrat" panose="00000500000000000000" pitchFamily="2" charset="-52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31800" y="835766"/>
            <a:ext cx="114681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Оценка на основе регионального компонента уровня </a:t>
            </a:r>
            <a:r>
              <a:rPr lang="ru-RU" sz="16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сформированности</a:t>
            </a:r>
            <a:r>
              <a:rPr lang="ru-RU" sz="16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планируемых </a:t>
            </a:r>
            <a:r>
              <a:rPr lang="ru-RU" sz="16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метапредметных</a:t>
            </a:r>
            <a:r>
              <a:rPr lang="ru-RU" sz="16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результатов и функциональной грамотности у обучающихся 4-х классов в соответствии с требованиями ФГОС НОО для совершенствования образовательной деятельности, направленной на их формирование, а также для устранения выявленных в ходе комплексной работы трудностей.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 rot="10800000" flipV="1">
            <a:off x="4280266" y="2051670"/>
            <a:ext cx="3492134" cy="442674"/>
          </a:xfrm>
          <a:prstGeom prst="roundRect">
            <a:avLst/>
          </a:prstGeom>
          <a:solidFill>
            <a:srgbClr val="E31E2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 defTabSz="890653">
              <a:defRPr/>
            </a:pPr>
            <a:r>
              <a:rPr lang="ru-RU" sz="2000" b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Выборка участников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647700" y="5100191"/>
            <a:ext cx="111125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45085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Построение линейных распределений, ранжирование, проведение корреляционного и кластерного анализа. Компьютерная обработка данных осуществлялась с использованием электронных таблиц </a:t>
            </a:r>
            <a:r>
              <a:rPr lang="ru-RU" sz="16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Microsoft</a:t>
            </a:r>
            <a:r>
              <a:rPr lang="ru-RU" sz="16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Excel</a:t>
            </a:r>
            <a:r>
              <a:rPr lang="ru-RU" sz="16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позволившая выполнять необходимые вычисления, проанализировать данные и визуализировать результаты.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3400" y="2574836"/>
            <a:ext cx="11290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 исследовании принимали участие обучающиеся 4-х классов Челябинской области, в том числе обучающиеся с ОВЗ (по согласованию с родителями (законными представителями)).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 rot="10800000" flipV="1">
            <a:off x="2452048" y="3354651"/>
            <a:ext cx="7200900" cy="442674"/>
          </a:xfrm>
          <a:prstGeom prst="roundRect">
            <a:avLst/>
          </a:prstGeom>
          <a:solidFill>
            <a:srgbClr val="E31E2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 defTabSz="890653">
              <a:defRPr/>
            </a:pPr>
            <a:r>
              <a:rPr lang="ru-RU" sz="2000" b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Сбор информации о результатах выполнения работы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 rot="10800000" flipV="1">
            <a:off x="3848466" y="4515469"/>
            <a:ext cx="4406534" cy="442674"/>
          </a:xfrm>
          <a:prstGeom prst="roundRect">
            <a:avLst/>
          </a:prstGeom>
          <a:solidFill>
            <a:srgbClr val="E31E2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 defTabSz="890653">
              <a:defRPr/>
            </a:pPr>
            <a:r>
              <a:rPr lang="ru-RU" sz="2000" b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Методы обработки информации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10548" y="3951869"/>
            <a:ext cx="11137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Использована электронная выгрузка муниципальных результатов, предоставленная ГБУ ДПО «ЧИРО».</a:t>
            </a:r>
          </a:p>
        </p:txBody>
      </p:sp>
      <p:sp>
        <p:nvSpPr>
          <p:cNvPr id="13" name="Овал 12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1663701" y="523184"/>
            <a:ext cx="9994900" cy="11786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Распределение заданий базового и повышенного уровней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для оценки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сформированности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метапредметных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результатов освоения программы начального общего образования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74701" y="1981200"/>
          <a:ext cx="10617200" cy="4342042"/>
        </p:xfrm>
        <a:graphic>
          <a:graphicData uri="http://schemas.openxmlformats.org/drawingml/2006/table">
            <a:tbl>
              <a:tblPr/>
              <a:tblGrid>
                <a:gridCol w="6469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523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83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6953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320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№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/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Направления УУД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Кол-во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заданий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базового уровня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Кол-во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заданий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повышенного уровня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7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80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Универсальные учебные познавательные действия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(базовые логические действия)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  <a:endParaRPr lang="ru-RU" sz="1800" b="0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80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Универсальные учебные познавательные действия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(базовые исследовательские действия)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80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Универсальные учебные познавательные действия (</a:t>
                      </a:r>
                      <a:r>
                        <a:rPr lang="ru-RU" sz="1800" b="0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действия</a:t>
                      </a: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при работе с информацией)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</a:t>
                      </a:r>
                      <a:endParaRPr lang="ru-RU" sz="1800" b="0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  <a:endParaRPr lang="ru-RU" sz="1800" b="0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80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Коммуникативные универсальные учебные действия (</a:t>
                      </a:r>
                      <a:r>
                        <a:rPr lang="ru-RU" sz="1800" b="0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действия</a:t>
                      </a: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 общения)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80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5.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Регулятивные универсальные действия                      (</a:t>
                      </a:r>
                      <a:r>
                        <a:rPr lang="ru-RU" sz="1800" b="0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действия</a:t>
                      </a: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самоорганизация)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8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0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Всего: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Овал 6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1765299" y="827984"/>
            <a:ext cx="9271001" cy="8230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Распределение заданий базового и повышенного уровней проявления функциональной грамотности</a:t>
            </a:r>
          </a:p>
          <a:p>
            <a:pPr algn="ctr"/>
            <a:endParaRPr lang="ru-RU" sz="2400" b="1" dirty="0">
              <a:solidFill>
                <a:srgbClr val="2647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39900" y="2019299"/>
          <a:ext cx="9194800" cy="3200402"/>
        </p:xfrm>
        <a:graphic>
          <a:graphicData uri="http://schemas.openxmlformats.org/drawingml/2006/table">
            <a:tbl>
              <a:tblPr/>
              <a:tblGrid>
                <a:gridCol w="692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046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930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043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0106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/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</a:t>
                      </a: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Направления функциональной грамотности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Количество заданий базового уровня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Количество заданий повышенного уровня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74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Читательская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74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Математическая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74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Естественно-научная</a:t>
                      </a:r>
                      <a:endParaRPr lang="ru-RU" sz="1800" b="0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74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7" name="Овал 6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882899" y="383484"/>
            <a:ext cx="7404101" cy="4901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Результаты РИКО-4 за 2024/2025 учебный год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82600" y="1064213"/>
            <a:ext cx="113665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 региональном мониторинговом исследовании приняли участие 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13170</a:t>
            </a: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(в 2023/2024 учебном году принимали участие 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14037</a:t>
            </a: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уч</a:t>
            </a: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.) обучающихся 4-х классов (в том числе детей с ОВЗ – 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617</a:t>
            </a: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человек              (в 2023/2024 </a:t>
            </a:r>
            <a:r>
              <a:rPr lang="ru-RU" sz="2400" b="1" dirty="0" err="1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уч</a:t>
            </a: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году – 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515</a:t>
            </a: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чел.)) из 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105</a:t>
            </a: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общеобразовательных организаций города Челябинска (в 2023/2024 году – 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118</a:t>
            </a: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ООО),                  что составляет 85,48% (в 2023 году – 84,50%) от общего числа четвероклассников общеобразовательных организаций г. Челябинска             и сопоставимо с показателями предыдущих лет.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solidFill>
                <a:srgbClr val="26479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26479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Количество общеобразовательных организаций – участников РИКО-4 в 2024/2025 учебном году сократилось по сравнению с предыдущим учебным годом. В 10 ООО (№ 11, 28, 35, 62, 89, 95, 112, 115, 152, 153)            в период проведения комплексной работы были каникулы                         в соответствии с календарным графиком обучения по триместрам.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208" y="990600"/>
            <a:ext cx="670400" cy="533400"/>
          </a:xfrm>
          <a:prstGeom prst="rect">
            <a:avLst/>
          </a:prstGeom>
        </p:spPr>
      </p:pic>
      <p:pic>
        <p:nvPicPr>
          <p:cNvPr id="13" name="Рисунок 1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" y="4241799"/>
            <a:ext cx="719118" cy="508001"/>
          </a:xfrm>
          <a:prstGeom prst="rect">
            <a:avLst/>
          </a:prstGeom>
        </p:spPr>
      </p:pic>
      <p:sp>
        <p:nvSpPr>
          <p:cNvPr id="8" name="Овал 7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349499" y="485084"/>
            <a:ext cx="8521701" cy="11659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Количество обучающихся 4-х классов,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принявших участие в диагностике, в сравнении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с региональным показателем</a:t>
            </a:r>
          </a:p>
          <a:p>
            <a:pPr algn="ctr"/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84201" y="1764982"/>
          <a:ext cx="10947400" cy="4394519"/>
        </p:xfrm>
        <a:graphic>
          <a:graphicData uri="http://schemas.openxmlformats.org/drawingml/2006/table">
            <a:tbl>
              <a:tblPr/>
              <a:tblGrid>
                <a:gridCol w="13588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6063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0552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7541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30552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7541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7827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73675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МОУО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2022/2023 УЧ.ГОД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2024/2025 УЧ. ГОД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2024/2025 УЧ. ГОД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641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Всего обучающихся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 4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кл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Приняли участие в диагностике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Всего обучающихся в 4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кл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Приняли участие в диагностике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Всего обучающихся в 4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кл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Приняли участие в диагностике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88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954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Челябинск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16375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14748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16613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14037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15408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13170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85,48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493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Регион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45550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41192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90,43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45497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39136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86,02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44648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38881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87,08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7" name="Овал 6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65955" cy="10186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2349499" y="485084"/>
            <a:ext cx="8521701" cy="5182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Распределение ООО по показателям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62000" y="1142999"/>
          <a:ext cx="10782299" cy="5245100"/>
        </p:xfrm>
        <a:graphic>
          <a:graphicData uri="http://schemas.openxmlformats.org/drawingml/2006/table">
            <a:tbl>
              <a:tblPr/>
              <a:tblGrid>
                <a:gridCol w="23241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24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21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598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060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0602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4967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Направление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Показатель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Челябинск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Регион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i="0" u="none" strike="noStrike" cap="none" spc="0" baseline="0" dirty="0">
                        <a:ln>
                          <a:noFill/>
                        </a:ln>
                        <a:solidFill>
                          <a:srgbClr val="264796"/>
                        </a:solidFill>
                        <a:effectLst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  <a:sym typeface="Helvetica Ligh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93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2022/2023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уч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. г.,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2023/2024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уч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. г.,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2024/2025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</a:t>
                      </a:r>
                      <a:r>
                        <a:rPr lang="ru-RU" sz="1800" b="1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уч</a:t>
                      </a:r>
                      <a:r>
                        <a:rPr lang="ru-RU" sz="1800" b="1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. г.,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4902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 err="1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Метапредметные</a:t>
                      </a: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планируемые результаты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ООО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 с высокими результатами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(другая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уровневая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шкала)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0,86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41,90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38,23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490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ООО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 низкими результатами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39,47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18,97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12,38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10,41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4902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Функциональная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грамотность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ООО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 высокими результатами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(другая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уровневая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шкала)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1,42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490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Доля ООО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с низкими результатами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26,32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43,1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37,14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rgbClr val="264796"/>
                          </a:solidFill>
                          <a:effectLst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  <a:sym typeface="Helvetica Light"/>
                        </a:rPr>
                        <a:t>40,51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7" name="Овал 6"/>
          <p:cNvSpPr/>
          <p:nvPr/>
        </p:nvSpPr>
        <p:spPr>
          <a:xfrm>
            <a:off x="11547697" y="0"/>
            <a:ext cx="644303" cy="57277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694978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Custom 24">
      <a:dk1>
        <a:srgbClr val="2A3438"/>
      </a:dk1>
      <a:lt1>
        <a:srgbClr val="FFFFFF"/>
      </a:lt1>
      <a:dk2>
        <a:srgbClr val="53585F"/>
      </a:dk2>
      <a:lt2>
        <a:srgbClr val="DCDEE0"/>
      </a:lt2>
      <a:accent1>
        <a:srgbClr val="00AEED"/>
      </a:accent1>
      <a:accent2>
        <a:srgbClr val="0098CF"/>
      </a:accent2>
      <a:accent3>
        <a:srgbClr val="0089BD"/>
      </a:accent3>
      <a:accent4>
        <a:srgbClr val="0179A7"/>
      </a:accent4>
      <a:accent5>
        <a:srgbClr val="DCDDE0"/>
      </a:accent5>
      <a:accent6>
        <a:srgbClr val="00AEED"/>
      </a:accent6>
      <a:hlink>
        <a:srgbClr val="2A3438"/>
      </a:hlink>
      <a:folHlink>
        <a:srgbClr val="3D4C51"/>
      </a:folHlink>
    </a:clrScheme>
    <a:fontScheme name="White">
      <a:majorFont>
        <a:latin typeface="Bebas"/>
        <a:ea typeface="Bebas"/>
        <a:cs typeface="Bebas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2633</TotalTime>
  <Words>3185</Words>
  <Application>Microsoft Office PowerPoint</Application>
  <PresentationFormat>Произвольный</PresentationFormat>
  <Paragraphs>1151</Paragraphs>
  <Slides>32</Slides>
  <Notes>30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White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ПользовательПК</dc:creator>
  <cp:lastModifiedBy>user</cp:lastModifiedBy>
  <cp:revision>232</cp:revision>
  <dcterms:created xsi:type="dcterms:W3CDTF">2022-08-03T05:46:25Z</dcterms:created>
  <dcterms:modified xsi:type="dcterms:W3CDTF">2025-03-05T08:21:05Z</dcterms:modified>
</cp:coreProperties>
</file>