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2" r:id="rId3"/>
    <p:sldId id="257" r:id="rId4"/>
    <p:sldId id="282" r:id="rId5"/>
    <p:sldId id="277" r:id="rId6"/>
    <p:sldId id="281" r:id="rId7"/>
    <p:sldId id="267" r:id="rId8"/>
    <p:sldId id="265" r:id="rId9"/>
    <p:sldId id="288" r:id="rId10"/>
    <p:sldId id="260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2D53-A08F-4623-B05C-A55F66ED6AEB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9163A-D447-4690-BEC7-6F3A34055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3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5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8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3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3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69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15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2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6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5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6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85722-99EF-4F98-A5CD-767A3E102987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2E62779-A7FB-4667-886C-20035260D8A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уман, простран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CA026B7-D227-9A4E-BDCA-239D66AE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29"/>
            <a:ext cx="13244487" cy="7327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3838" y="989046"/>
            <a:ext cx="6815669" cy="174482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1800" dirty="0">
                <a:latin typeface="Arial Black" panose="020B0A04020102020204" pitchFamily="34" charset="0"/>
              </a:rPr>
              <a:t>Борисова Дина Борисовна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>
                <a:ln>
                  <a:noFill/>
                </a:ln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Заместитель директора по УВР, учитель начальных классов</a:t>
            </a:r>
            <a:br>
              <a:rPr lang="ru-RU" sz="1800" dirty="0">
                <a:ln>
                  <a:noFill/>
                </a:ln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dirty="0">
                <a:ln>
                  <a:noFill/>
                </a:ln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(высшая категория)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911151"/>
            <a:ext cx="6815669" cy="206724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Проблемы преемственности между начальной школой и средним звеном как средство повышения качества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4804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CDAB1-1C90-985A-BB30-2AFDE992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24572" cy="7036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9570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Возможные административные пути решения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56372"/>
            <a:ext cx="7271824" cy="4119496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открытых уроков, с обязательным посещением преподавателей 4-х классов основных предметов в 5-ом классе;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педагогов пятых классов;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применение образовательных программ;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четкости требований в четвертых классах;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общеклассных мероприятий в среднем звене;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диапазона педагогических технологий в начальной школе;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разъяснительную работу с родителями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64193-6F2A-4C86-9C4E-85769AE2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25" y="4216400"/>
            <a:ext cx="2917670" cy="17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71EC07-53DA-7D25-B3F6-41FE308F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853849" cy="6997566"/>
          </a:xfrm>
          <a:prstGeom prst="rect">
            <a:avLst/>
          </a:prstGeom>
        </p:spPr>
      </p:pic>
      <p:pic>
        <p:nvPicPr>
          <p:cNvPr id="4" name="Рисунок 3" descr="Изображение выглядит как шаблон, прямоугольный, Симметрия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A01A16-21D1-C2ED-64A6-5488D2FD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252412"/>
            <a:ext cx="64389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2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CB50E1-ED3D-DBB8-289A-48B12132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762" y="-650026"/>
            <a:ext cx="14525262" cy="7907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140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Проблемы преемственности «начальная школа - среднее звено»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846907"/>
            <a:ext cx="11411338" cy="4665860"/>
          </a:xfrm>
        </p:spPr>
        <p:txBody>
          <a:bodyPr>
            <a:normAutofit fontScale="32500" lnSpcReduction="20000"/>
          </a:bodyPr>
          <a:lstStyle/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ru-RU" sz="5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эмоционально-волевого характера:</a:t>
            </a:r>
            <a:r>
              <a:rPr lang="ru-RU" sz="5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ClrTx/>
            </a:pPr>
            <a:r>
              <a:rPr lang="ru-RU" sz="59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«не слышат» учителя, неаккуратно пишут, не выполняют домашнее задание, нарушают дисциплину</a:t>
            </a:r>
            <a:r>
              <a:rPr lang="ru-RU" sz="5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Tx/>
            </a:pPr>
            <a:r>
              <a:rPr lang="ru-RU" sz="59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заложена ответственность (нет желания исправить оценку, нет заполнения дневника, нет прилежания и пр.);</a:t>
            </a:r>
          </a:p>
          <a:p>
            <a:pPr marL="0" indent="0">
              <a:buClr>
                <a:srgbClr val="83992A"/>
              </a:buClr>
              <a:buNone/>
            </a:pPr>
            <a:r>
              <a:rPr lang="ru-RU" sz="5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обученности</a:t>
            </a:r>
            <a:endParaRPr lang="ru-RU" sz="59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59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заложены базовые элементы программы (умножение и деление, проговаривание орфограмм и пр.);</a:t>
            </a:r>
          </a:p>
          <a:p>
            <a:pPr lvl="0">
              <a:buClrTx/>
            </a:pPr>
            <a:r>
              <a:rPr lang="ru-RU" sz="59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имеется шаблонность мышления;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ru-RU" sz="59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 лингвистические проблемы</a:t>
            </a:r>
            <a:endParaRPr lang="ru-RU" sz="59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</a:pPr>
            <a:r>
              <a:rPr lang="ru-RU" sz="59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четко сформулировать свои мысли, дать развернутый ответ</a:t>
            </a:r>
            <a:r>
              <a:rPr lang="ru-RU" sz="59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Tx/>
            </a:pPr>
            <a:r>
              <a:rPr lang="ru-RU" sz="59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вышеперечисленные проблемы можно отнести к проблемам недоученности в начальной школе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69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уман, простран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F2E11E-1020-E36F-2097-4CDF1549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98" y="-1"/>
            <a:ext cx="13598145" cy="74018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Основные проблемы преемственности для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4562"/>
          </a:xfrm>
        </p:spPr>
        <p:txBody>
          <a:bodyPr>
            <a:normAutofit fontScale="62500" lnSpcReduction="20000"/>
          </a:bodyPr>
          <a:lstStyle/>
          <a:p>
            <a:pPr marR="25400">
              <a:lnSpc>
                <a:spcPct val="170000"/>
              </a:lnSpc>
              <a:spcBef>
                <a:spcPts val="5"/>
              </a:spcBef>
              <a:buClrTx/>
              <a:buSzPts val="1200"/>
              <a:buFont typeface="Wingdings" panose="05000000000000000000" pitchFamily="2" charset="2"/>
              <a:buChar char="v"/>
              <a:tabLst>
                <a:tab pos="393065" algn="l"/>
              </a:tabLst>
            </a:pPr>
            <a:r>
              <a:rPr lang="ru-RU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смена режима и ритма работы</a:t>
            </a:r>
            <a:r>
              <a:rPr lang="ru-RU" sz="2600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R="25400">
              <a:lnSpc>
                <a:spcPct val="170000"/>
              </a:lnSpc>
              <a:spcBef>
                <a:spcPts val="5"/>
              </a:spcBef>
              <a:buClrTx/>
              <a:buSzPts val="1200"/>
              <a:buFont typeface="Wingdings" panose="05000000000000000000" pitchFamily="2" charset="2"/>
              <a:buChar char="v"/>
              <a:tabLst>
                <a:tab pos="393065" algn="l"/>
              </a:tabLst>
            </a:pPr>
            <a:r>
              <a:rPr lang="ru-RU" sz="2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переключение</a:t>
            </a:r>
            <a:r>
              <a:rPr lang="ru-RU" sz="2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с</a:t>
            </a:r>
            <a:r>
              <a:rPr lang="ru-RU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монопедагогической</a:t>
            </a:r>
            <a:r>
              <a:rPr lang="ru-RU" sz="2600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организации</a:t>
            </a:r>
            <a:r>
              <a:rPr lang="ru-RU" sz="2600" spc="-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учебной</a:t>
            </a:r>
            <a:r>
              <a:rPr lang="ru-RU" sz="2600" spc="-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деятельности</a:t>
            </a:r>
            <a:r>
              <a:rPr lang="ru-RU" sz="2600" spc="-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z="2600" spc="-5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0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поли</a:t>
            </a:r>
            <a:r>
              <a:rPr lang="ru-RU" sz="2600" spc="-5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педагогическую</a:t>
            </a:r>
            <a:r>
              <a:rPr lang="ru-RU" sz="2600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R="25400">
              <a:lnSpc>
                <a:spcPct val="170000"/>
              </a:lnSpc>
              <a:spcBef>
                <a:spcPts val="5"/>
              </a:spcBef>
              <a:buClrTx/>
              <a:buSzPts val="1200"/>
              <a:buFont typeface="Wingdings" panose="05000000000000000000" pitchFamily="2" charset="2"/>
              <a:buChar char="v"/>
              <a:tabLst>
                <a:tab pos="393065" algn="l"/>
              </a:tabLst>
            </a:pPr>
            <a:r>
              <a:rPr lang="ru-RU" sz="2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увеличение устных предметов,</a:t>
            </a:r>
            <a:r>
              <a:rPr lang="ru-RU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объема </a:t>
            </a:r>
            <a:r>
              <a:rPr lang="ru-RU" sz="2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материала</a:t>
            </a:r>
            <a:r>
              <a:rPr lang="ru-RU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R="25400">
              <a:lnSpc>
                <a:spcPct val="170000"/>
              </a:lnSpc>
              <a:spcBef>
                <a:spcPts val="5"/>
              </a:spcBef>
              <a:buClrTx/>
              <a:buSzPts val="1200"/>
              <a:buFont typeface="Wingdings" panose="05000000000000000000" pitchFamily="2" charset="2"/>
              <a:buChar char="v"/>
              <a:tabLst>
                <a:tab pos="393065" algn="l"/>
              </a:tabLst>
            </a:pPr>
            <a:r>
              <a:rPr lang="ru-RU" sz="2600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появление</a:t>
            </a:r>
            <a:r>
              <a:rPr lang="ru-RU" sz="2600" spc="-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новых</a:t>
            </a:r>
            <a:r>
              <a:rPr lang="ru-RU" sz="2600" spc="-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программ,</a:t>
            </a:r>
            <a:r>
              <a:rPr lang="ru-RU" sz="2600" spc="-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учебников,</a:t>
            </a:r>
            <a:r>
              <a:rPr lang="ru-RU" sz="2600" spc="-29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пособий и пр.</a:t>
            </a:r>
            <a:r>
              <a:rPr lang="ru-RU" sz="2600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  <a:endParaRPr lang="ru-RU" sz="2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5400">
              <a:lnSpc>
                <a:spcPct val="170000"/>
              </a:lnSpc>
              <a:spcBef>
                <a:spcPts val="5"/>
              </a:spcBef>
              <a:buClrTx/>
              <a:buSzPts val="1200"/>
              <a:buFont typeface="Wingdings" panose="05000000000000000000" pitchFamily="2" charset="2"/>
              <a:buChar char="v"/>
              <a:tabLst>
                <a:tab pos="393065" algn="l"/>
              </a:tabLst>
            </a:pPr>
            <a:r>
              <a:rPr lang="ru-RU" sz="2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изменение технологии </a:t>
            </a:r>
            <a:r>
              <a:rPr lang="ru-RU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организации и</a:t>
            </a:r>
            <a:r>
              <a:rPr lang="ru-RU" sz="2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практики</a:t>
            </a:r>
            <a:r>
              <a:rPr lang="ru-RU" sz="2600" spc="-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образовательного</a:t>
            </a:r>
            <a:r>
              <a:rPr lang="ru-RU" sz="2600" spc="-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600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процесса;</a:t>
            </a:r>
            <a:endParaRPr lang="ru-RU" sz="2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5400">
              <a:lnSpc>
                <a:spcPct val="170000"/>
              </a:lnSpc>
              <a:spcBef>
                <a:spcPts val="5"/>
              </a:spcBef>
              <a:buClrTx/>
              <a:buSzPts val="1200"/>
              <a:buFont typeface="Wingdings" panose="05000000000000000000" pitchFamily="2" charset="2"/>
              <a:buChar char="v"/>
              <a:tabLst>
                <a:tab pos="393065" algn="l"/>
              </a:tabLst>
            </a:pPr>
            <a:r>
              <a:rPr lang="ru-RU" sz="2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увеличение </a:t>
            </a:r>
            <a:r>
              <a:rPr lang="ru-RU" sz="2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меры ответственности</a:t>
            </a:r>
            <a:r>
              <a:rPr lang="ru-RU" sz="2600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</a:p>
          <a:p>
            <a:pPr marR="25400">
              <a:lnSpc>
                <a:spcPct val="170000"/>
              </a:lnSpc>
              <a:spcBef>
                <a:spcPts val="5"/>
              </a:spcBef>
              <a:buClrTx/>
              <a:buSzPts val="1200"/>
              <a:buFont typeface="Wingdings" panose="05000000000000000000" pitchFamily="2" charset="2"/>
              <a:buChar char="v"/>
              <a:tabLst>
                <a:tab pos="393065" algn="l"/>
              </a:tabLst>
            </a:pPr>
            <a:r>
              <a:rPr lang="ru-RU" sz="2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разнообразие систем и критериев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оценивания;</a:t>
            </a: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ru-RU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жизни ребенка порождает страх перед неуспешностью</a:t>
            </a:r>
          </a:p>
          <a:p>
            <a:pPr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16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D630CF-8D2F-71FA-7A6E-54CEF16F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006" y="-447896"/>
            <a:ext cx="13924120" cy="7580216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C52C11-42B5-4E06-BEB6-748602E90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7927" y="144863"/>
            <a:ext cx="7589931" cy="47524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A7B65-75FA-4870-8E80-3A186B89D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1006" y="5006700"/>
            <a:ext cx="2208079" cy="21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2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00AFA-F7A3-373F-C8C9-34C6596D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79" y="0"/>
            <a:ext cx="13437312" cy="7315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36B93-EDFC-44A5-B5E0-2722B257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181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Проблема увеличения учебной нагрузки в пятых классах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5463C-5FDD-41B6-8B80-D3E472BE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19335"/>
            <a:ext cx="9601196" cy="395653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Увеличение учебной нагрузки уже в четвертых классах, введение различных форм работы, включение заданий на применение знаний, а не только отработку основных тем;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Обучение в четвертых классах должно быть более самостоятельным, учащийся сам должен работать с книгой, находить нужную информацию, участвовать в дискуссиях, ставить контрольные вопросы;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Необходимо искать формы работы, при которых дети будут чувствовать заинтересованность в их мнении, решениях, чувствовать, что им доверяют и уверены в их успехе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1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F2C600-5642-EB16-E10A-0C1D7CB4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72102" cy="71708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0BC27-70C6-4117-8376-0AB5D43C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n>
                  <a:noFill/>
                </a:ln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+mn-cs"/>
              </a:rPr>
              <a:t>Проблема различий требований со стороны учителей-предметников и учителей начальных классов</a:t>
            </a:r>
            <a:r>
              <a:rPr lang="ru-RU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65A91-2B75-44F9-B0BD-F895F4DB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Начинать работу по предупреждению проблем надо уже в 4 классе.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круглых столов между учителями начальных классов и педагогов среднего звена;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отклики учителей среднего звена;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регламента передачи класса новому классному руководителю;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тетрадей пятиклассников, сравнение техники чтения;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в качестве примера привлекать задания из учебников пятых классов;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выпускников с будущим классным руководителем;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 проведение совместных мероприятий младшего среднего и старшего звена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36689-C524-C683-DB39-FFFDC279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79"/>
            <a:ext cx="12192000" cy="6970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941" y="804520"/>
            <a:ext cx="6989275" cy="399592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9" name="Объект 8" descr="Изображение выглядит как текст, снимок экрана, чек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204E75-9BCA-E7A1-E3F8-AA75D0E82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620" y="297710"/>
            <a:ext cx="4535526" cy="62625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33A685-589E-4E82-A2E7-5B1451FA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280" y="5209286"/>
            <a:ext cx="1750541" cy="161413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чек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A2685C-36F9-727E-32A7-DF1F9592E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090" y="101576"/>
            <a:ext cx="5709757" cy="62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8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DDF4FA-C5A3-7A2C-1E93-D922F57A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07464" cy="7190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Преемственность на уровне выпуска из начальной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Примеры заданий на преодоление шаблонности мышления</a:t>
            </a: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00A3429-AD9C-40EF-8959-4FD618185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46911"/>
              </p:ext>
            </p:extLst>
          </p:nvPr>
        </p:nvGraphicFramePr>
        <p:xfrm>
          <a:off x="1338606" y="3024554"/>
          <a:ext cx="9915548" cy="258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171">
                  <a:extLst>
                    <a:ext uri="{9D8B030D-6E8A-4147-A177-3AD203B41FA5}">
                      <a16:colId xmlns:a16="http://schemas.microsoft.com/office/drawing/2014/main" val="867898127"/>
                    </a:ext>
                  </a:extLst>
                </a:gridCol>
                <a:gridCol w="4979377">
                  <a:extLst>
                    <a:ext uri="{9D8B030D-6E8A-4147-A177-3AD203B41FA5}">
                      <a16:colId xmlns:a16="http://schemas.microsoft.com/office/drawing/2014/main" val="2335125680"/>
                    </a:ext>
                  </a:extLst>
                </a:gridCol>
              </a:tblGrid>
              <a:tr h="25884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 – 256) :76 = 18 544                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(Х – 256) :76 = 18 000 + 544      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18 000 + 544 = (Х – 256) :76 </a:t>
                      </a:r>
                    </a:p>
                    <a:p>
                      <a:r>
                        <a:rPr lang="ru-RU" sz="18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Х-256 </a:t>
                      </a:r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18000 + 544</a:t>
                      </a:r>
                    </a:p>
                    <a:p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Найди слова с безударной гласной в корне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Выполни группировку слов по орфограммам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точке на карте дай описание местности, климата, занятий людей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Как бы ты поступил на месте литературного героя, почему?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1885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211224-79FD-452E-93DA-C5699C3F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8" y="5635984"/>
            <a:ext cx="2475570" cy="1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EE44E3-6E7F-F18C-451D-E59CB99A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083699" cy="71226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78550-7D9A-4F98-8468-BB7D84A3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 Ресурс внеурочной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6B360-C8FD-44DE-A847-2CD4D93BF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деятельность, направлена на достижение результатов освоения основной образовательной программы.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внеурочной деятельности является решение задач воспитания и социализации детей.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внеурочной деятельности формируются нравственные черты личности, школьник учится коммуникации не только в обществе, но и вне его.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внеурочной деятельности обучающийся должен научиться действовать, чувствовать, принимать решения.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таких предметов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Орлята России,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ТРИЗ, Мир математической мысли, Проектная 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повысить социализацию детей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E59450-EED5-4A23-AB69-EE84AB56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4" y="5466345"/>
            <a:ext cx="1773724" cy="14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278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5560</TotalTime>
  <Words>594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 Black</vt:lpstr>
      <vt:lpstr>Gill Sans MT</vt:lpstr>
      <vt:lpstr>Times New Roman</vt:lpstr>
      <vt:lpstr>Wingdings</vt:lpstr>
      <vt:lpstr>Галерея</vt:lpstr>
      <vt:lpstr>Борисова Дина Борисовна Заместитель директора по УВР, учитель начальных классов (высшая категория)</vt:lpstr>
      <vt:lpstr>Проблемы преемственности «начальная школа - среднее звено»</vt:lpstr>
      <vt:lpstr>Основные проблемы преемственности для обучающихся</vt:lpstr>
      <vt:lpstr>Презентация PowerPoint</vt:lpstr>
      <vt:lpstr>Проблема увеличения учебной нагрузки в пятых классах</vt:lpstr>
      <vt:lpstr>Проблема различий требований со стороны учителей-предметников и учителей начальных классов;</vt:lpstr>
      <vt:lpstr>Презентация PowerPoint</vt:lpstr>
      <vt:lpstr>Преемственность на уровне выпуска из начальной школы</vt:lpstr>
      <vt:lpstr> Ресурс внеурочной деятельности</vt:lpstr>
      <vt:lpstr>Возможные административные пути решения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Борисова Дина Борисовна</dc:title>
  <dc:creator>USER</dc:creator>
  <cp:lastModifiedBy>Teacher</cp:lastModifiedBy>
  <cp:revision>57</cp:revision>
  <dcterms:created xsi:type="dcterms:W3CDTF">2021-10-07T10:06:22Z</dcterms:created>
  <dcterms:modified xsi:type="dcterms:W3CDTF">2026-02-06T10:04:05Z</dcterms:modified>
</cp:coreProperties>
</file>