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9" r:id="rId5"/>
    <p:sldId id="260" r:id="rId6"/>
    <p:sldId id="267" r:id="rId7"/>
    <p:sldId id="268" r:id="rId8"/>
    <p:sldId id="258" r:id="rId9"/>
    <p:sldId id="270" r:id="rId10"/>
    <p:sldId id="261" r:id="rId11"/>
    <p:sldId id="266" r:id="rId12"/>
    <p:sldId id="264" r:id="rId13"/>
    <p:sldId id="262" r:id="rId14"/>
    <p:sldId id="271" r:id="rId15"/>
    <p:sldId id="265" r:id="rId16"/>
    <p:sldId id="26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8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C16B-68E1-4681-A913-0696B307E75D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C6FD-E92A-4A3C-8F99-E50BD42C1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269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C16B-68E1-4681-A913-0696B307E75D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C6FD-E92A-4A3C-8F99-E50BD42C1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2443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C16B-68E1-4681-A913-0696B307E75D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C6FD-E92A-4A3C-8F99-E50BD42C1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354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C16B-68E1-4681-A913-0696B307E75D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C6FD-E92A-4A3C-8F99-E50BD42C1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455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C16B-68E1-4681-A913-0696B307E75D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C6FD-E92A-4A3C-8F99-E50BD42C1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303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C16B-68E1-4681-A913-0696B307E75D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C6FD-E92A-4A3C-8F99-E50BD42C1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510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C16B-68E1-4681-A913-0696B307E75D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C6FD-E92A-4A3C-8F99-E50BD42C1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1648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C16B-68E1-4681-A913-0696B307E75D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C6FD-E92A-4A3C-8F99-E50BD42C1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46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C16B-68E1-4681-A913-0696B307E75D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C6FD-E92A-4A3C-8F99-E50BD42C1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025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C16B-68E1-4681-A913-0696B307E75D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C6FD-E92A-4A3C-8F99-E50BD42C1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520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C16B-68E1-4681-A913-0696B307E75D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C6FD-E92A-4A3C-8F99-E50BD42C1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2680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1C16B-68E1-4681-A913-0696B307E75D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4C6FD-E92A-4A3C-8F99-E50BD42C1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367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help.foxford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gov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obr74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hel-edu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0422" y="1750421"/>
            <a:ext cx="9035143" cy="1432969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К вопросу </a:t>
            </a:r>
            <a:r>
              <a:rPr lang="ru-RU" sz="3200" b="1" dirty="0" smtClean="0">
                <a:solidFill>
                  <a:srgbClr val="0070C0"/>
                </a:solidFill>
              </a:rPr>
              <a:t>реализации </a:t>
            </a:r>
            <a:r>
              <a:rPr lang="ru-RU" sz="3200" b="1" dirty="0" smtClean="0">
                <a:solidFill>
                  <a:srgbClr val="0070C0"/>
                </a:solidFill>
              </a:rPr>
              <a:t>образовательных программ </a:t>
            </a:r>
            <a:r>
              <a:rPr lang="ru-RU" sz="3200" b="1" dirty="0" smtClean="0">
                <a:solidFill>
                  <a:srgbClr val="0070C0"/>
                </a:solidFill>
              </a:rPr>
              <a:t>  общего образования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с </a:t>
            </a:r>
            <a:r>
              <a:rPr lang="ru-RU" sz="3200" b="1" dirty="0" smtClean="0">
                <a:solidFill>
                  <a:srgbClr val="0070C0"/>
                </a:solidFill>
              </a:rPr>
              <a:t>использованием </a:t>
            </a:r>
            <a:r>
              <a:rPr lang="ru-RU" sz="3200" b="1" dirty="0" smtClean="0">
                <a:solidFill>
                  <a:srgbClr val="0070C0"/>
                </a:solidFill>
              </a:rPr>
              <a:t>дистанционных </a:t>
            </a:r>
            <a:r>
              <a:rPr lang="ru-RU" sz="3200" b="1" dirty="0" smtClean="0">
                <a:solidFill>
                  <a:srgbClr val="0070C0"/>
                </a:solidFill>
              </a:rPr>
              <a:t>технологий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 (учебный предмет «математика»)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pPr algn="r"/>
            <a:r>
              <a:rPr lang="ru-RU" sz="1800" dirty="0" smtClean="0">
                <a:solidFill>
                  <a:srgbClr val="0070C0"/>
                </a:solidFill>
              </a:rPr>
              <a:t>Н.М. </a:t>
            </a:r>
            <a:r>
              <a:rPr lang="ru-RU" sz="1800" dirty="0" err="1" smtClean="0">
                <a:solidFill>
                  <a:srgbClr val="0070C0"/>
                </a:solidFill>
              </a:rPr>
              <a:t>Шептицкая</a:t>
            </a:r>
            <a:r>
              <a:rPr lang="ru-RU" sz="1800" dirty="0" smtClean="0">
                <a:solidFill>
                  <a:srgbClr val="0070C0"/>
                </a:solidFill>
              </a:rPr>
              <a:t>, </a:t>
            </a:r>
          </a:p>
          <a:p>
            <a:pPr algn="r"/>
            <a:r>
              <a:rPr lang="ru-RU" sz="1800" dirty="0" smtClean="0">
                <a:solidFill>
                  <a:srgbClr val="0070C0"/>
                </a:solidFill>
              </a:rPr>
              <a:t>ст. методист МБУ ДПО ЦРО</a:t>
            </a:r>
            <a:endParaRPr lang="ru-RU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377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" y="1299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Российская электронная школа</a:t>
            </a:r>
            <a:r>
              <a:rPr lang="en-US" sz="3200" b="1" dirty="0" smtClean="0">
                <a:solidFill>
                  <a:srgbClr val="0070C0"/>
                </a:solidFill>
              </a:rPr>
              <a:t>https://resh.edu.ru/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9633" y="1735310"/>
            <a:ext cx="12001919" cy="50013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t="1730" r="1857"/>
          <a:stretch/>
        </p:blipFill>
        <p:spPr>
          <a:xfrm>
            <a:off x="339633" y="1169991"/>
            <a:ext cx="6897189" cy="3065972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5771720" y="5065295"/>
            <a:ext cx="3879669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051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273" r="1534" b="1160"/>
          <a:stretch/>
        </p:blipFill>
        <p:spPr>
          <a:xfrm>
            <a:off x="309673" y="120920"/>
            <a:ext cx="6509139" cy="35497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4451" t="18874" r="716" b="-17718"/>
          <a:stretch/>
        </p:blipFill>
        <p:spPr>
          <a:xfrm>
            <a:off x="1110341" y="3670663"/>
            <a:ext cx="5617031" cy="36675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27372" y="3060935"/>
            <a:ext cx="5290457" cy="35390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576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89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0070C0"/>
                </a:solidFill>
              </a:rPr>
              <a:t>Учи.ру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https://uchi.ru/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115" y="1027906"/>
            <a:ext cx="9188821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7938" y="3203575"/>
            <a:ext cx="7164062" cy="3479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000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263" y="1256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Якласс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https://www.yaklass.ru/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411" y="1255258"/>
            <a:ext cx="7774538" cy="4217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t="-1744" r="6161" b="2326"/>
          <a:stretch/>
        </p:blipFill>
        <p:spPr>
          <a:xfrm>
            <a:off x="5094514" y="3015393"/>
            <a:ext cx="7097486" cy="38426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46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sz="3200" dirty="0" err="1" smtClean="0">
                <a:hlinkClick r:id="rId2"/>
              </a:rPr>
              <a:t>Фоксворд</a:t>
            </a:r>
            <a:r>
              <a:rPr lang="ru-RU" sz="3200" dirty="0" smtClean="0">
                <a:hlinkClick r:id="rId2"/>
              </a:rPr>
              <a:t> </a:t>
            </a:r>
            <a:r>
              <a:rPr lang="en-US" sz="3200" dirty="0" smtClean="0">
                <a:hlinkClick r:id="rId2"/>
              </a:rPr>
              <a:t>https://help.foxford.ru</a:t>
            </a:r>
            <a:r>
              <a:rPr lang="en-US" dirty="0" smtClean="0">
                <a:hlinkClick r:id="rId2"/>
              </a:rPr>
              <a:t>/</a:t>
            </a:r>
            <a:endParaRPr lang="ru-RU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057" t="9475" r="4088"/>
          <a:stretch>
            <a:fillRect/>
          </a:stretch>
        </p:blipFill>
        <p:spPr bwMode="auto">
          <a:xfrm>
            <a:off x="204537" y="1359569"/>
            <a:ext cx="6954252" cy="393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 l="5452" t="17417" r="7679" b="3618"/>
          <a:stretch>
            <a:fillRect/>
          </a:stretch>
        </p:blipFill>
        <p:spPr bwMode="auto">
          <a:xfrm>
            <a:off x="6480021" y="3782352"/>
            <a:ext cx="5711979" cy="29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5481" y="3780938"/>
            <a:ext cx="7342016" cy="32179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495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Онлайн-курсы О/Ц «Сириус» </a:t>
            </a:r>
            <a:r>
              <a:rPr lang="en-US" sz="3200" b="1" dirty="0" smtClean="0">
                <a:solidFill>
                  <a:srgbClr val="0070C0"/>
                </a:solidFill>
              </a:rPr>
              <a:t>https://edu.sirius.online/#/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078274"/>
            <a:ext cx="7839333" cy="35694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588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s://edu.gov.ru/uploads/media/photo/2020/03/23/fe0e5aee548c7ef9bef1_20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475" y="-66586"/>
            <a:ext cx="9697451" cy="6924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s://edu.gov.ru/uploads/media/photo/2020/03/23/06c0fd1ad5ebee7da161_2000x.jpg"/>
          <p:cNvPicPr>
            <a:picLocks noChangeAspect="1" noChangeArrowheads="1"/>
          </p:cNvPicPr>
          <p:nvPr/>
        </p:nvPicPr>
        <p:blipFill>
          <a:blip r:embed="rId2" cstate="print"/>
          <a:srcRect t="3249" r="1221" b="2534"/>
          <a:stretch>
            <a:fillRect/>
          </a:stretch>
        </p:blipFill>
        <p:spPr bwMode="auto">
          <a:xfrm>
            <a:off x="1419726" y="0"/>
            <a:ext cx="10069187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626095" y="4238339"/>
            <a:ext cx="3320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3"/>
              </a:rPr>
              <a:t>Министерство просвещение РФ</a:t>
            </a:r>
          </a:p>
          <a:p>
            <a:r>
              <a:rPr lang="ru-RU" dirty="0" smtClean="0">
                <a:hlinkClick r:id="rId3"/>
              </a:rPr>
              <a:t>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 smtClean="0">
                <a:hlinkClick r:id="rId3"/>
              </a:rPr>
              <a:t>://edu.gov.ru/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509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053" t="9474" r="16999" b="1340"/>
          <a:stretch>
            <a:fillRect/>
          </a:stretch>
        </p:blipFill>
        <p:spPr bwMode="auto">
          <a:xfrm>
            <a:off x="914402" y="184879"/>
            <a:ext cx="8939461" cy="640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067954" y="2979640"/>
            <a:ext cx="2625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http://www.minobr74.ru/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83308" y="0"/>
            <a:ext cx="5761639" cy="51945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1908" y="2039729"/>
            <a:ext cx="7377924" cy="481827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617384" y="2431626"/>
            <a:ext cx="34041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hlinkClick r:id="rId4"/>
              </a:rPr>
              <a:t> Комитет по делам образования </a:t>
            </a:r>
          </a:p>
          <a:p>
            <a:pPr algn="ctr"/>
            <a:r>
              <a:rPr lang="ru-RU" dirty="0" smtClean="0">
                <a:hlinkClick r:id="rId4"/>
              </a:rPr>
              <a:t>города Челябинска</a:t>
            </a:r>
          </a:p>
          <a:p>
            <a:pPr algn="ctr"/>
            <a:r>
              <a:rPr lang="en-US" dirty="0" smtClean="0">
                <a:hlinkClick r:id="rId4"/>
              </a:rPr>
              <a:t>http</a:t>
            </a:r>
            <a:r>
              <a:rPr lang="en-US" dirty="0" smtClean="0">
                <a:hlinkClick r:id="rId4"/>
              </a:rPr>
              <a:t>://chel-edu.ru/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514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5545"/>
            <a:ext cx="7211372" cy="38266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920" y="0"/>
            <a:ext cx="10001377" cy="1137111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0070C0"/>
                </a:solidFill>
              </a:rPr>
              <a:t>МБУ </a:t>
            </a:r>
            <a:r>
              <a:rPr lang="ru-RU" sz="1800" dirty="0" smtClean="0">
                <a:solidFill>
                  <a:srgbClr val="0070C0"/>
                </a:solidFill>
              </a:rPr>
              <a:t>ДПО </a:t>
            </a:r>
            <a:r>
              <a:rPr lang="ru-RU" sz="1800" dirty="0" smtClean="0">
                <a:solidFill>
                  <a:srgbClr val="0070C0"/>
                </a:solidFill>
              </a:rPr>
              <a:t>ЦРО/раздел «Информатизация»</a:t>
            </a:r>
            <a:br>
              <a:rPr lang="ru-RU" sz="1800" dirty="0" smtClean="0">
                <a:solidFill>
                  <a:srgbClr val="0070C0"/>
                </a:solidFill>
              </a:rPr>
            </a:br>
            <a:r>
              <a:rPr lang="ru-RU" sz="1800" dirty="0" smtClean="0">
                <a:solidFill>
                  <a:srgbClr val="0070C0"/>
                </a:solidFill>
              </a:rPr>
              <a:t/>
            </a:r>
            <a:br>
              <a:rPr lang="ru-RU" sz="1800" dirty="0" smtClean="0">
                <a:solidFill>
                  <a:srgbClr val="0070C0"/>
                </a:solidFill>
              </a:rPr>
            </a:br>
            <a:r>
              <a:rPr lang="en-US" sz="1800" dirty="0" smtClean="0">
                <a:solidFill>
                  <a:srgbClr val="0070C0"/>
                </a:solidFill>
              </a:rPr>
              <a:t>http</a:t>
            </a:r>
            <a:r>
              <a:rPr lang="en-US" sz="1800" dirty="0">
                <a:solidFill>
                  <a:srgbClr val="0070C0"/>
                </a:solidFill>
              </a:rPr>
              <a:t>://umc.chel-edu.ru/services/settings/?PAGEN_1=2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89219" y="2788256"/>
            <a:ext cx="6402781" cy="33171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19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/>
              <a:t> </a:t>
            </a:r>
            <a:r>
              <a:rPr lang="ru-RU" sz="2000" b="1" dirty="0" smtClean="0">
                <a:solidFill>
                  <a:srgbClr val="0070C0"/>
                </a:solidFill>
              </a:rPr>
              <a:t>10 шагов учителя-предметника по организации дистанционного обучения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06287"/>
            <a:ext cx="10515600" cy="5034356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1800" dirty="0" smtClean="0"/>
              <a:t>Определить </a:t>
            </a:r>
            <a:r>
              <a:rPr lang="ru-RU" sz="1800" dirty="0"/>
              <a:t>удобные ресурсы и приложения для дистанционной формы обучения по </a:t>
            </a:r>
            <a:r>
              <a:rPr lang="ru-RU" sz="1800" dirty="0" smtClean="0"/>
              <a:t>предмету, учитывая </a:t>
            </a:r>
            <a:br>
              <a:rPr lang="ru-RU" sz="1800" dirty="0" smtClean="0"/>
            </a:br>
            <a:r>
              <a:rPr lang="ru-RU" sz="1800" dirty="0" smtClean="0"/>
              <a:t>- способы организации обратной связи и возможность коммуникации </a:t>
            </a:r>
            <a:r>
              <a:rPr lang="ru-RU" sz="1800" dirty="0"/>
              <a:t>– электронная почта, чат в мессенджерах, электронный журнал; видео урок - </a:t>
            </a:r>
            <a:r>
              <a:rPr lang="ru-RU" sz="1800" dirty="0" err="1"/>
              <a:t>вебинар</a:t>
            </a:r>
            <a:r>
              <a:rPr lang="ru-RU" sz="1800" dirty="0"/>
              <a:t>, скайп, </a:t>
            </a:r>
            <a:r>
              <a:rPr lang="ru-RU" sz="1800" dirty="0" err="1"/>
              <a:t>zoom</a:t>
            </a:r>
            <a:r>
              <a:rPr lang="ru-RU" sz="1800" dirty="0"/>
              <a:t> и </a:t>
            </a:r>
            <a:r>
              <a:rPr lang="ru-RU" sz="1800" dirty="0" err="1"/>
              <a:t>тд</a:t>
            </a:r>
            <a:r>
              <a:rPr lang="ru-RU" sz="1800" dirty="0"/>
              <a:t>; </a:t>
            </a:r>
            <a:r>
              <a:rPr lang="ru-RU" sz="1800" dirty="0" smtClean="0"/>
              <a:t>- учебный </a:t>
            </a:r>
            <a:r>
              <a:rPr lang="ru-RU" sz="1800" dirty="0"/>
              <a:t>материал - учебник; видео урок, дополнительные </a:t>
            </a:r>
            <a:r>
              <a:rPr lang="ru-RU" sz="1800" dirty="0" smtClean="0"/>
              <a:t>источники. </a:t>
            </a:r>
            <a:endParaRPr lang="ru-RU" sz="1800" dirty="0"/>
          </a:p>
          <a:p>
            <a:pPr marL="514350" lvl="0" indent="-514350">
              <a:buFont typeface="+mj-lt"/>
              <a:buAutoNum type="arabicPeriod"/>
            </a:pPr>
            <a:r>
              <a:rPr lang="ru-RU" sz="1800" dirty="0"/>
              <a:t>Сформировать список инструментов и приложений, их краткое описание для обучающихся каждой параллели; обсудить на </a:t>
            </a:r>
            <a:r>
              <a:rPr lang="ru-RU" sz="1800" dirty="0" smtClean="0"/>
              <a:t>предметном методическом </a:t>
            </a:r>
            <a:r>
              <a:rPr lang="ru-RU" sz="1800" dirty="0"/>
              <a:t>объединении; вывести итоговый общий список.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800" dirty="0"/>
              <a:t>Продумать и обсудить </a:t>
            </a:r>
            <a:r>
              <a:rPr lang="ru-RU" sz="1800" dirty="0" smtClean="0"/>
              <a:t>на предметном методическом объединении формат </a:t>
            </a:r>
            <a:r>
              <a:rPr lang="ru-RU" sz="1800" dirty="0"/>
              <a:t>организации онлайн уроков, структуру и этапы.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800" dirty="0"/>
              <a:t>Сформировать планирование преподавания учебного материала блоками, предметы закрепить за днями, сгруппировать учебный материал. Например, </a:t>
            </a:r>
            <a:r>
              <a:rPr lang="ru-RU" sz="1800" dirty="0" smtClean="0"/>
              <a:t>геометрия может </a:t>
            </a:r>
            <a:r>
              <a:rPr lang="ru-RU" sz="1800" dirty="0"/>
              <a:t>быть дистанционно один раз в </a:t>
            </a:r>
            <a:r>
              <a:rPr lang="ru-RU" sz="1800" dirty="0" smtClean="0"/>
              <a:t>неделю; </a:t>
            </a:r>
            <a:r>
              <a:rPr lang="ru-RU" sz="1800" b="1" dirty="0" smtClean="0"/>
              <a:t>математика (5-6 класс)</a:t>
            </a:r>
            <a:r>
              <a:rPr lang="ru-RU" sz="1800" dirty="0" smtClean="0"/>
              <a:t>, алгебра - </a:t>
            </a:r>
            <a:r>
              <a:rPr lang="ru-RU" sz="1800" dirty="0"/>
              <a:t>два-три раза в </a:t>
            </a:r>
            <a:r>
              <a:rPr lang="ru-RU" sz="1800" dirty="0" smtClean="0"/>
              <a:t>неделю; задание даётся </a:t>
            </a:r>
            <a:r>
              <a:rPr lang="ru-RU" sz="1800" b="1" dirty="0" smtClean="0"/>
              <a:t>на неделю</a:t>
            </a:r>
            <a:r>
              <a:rPr lang="ru-RU" sz="1800" dirty="0" smtClean="0"/>
              <a:t>, описывается перечень тем к изучению и общий недельный объем домашних заданий.</a:t>
            </a:r>
            <a:endParaRPr lang="ru-RU" sz="1800" dirty="0"/>
          </a:p>
          <a:p>
            <a:pPr marL="514350" lvl="0" indent="-514350">
              <a:buFont typeface="+mj-lt"/>
              <a:buAutoNum type="arabicPeriod"/>
            </a:pPr>
            <a:r>
              <a:rPr lang="ru-RU" sz="1800" dirty="0"/>
              <a:t>Продумать и подобрать учебный материал для </a:t>
            </a:r>
            <a:r>
              <a:rPr lang="ru-RU" sz="1800" dirty="0" smtClean="0"/>
              <a:t>предмета, включая </a:t>
            </a:r>
            <a:r>
              <a:rPr lang="ru-RU" sz="1800" dirty="0"/>
              <a:t>каталоги электронных форм учебников, а также каталоги научно-популярных видео, электронные образовательные ресурсы, </a:t>
            </a:r>
            <a:r>
              <a:rPr lang="ru-RU" sz="1800" dirty="0" smtClean="0"/>
              <a:t>фильмы).</a:t>
            </a: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396410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572" y="5218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10 шагов учителя-предметника по организации дистанционного обучения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7572" y="1664562"/>
            <a:ext cx="10515600" cy="4038406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ru-RU" sz="2100" dirty="0" smtClean="0"/>
              <a:t>6. Внести корректировки в рабочие программы на период интеграции очного и электронного обучения, только при электронном обучении. (Лист коррекции), предусмотрев три блока: очное обучение (как есть по плану); электронное обучение с использованием дистанционных образовательных технологий (крупные блоки); болезнь ребёнка (система консультаций после выздоровления посредством крупных блоков учебного материала</a:t>
            </a:r>
            <a:r>
              <a:rPr lang="ru-RU" sz="2100" dirty="0" smtClean="0"/>
              <a:t>).</a:t>
            </a:r>
          </a:p>
          <a:p>
            <a:pPr marL="0" lvl="0" indent="0">
              <a:buNone/>
            </a:pPr>
            <a:endParaRPr lang="ru-RU" sz="2100" dirty="0" smtClean="0"/>
          </a:p>
          <a:p>
            <a:pPr marL="0" lvl="0" indent="0">
              <a:buNone/>
            </a:pPr>
            <a:r>
              <a:rPr lang="ru-RU" sz="2100" dirty="0" smtClean="0"/>
              <a:t>7. Продумать форматы домашних заданий в виде творческих и проектных работ, организовать групповые работы учащихся класса с дистанционным взаимодействием. Описать подробно технологию: как ученики сканируют-фотографируют и присылают на проверку выполненные задания; как подключаются к совместной работе в общем документе</a:t>
            </a:r>
            <a:r>
              <a:rPr lang="ru-RU" sz="2100" dirty="0" smtClean="0"/>
              <a:t>.</a:t>
            </a:r>
          </a:p>
          <a:p>
            <a:pPr marL="0" lvl="0" indent="0">
              <a:buNone/>
            </a:pPr>
            <a:endParaRPr lang="ru-RU" sz="2100" dirty="0" smtClean="0"/>
          </a:p>
          <a:p>
            <a:pPr marL="0" lvl="0" indent="0">
              <a:buNone/>
            </a:pPr>
            <a:r>
              <a:rPr lang="ru-RU" sz="2100" dirty="0" smtClean="0"/>
              <a:t>8. Продумать формат и регулярность информирования родителей об обучении детей при реализации электронной формы обучения. Составить памятку информирования, довести до сведения родителей</a:t>
            </a:r>
            <a:r>
              <a:rPr lang="ru-RU" sz="2100" dirty="0" smtClean="0"/>
              <a:t>.</a:t>
            </a:r>
          </a:p>
          <a:p>
            <a:pPr marL="0" lvl="0" indent="0">
              <a:buNone/>
            </a:pPr>
            <a:endParaRPr lang="ru-RU" sz="2100" dirty="0" smtClean="0"/>
          </a:p>
          <a:p>
            <a:pPr marL="0" lvl="0" indent="0">
              <a:buNone/>
            </a:pPr>
            <a:r>
              <a:rPr lang="ru-RU" sz="2100" dirty="0" smtClean="0"/>
              <a:t>9. Продумать формат взаимодействия обучающихся, посещающих школу, и тех, кто обучается дистанционно. Создать смешанные группы для обсуждения проектов, творческих работ, выполнения домашних заданий</a:t>
            </a:r>
            <a:r>
              <a:rPr lang="ru-RU" sz="2100" dirty="0" smtClean="0"/>
              <a:t>.</a:t>
            </a:r>
          </a:p>
          <a:p>
            <a:pPr marL="0" lvl="0" indent="0">
              <a:buNone/>
            </a:pPr>
            <a:endParaRPr lang="ru-RU" sz="2100" dirty="0" smtClean="0"/>
          </a:p>
          <a:p>
            <a:pPr marL="0" lvl="0" indent="0">
              <a:buNone/>
            </a:pPr>
            <a:r>
              <a:rPr lang="ru-RU" sz="2100" dirty="0" smtClean="0"/>
              <a:t>10. Если есть возможность, записывать урок на видео, формируя банк видео уроков.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935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edu.gov.ru/uploads/media/photo/2020/03/23/62c3791e70a9dd10552b_20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158" y="0"/>
            <a:ext cx="10154652" cy="7251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3291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edu.gov.ru/uploads/media/photo/2020/03/23/743833fc81af6e0f0e8c_20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7221" y="0"/>
            <a:ext cx="9733548" cy="6950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276</Words>
  <Application>Microsoft Office PowerPoint</Application>
  <PresentationFormat>Произвольный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 вопросу реализации образовательных программ   общего образования с использованием дистанционных технологий  (учебный предмет «математика») </vt:lpstr>
      <vt:lpstr>Слайд 2</vt:lpstr>
      <vt:lpstr>Слайд 3</vt:lpstr>
      <vt:lpstr>Слайд 4</vt:lpstr>
      <vt:lpstr>МБУ ДПО ЦРО/раздел «Информатизация»  http://umc.chel-edu.ru/services/settings/?PAGEN_1=2</vt:lpstr>
      <vt:lpstr> 10 шагов учителя-предметника по организации дистанционного обучения </vt:lpstr>
      <vt:lpstr>10 шагов учителя-предметника по организации дистанционного обучения </vt:lpstr>
      <vt:lpstr>Слайд 8</vt:lpstr>
      <vt:lpstr>Слайд 9</vt:lpstr>
      <vt:lpstr>Российская электронная школаhttps://resh.edu.ru/</vt:lpstr>
      <vt:lpstr>Слайд 11</vt:lpstr>
      <vt:lpstr>Учи.ру https://uchi.ru/</vt:lpstr>
      <vt:lpstr> Якласс https://www.yaklass.ru/</vt:lpstr>
      <vt:lpstr>Фоксворд https://help.foxford.ru/</vt:lpstr>
      <vt:lpstr>Онлайн-курсы О/Ц «Сириус» https://edu.sirius.online/#/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aspire</cp:lastModifiedBy>
  <cp:revision>12</cp:revision>
  <dcterms:created xsi:type="dcterms:W3CDTF">2020-03-23T09:49:15Z</dcterms:created>
  <dcterms:modified xsi:type="dcterms:W3CDTF">2020-03-23T17:00:30Z</dcterms:modified>
</cp:coreProperties>
</file>