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8246-FD3C-424D-8A9B-355684F9CC28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9C00-640A-4A18-818A-ADBC383866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8246-FD3C-424D-8A9B-355684F9CC28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9C00-640A-4A18-818A-ADBC383866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8246-FD3C-424D-8A9B-355684F9CC28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9C00-640A-4A18-818A-ADBC38386638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8246-FD3C-424D-8A9B-355684F9CC28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9C00-640A-4A18-818A-ADBC3838663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8246-FD3C-424D-8A9B-355684F9CC28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9C00-640A-4A18-818A-ADBC383866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8246-FD3C-424D-8A9B-355684F9CC28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9C00-640A-4A18-818A-ADBC3838663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8246-FD3C-424D-8A9B-355684F9CC28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9C00-640A-4A18-818A-ADBC383866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8246-FD3C-424D-8A9B-355684F9CC28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9C00-640A-4A18-818A-ADBC383866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8246-FD3C-424D-8A9B-355684F9CC28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9C00-640A-4A18-818A-ADBC383866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8246-FD3C-424D-8A9B-355684F9CC28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9C00-640A-4A18-818A-ADBC38386638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38246-FD3C-424D-8A9B-355684F9CC28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49C00-640A-4A18-818A-ADBC3838663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9138246-FD3C-424D-8A9B-355684F9CC28}" type="datetimeFigureOut">
              <a:rPr lang="ru-RU" smtClean="0"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7C49C00-640A-4A18-818A-ADBC3838663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Решение экономических задач</a:t>
            </a:r>
          </a:p>
        </p:txBody>
      </p:sp>
    </p:spTree>
    <p:extLst>
      <p:ext uri="{BB962C8B-B14F-4D97-AF65-F5344CB8AC3E}">
        <p14:creationId xmlns:p14="http://schemas.microsoft.com/office/powerpoint/2010/main" val="406429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sz="2800" i="1" dirty="0" smtClean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– </a:t>
                </a: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прошлогодняя заработная плата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/>
                      </a:rPr>
                      <m:t>𝐩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2800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1" i="0" smtClean="0">
                            <a:latin typeface="Cambria Math"/>
                            <a:ea typeface="Cambria Math"/>
                          </a:rPr>
                          <m:t>𝟏𝟎𝟎</m:t>
                        </m:r>
                        <m:r>
                          <a:rPr lang="en-US" sz="2800" b="1" i="0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0" smtClean="0">
                            <a:latin typeface="Cambria Math"/>
                            <a:ea typeface="Cambria Math"/>
                          </a:rPr>
                          <m:t>𝟖</m:t>
                        </m:r>
                      </m:num>
                      <m:den>
                        <m:r>
                          <a:rPr lang="en-US" sz="2800" b="1" i="0" smtClean="0">
                            <a:latin typeface="Cambria Math"/>
                            <a:ea typeface="Cambria Math"/>
                          </a:rPr>
                          <m:t>𝟏𝟎𝟎</m:t>
                        </m:r>
                      </m:den>
                    </m:f>
                    <m:r>
                      <a:rPr lang="en-US" sz="2800" b="1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800" b="1" i="0" smtClean="0">
                        <a:latin typeface="Cambria Math"/>
                        <a:ea typeface="Cambria Math"/>
                      </a:rPr>
                      <m:t>𝟗𝟐𝐩</m:t>
                    </m:r>
                  </m:oMath>
                </a14:m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рублей</a:t>
                </a:r>
              </a:p>
              <a:p>
                <a:pPr marL="0" indent="0">
                  <a:buNone/>
                </a:pP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Цена изменилась с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до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1,15</a:t>
                </a: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рублей</a:t>
                </a:r>
              </a:p>
              <a:p>
                <a:pPr marL="0" indent="0">
                  <a:buNone/>
                </a:pP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Год назад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/>
                          </a:rPr>
                          <m:t>𝒑</m:t>
                        </m:r>
                      </m:num>
                      <m:den>
                        <m:r>
                          <a:rPr lang="ru-RU" sz="2800" b="1" i="1">
                            <a:latin typeface="Cambria Math"/>
                          </a:rPr>
                          <m:t>𝒔</m:t>
                        </m:r>
                      </m:den>
                    </m:f>
                  </m:oMath>
                </a14:m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, теперь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0">
                            <a:latin typeface="Cambria Math"/>
                          </a:rPr>
                          <m:t>𝟎</m:t>
                        </m:r>
                        <m:r>
                          <a:rPr lang="ru-RU" sz="2800" b="1" i="0">
                            <a:latin typeface="Cambria Math"/>
                          </a:rPr>
                          <m:t>,</m:t>
                        </m:r>
                        <m:r>
                          <a:rPr lang="en-US" sz="2800" b="1" i="0">
                            <a:latin typeface="Cambria Math"/>
                          </a:rPr>
                          <m:t>𝟗𝟐𝐩</m:t>
                        </m:r>
                      </m:num>
                      <m:den>
                        <m:r>
                          <a:rPr lang="ru-RU" sz="2800" b="1" i="0">
                            <a:latin typeface="Cambria Math"/>
                          </a:rPr>
                          <m:t>𝟏</m:t>
                        </m:r>
                        <m:r>
                          <a:rPr lang="ru-RU" sz="2800" b="1" i="0">
                            <a:latin typeface="Cambria Math"/>
                          </a:rPr>
                          <m:t>,</m:t>
                        </m:r>
                        <m:r>
                          <a:rPr lang="ru-RU" sz="2800" b="1" i="0">
                            <a:latin typeface="Cambria Math"/>
                          </a:rPr>
                          <m:t>𝟏𝟓𝐬</m:t>
                        </m:r>
                      </m:den>
                    </m:f>
                    <m:r>
                      <a:rPr lang="ru-RU" sz="2800" b="1" i="0">
                        <a:latin typeface="Cambria Math"/>
                      </a:rPr>
                      <m:t>=</m:t>
                    </m:r>
                    <m:r>
                      <a:rPr lang="ru-RU" sz="2800" b="1" i="0">
                        <a:latin typeface="Cambria Math"/>
                      </a:rPr>
                      <m:t>𝟎</m:t>
                    </m:r>
                    <m:r>
                      <a:rPr lang="ru-RU" sz="2800" b="1" i="0">
                        <a:latin typeface="Cambria Math"/>
                      </a:rPr>
                      <m:t>,</m:t>
                    </m:r>
                    <m:r>
                      <a:rPr lang="ru-RU" sz="2800" b="1" i="0">
                        <a:latin typeface="Cambria Math"/>
                      </a:rPr>
                      <m:t>𝟖</m:t>
                    </m:r>
                    <m:f>
                      <m:fPr>
                        <m:ctrlPr>
                          <a:rPr lang="ru-RU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1" i="0">
                            <a:latin typeface="Cambria Math"/>
                          </a:rPr>
                          <m:t>𝐩</m:t>
                        </m:r>
                      </m:num>
                      <m:den>
                        <m:r>
                          <a:rPr lang="ru-RU" sz="2800" b="1" i="0">
                            <a:latin typeface="Cambria Math"/>
                          </a:rPr>
                          <m:t>𝐬</m:t>
                        </m:r>
                      </m:den>
                    </m:f>
                  </m:oMath>
                </a14:m>
                <a:endParaRPr lang="ru-RU" sz="28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ru-RU" sz="2800" b="1" dirty="0">
                    <a:latin typeface="Times New Roman" pitchFamily="18" charset="0"/>
                    <a:cs typeface="Times New Roman" pitchFamily="18" charset="0"/>
                  </a:rPr>
                  <a:t>1 – 0,8 = 0,2 =20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%</a:t>
                </a:r>
              </a:p>
              <a:p>
                <a:pPr marL="0" indent="0">
                  <a:buNone/>
                </a:pP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Ответ: на 20%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46" t="-30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15456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Заработок рабочего за прошедший год уменьшился на 8%, а цены на продукты питания и непродовольственные товары повысились на 15%. На сколько процентов меньше продуктов и непродовольственных товаров может теперь купить рабочий на свой заработок, чем прежде (если весь свой заработок он израсходует на них)?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54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𝑾</m:t>
                        </m:r>
                      </m:e>
                      <m:sub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ru-RU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- реальная </a:t>
                </a:r>
                <a:r>
                  <a:rPr lang="ru-RU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заработная </a:t>
                </a:r>
                <a:r>
                  <a:rPr lang="ru-RU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плата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𝑾</m:t>
                          </m:r>
                        </m:e>
                        <m:sub>
                          <m:r>
                            <a:rPr lang="ru-RU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𝒓</m:t>
                          </m:r>
                        </m:sub>
                      </m:sSub>
                      <m:r>
                        <a:rPr lang="ru-RU" b="0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заработная плата</m:t>
                          </m:r>
                        </m:num>
                        <m:den>
                          <m:r>
                            <a:rPr lang="ru-RU" b="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цена товаров и услуг</m:t>
                          </m:r>
                        </m:den>
                      </m:f>
                    </m:oMath>
                  </m:oMathPara>
                </a14:m>
                <a:endParaRPr lang="ru-RU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ru-RU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100% - 8% = 92% = </a:t>
                </a:r>
                <a:r>
                  <a:rPr lang="ru-RU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0,92</a:t>
                </a:r>
              </a:p>
              <a:p>
                <a:pPr marL="0" indent="0">
                  <a:buNone/>
                </a:pPr>
                <a:r>
                  <a:rPr lang="ru-RU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100% + 15% = 115% = </a:t>
                </a:r>
                <a:r>
                  <a:rPr lang="ru-RU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1,15</a:t>
                </a:r>
              </a:p>
              <a:p>
                <a:pPr marL="0" indent="0">
                  <a:buNone/>
                </a:pPr>
                <a:r>
                  <a:rPr lang="ru-RU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Реальная зарплата </a:t>
                </a:r>
                <a:r>
                  <a:rPr lang="ru-RU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равна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0,92</m:t>
                        </m:r>
                      </m:num>
                      <m:den>
                        <m:r>
                          <a:rPr lang="ru-RU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1,15</m:t>
                        </m:r>
                      </m:den>
                    </m:f>
                    <m:sSub>
                      <m:sSubPr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∙</m:t>
                        </m:r>
                        <m:r>
                          <a:rPr lang="en-US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ru-RU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𝑟</m:t>
                        </m:r>
                      </m:sub>
                    </m:sSub>
                    <m:r>
                      <a:rPr lang="ru-RU" b="0" i="1">
                        <a:solidFill>
                          <a:schemeClr val="tx1"/>
                        </a:solidFill>
                        <a:latin typeface="Cambria Math"/>
                      </a:rPr>
                      <m:t>=0,8</m:t>
                    </m:r>
                    <m:sSub>
                      <m:sSubPr>
                        <m:ctrlPr>
                          <a:rPr lang="ru-RU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𝑊</m:t>
                        </m:r>
                      </m:e>
                      <m:sub>
                        <m:r>
                          <a:rPr lang="ru-RU" b="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𝑟</m:t>
                        </m:r>
                      </m:sub>
                    </m:sSub>
                  </m:oMath>
                </a14:m>
                <a:endParaRPr lang="ru-RU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ru-RU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Изменилась на 20%</a:t>
                </a:r>
                <a:endParaRPr lang="ru-RU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35" t="-14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252728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Заработок рабочего за прошедший год уменьшился на 8%, а цены на продукты питания и непродовольственные товары повысились на 15%. На сколько процентов меньше продуктов и непродовольственных товаров может теперь купить рабочий на свой заработок, чем прежде (если весь свой заработок он израсходует на них)?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04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866536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 выдал заёмщику кредит в размере 30000 рублей, ежегодная выплата по кредиту составляет 10000 рублей (последний платеж может отличатся от остальных в меньшую сторону), процентная ставка – 20% годовых. Через сколько лет кредит будет погашен? Сколько составит переплата?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011498"/>
              </p:ext>
            </p:extLst>
          </p:nvPr>
        </p:nvGraphicFramePr>
        <p:xfrm>
          <a:off x="683568" y="2276872"/>
          <a:ext cx="8136906" cy="3186069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296942"/>
                <a:gridCol w="1566359"/>
                <a:gridCol w="1448222"/>
                <a:gridCol w="1806879"/>
                <a:gridCol w="2018504"/>
              </a:tblGrid>
              <a:tr h="977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кредита 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Проценты по кредиту 0,2А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Ежегодная выплата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тела кредита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В=10000 – 0,2А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Тело кредита на начало след. года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- 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29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30 000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26 000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29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26 000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5200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21 200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29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21 200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4240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5760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15 440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29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15 440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3088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6912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8528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29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8528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1705,6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8294,4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233,6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29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233,6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46,72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280,32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233,6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29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50 280,32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11560" y="57332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50 280, 32 – 30 000 = 20 280, 32 рубля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Ответ: 6 лет, 20 280, 32 рубля</a:t>
            </a:r>
          </a:p>
        </p:txBody>
      </p:sp>
    </p:spTree>
    <p:extLst>
      <p:ext uri="{BB962C8B-B14F-4D97-AF65-F5344CB8AC3E}">
        <p14:creationId xmlns:p14="http://schemas.microsoft.com/office/powerpoint/2010/main" val="84945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250</TotalTime>
  <Words>341</Words>
  <Application>Microsoft Office PowerPoint</Application>
  <PresentationFormat>Экран (4:3)</PresentationFormat>
  <Paragraphs>60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Решение экономических задач</vt:lpstr>
      <vt:lpstr>Заработок рабочего за прошедший год уменьшился на 8%, а цены на продукты питания и непродовольственные товары повысились на 15%. На сколько процентов меньше продуктов и непродовольственных товаров может теперь купить рабочий на свой заработок, чем прежде (если весь свой заработок он израсходует на них)?</vt:lpstr>
      <vt:lpstr>Заработок рабочего за прошедший год уменьшился на 8%, а цены на продукты питания и непродовольственные товары повысились на 15%. На сколько процентов меньше продуктов и непродовольственных товаров может теперь купить рабочий на свой заработок, чем прежде (если весь свой заработок он израсходует на них)?</vt:lpstr>
      <vt:lpstr>Банк выдал заёмщику кредит в размере 30000 рублей, ежегодная выплата по кредиту составляет 10000 рублей (последний платеж может отличатся от остальных в меньшую сторону), процентная ставка – 20% годовых. Через сколько лет кредит будет погашен? Сколько составит переплата?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экономических задач</dc:title>
  <dc:creator>teacher</dc:creator>
  <cp:lastModifiedBy>user</cp:lastModifiedBy>
  <cp:revision>6</cp:revision>
  <dcterms:created xsi:type="dcterms:W3CDTF">2024-12-10T04:14:25Z</dcterms:created>
  <dcterms:modified xsi:type="dcterms:W3CDTF">2025-01-09T10:29:50Z</dcterms:modified>
</cp:coreProperties>
</file>