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0" r:id="rId3"/>
    <p:sldId id="273" r:id="rId4"/>
    <p:sldId id="260" r:id="rId5"/>
    <p:sldId id="266" r:id="rId6"/>
    <p:sldId id="274" r:id="rId7"/>
    <p:sldId id="272" r:id="rId8"/>
    <p:sldId id="261" r:id="rId9"/>
    <p:sldId id="262" r:id="rId10"/>
    <p:sldId id="259" r:id="rId11"/>
    <p:sldId id="263" r:id="rId12"/>
    <p:sldId id="268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4678" y="1285861"/>
            <a:ext cx="59293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Технология  </a:t>
            </a:r>
          </a:p>
          <a:p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решения экономических  задач в курсе обществознания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  <a:p>
            <a:r>
              <a:rPr lang="ru-RU" sz="5400" b="1" dirty="0">
                <a:solidFill>
                  <a:srgbClr val="0070C0"/>
                </a:solidFill>
              </a:rPr>
              <a:t>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15423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Экономические и бухгалтерские издержки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бухгалтерские затраты и прибыль, экономические затраты и прибыль Арнольда Петровича. Он владеет автомастерской, за аренду которой ему предлагают 13 тыс. руб. в год. Но он решил основать новое дело, вложив в покупку оборудования 50 тыс. руб. собственного капитала и 20 тыс. руб. заемного капитала. Срок службы оборудования составляет 7 лет, а ликвидационная стоимость равна нулю. Производство должно быть организовано из материалов заказчика, а эксплуатационными расходами можно пренебречь. В этом году на рынке ссудного капитала взять кредит можно было под 25% годовых. Положить деньги в банк можно было под 20% годовых. Арнольд Петрович нанял двух помощников. Расходы на оплату труда должны составить в конце года 50 тыс. руб. Он рассчитывает получить за год выручку в 140 тыс. руб.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Подсчитайте: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величину годовых бухгалтерских и экономических издержек.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величину его бухгалтерской и экономической прибыли за год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Стоит ли «овчинка выделки», если друзья наперебой предлагают    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Арнольду Петровичу работу менеджера: один предлагает 40 тыс.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год, другой – 50 тыс. руб., третий – 60 тыс. руб.?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2089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Самое сложное задание ОГЭ и самое дорогое </a:t>
            </a:r>
            <a:endParaRPr kumimoji="0" lang="en-US" sz="3000" b="1" i="1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(4 балла)</a:t>
            </a:r>
            <a:endParaRPr kumimoji="0" lang="ru-RU" sz="3200" b="0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19495" r="13637" b="8990"/>
          <a:stretch/>
        </p:blipFill>
        <p:spPr bwMode="auto">
          <a:xfrm>
            <a:off x="539551" y="1042265"/>
            <a:ext cx="7924445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3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Times New Roman"/>
                <a:cs typeface="Times New Roman"/>
              </a:rPr>
              <a:t>Разберем на примере диаграммы по экономике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Объект 3" descr="-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50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/>
          <a:stretch/>
        </p:blipFill>
        <p:spPr bwMode="auto">
          <a:xfrm>
            <a:off x="568497" y="1072801"/>
            <a:ext cx="7982250" cy="573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124744"/>
            <a:ext cx="83907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Helvetica"/>
                <a:ea typeface="Times New Roman"/>
                <a:cs typeface="Times New Roman"/>
              </a:rPr>
              <a:t>👉Внимательно анализируй столбцы, аккуратно формулируем фразы о сходстве/ различии во мнениях, чтобы не запутаться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Helvetica"/>
                <a:ea typeface="Times New Roman"/>
                <a:cs typeface="Times New Roman"/>
              </a:rPr>
              <a:t>👉 Заранее думай о том, как будешь писать объяснение и исходя из этого выбирай столбики для описаний различий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Helvetica"/>
                <a:ea typeface="Times New Roman"/>
                <a:cs typeface="Times New Roman"/>
              </a:rPr>
              <a:t>👉 Помни, что от тебя требуется объяснить, почему именно эти группы опрошенных думают схоже или различно, тебе не нужно объяснять саму суть предложенных им вариантов</a:t>
            </a:r>
          </a:p>
          <a:p>
            <a:pPr lvl="0" algn="just">
              <a:lnSpc>
                <a:spcPts val="2100"/>
              </a:lnSpc>
              <a:spcBef>
                <a:spcPts val="450"/>
              </a:spcBef>
            </a:pPr>
            <a:endParaRPr lang="ru-RU" sz="2400" dirty="0">
              <a:solidFill>
                <a:prstClr val="black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Helvetica"/>
                <a:ea typeface="Times New Roman"/>
                <a:cs typeface="Times New Roman"/>
              </a:rPr>
              <a:t>👉 </a:t>
            </a:r>
            <a:r>
              <a:rPr lang="ru-RU" sz="2400" dirty="0">
                <a:solidFill>
                  <a:prstClr val="black"/>
                </a:solidFill>
                <a:latin typeface="Helvetica"/>
                <a:ea typeface="Calibri"/>
                <a:cs typeface="Times New Roman"/>
              </a:rPr>
              <a:t>Помни, что есть слова, которые ты не можешь использовать (граждане проголосовали, количество ответивших на соцопрос)</a:t>
            </a:r>
          </a:p>
          <a:p>
            <a:pPr lvl="0" algn="just">
              <a:lnSpc>
                <a:spcPts val="2100"/>
              </a:lnSpc>
              <a:spcBef>
                <a:spcPts val="450"/>
              </a:spcBef>
            </a:pPr>
            <a:endParaRPr lang="ru-RU" sz="2400" dirty="0">
              <a:solidFill>
                <a:prstClr val="black"/>
              </a:solidFill>
              <a:latin typeface="Helvetica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Helvetica"/>
                <a:ea typeface="Times New Roman"/>
                <a:cs typeface="Times New Roman"/>
              </a:rPr>
              <a:t>👉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Алгоритм решения задания 12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2" y="1168265"/>
            <a:ext cx="7536000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1285861"/>
            <a:ext cx="6156176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Математика и экономика: интегрированные уроки и подготовка к ОГЭ по обществознанию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  <a:p>
            <a:r>
              <a:rPr lang="ru-RU" sz="5400" b="1" dirty="0">
                <a:solidFill>
                  <a:srgbClr val="0070C0"/>
                </a:solidFill>
              </a:rPr>
              <a:t> </a:t>
            </a:r>
            <a:endParaRPr lang="en-US" sz="5400" b="1" dirty="0">
              <a:solidFill>
                <a:srgbClr val="0070C0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2200" b="1" dirty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  <a:latin typeface="Calibri"/>
              </a:rPr>
              <a:t>Полякова Ольга Николаевна, учитель экономики и обществознания МБОУ «Лицей №120 г. Челябинска», руководитель ГМО учителей истории и обществознания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6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E189E5-1907-7176-312D-1D80C8898F8A}"/>
              </a:ext>
            </a:extLst>
          </p:cNvPr>
          <p:cNvSpPr txBox="1"/>
          <p:nvPr/>
        </p:nvSpPr>
        <p:spPr>
          <a:xfrm>
            <a:off x="1619672" y="188641"/>
            <a:ext cx="523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Индексы и проценты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428D6E-DD1B-AEDD-DA75-14F59ABEE438}"/>
              </a:ext>
            </a:extLst>
          </p:cNvPr>
          <p:cNvSpPr txBox="1"/>
          <p:nvPr/>
        </p:nvSpPr>
        <p:spPr>
          <a:xfrm>
            <a:off x="1619672" y="1700808"/>
            <a:ext cx="5238328" cy="1013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ru-RU" sz="9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ru-RU" sz="9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1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285776"/>
            <a:ext cx="9139938" cy="7143776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97844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рисунке отражена ситуация на рынке автомобилей: линия спроса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переместилась в новое положение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Рисунок 1" descr="http://oo4e.mail.yandex.net/static/bcbf20c0bf9d482899912d86b9fccf28/tmptYUsl5_html_m146d4cb7.gif"/>
          <p:cNvPicPr>
            <a:picLocks noChangeAspect="1" noChangeArrowheads="1"/>
          </p:cNvPicPr>
          <p:nvPr/>
        </p:nvPicPr>
        <p:blipFill>
          <a:blip r:embed="rId3" cstate="print"/>
          <a:srcRect b="40723"/>
          <a:stretch>
            <a:fillRect/>
          </a:stretch>
        </p:blipFill>
        <p:spPr bwMode="auto">
          <a:xfrm>
            <a:off x="539552" y="1805557"/>
            <a:ext cx="8265600" cy="295200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1520" y="4845545"/>
            <a:ext cx="867819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Чем, в первую очередь, может быть вызвано такое изменение спроса?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а) ростом доходов населения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б) введением нового налога на производителей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в) снижением цен на проезд в автобусах и троллейбусах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г) увеличением объема услуг общественного транспорта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E96858-7651-63B6-506B-EF3A9573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315" y="598600"/>
            <a:ext cx="999152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45A221-FC5E-5984-D997-84D069E3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513D997-7A4D-B693-2610-285188C9F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285776"/>
            <a:ext cx="9139938" cy="7143776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6D5854FD-A4CA-71A5-1BF3-CC827F2B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6F8A30C9-DDEC-BE1A-62E1-F8E1EC36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2336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2FF27D95-B01D-B395-2D8A-10E9F4A3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461098"/>
            <a:ext cx="86781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839C7E6-7EEA-EEA8-5F05-3DD471762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22991"/>
          <a:stretch/>
        </p:blipFill>
        <p:spPr bwMode="auto">
          <a:xfrm>
            <a:off x="0" y="836712"/>
            <a:ext cx="913993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48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1CB308-3F26-A973-B08B-FAF79B6AC0A1}"/>
              </a:ext>
            </a:extLst>
          </p:cNvPr>
          <p:cNvSpPr txBox="1"/>
          <p:nvPr/>
        </p:nvSpPr>
        <p:spPr>
          <a:xfrm>
            <a:off x="395536" y="1484784"/>
            <a:ext cx="64624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Определите, о какой категории товара идет речь, если известно, что при среднем доходе покупателя 2300 руб. в месяц объем индивидуального спроса на данный товар составляет 5 л, а при доходе 2500 руб. – 6 л. Реши любым способом и приведи доказательство.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5CD1D9-7DE7-35CF-83DD-CB0B19233144}"/>
              </a:ext>
            </a:extLst>
          </p:cNvPr>
          <p:cNvSpPr txBox="1"/>
          <p:nvPr/>
        </p:nvSpPr>
        <p:spPr>
          <a:xfrm>
            <a:off x="2699792" y="4437111"/>
            <a:ext cx="62299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цене на мандариновый сок 5,5 руб. за пакет объем продаж составил 180 пакетов в день. Сколько пакетов сока будет продано по цене 7,2 руб.,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9DD279-3A4C-C225-72D7-FEB31DA7D7A5}"/>
              </a:ext>
            </a:extLst>
          </p:cNvPr>
          <p:cNvSpPr txBox="1"/>
          <p:nvPr/>
        </p:nvSpPr>
        <p:spPr>
          <a:xfrm>
            <a:off x="1331640" y="188641"/>
            <a:ext cx="552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Эластичность</a:t>
            </a:r>
          </a:p>
        </p:txBody>
      </p:sp>
    </p:spTree>
    <p:extLst>
      <p:ext uri="{BB962C8B-B14F-4D97-AF65-F5344CB8AC3E}">
        <p14:creationId xmlns:p14="http://schemas.microsoft.com/office/powerpoint/2010/main" val="7259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1016388"/>
            <a:ext cx="864399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спроса на товар имеет вид: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400" b="1" i="0" u="none" strike="noStrike" cap="none" normalizeH="0" baseline="-30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700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предложения: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4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равновесную цену и равновесное количество товара.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Государственными органами установлена фиксированная цена в размере 200 руб. Определите величину предложения, количество продаж и величину дефицита товара.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Вводится дотация производителю в размере 150 руб. на единицу проданного товара. Определите равновесную цену и равновесное количество товара.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Вводится налог с продаж в размере 150 руб. на единицу товара. Найдите новую точку равновесия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71612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3" y="347860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1633063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20" y="996341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700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-3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-900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300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400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равновесная цена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300 руб.; равновесное количество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400 шт.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	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=200  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Дефицит = 500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 = 300 штук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при введении дотации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2(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+150)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700-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Равновесная цена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 руб.; равновесное количество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 штук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после введения налога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2(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-150)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   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200" b="0" i="0" u="none" strike="noStrike" cap="none" normalizeH="0" baseline="-30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700-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Равновесная цена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400 руб.; равновесное количество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300 штук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E2BDCA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622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19</cp:revision>
  <dcterms:created xsi:type="dcterms:W3CDTF">2017-09-19T17:30:02Z</dcterms:created>
  <dcterms:modified xsi:type="dcterms:W3CDTF">2025-01-09T10:31:18Z</dcterms:modified>
</cp:coreProperties>
</file>