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57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69" r:id="rId13"/>
    <p:sldId id="268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359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3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11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997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76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93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92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73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039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28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34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1DFF2-3B6C-4816-874D-ED6F7B4330EA}" type="datetimeFigureOut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342A9-1824-4033-829F-B2CD766C9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121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Организация горизонтального обучения педагогических работников в рамках непрерывного профессионального образования и развития педагогических кадров в региональной системе образования.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Петрушин С.Н., заместитель директора по</a:t>
            </a:r>
          </a:p>
          <a:p>
            <a:pPr algn="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УВР МАОУ «СОШ № 59 г. Челябинска», </a:t>
            </a:r>
          </a:p>
          <a:p>
            <a:pPr algn="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Почётный работник Общего образования РФ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753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541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агломерация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5342"/>
            <a:ext cx="10515600" cy="4731621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это инициативное объединение субъектов муниципальных систем образования, потенциально имеющих или уже имеющих сложившуюся многокомпонентную динамическую систему связей для совместного решения проблем в сфере </a:t>
            </a:r>
            <a:r>
              <a:rPr lang="ru-RU" dirty="0" smtClean="0">
                <a:solidFill>
                  <a:srgbClr val="0070C0"/>
                </a:solidFill>
              </a:rPr>
              <a:t>образования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FF0000"/>
                </a:solidFill>
              </a:rPr>
              <a:t>Целью</a:t>
            </a:r>
            <a:r>
              <a:rPr lang="ru-RU" dirty="0">
                <a:solidFill>
                  <a:srgbClr val="0070C0"/>
                </a:solidFill>
              </a:rPr>
              <a:t> межмуниципального взаимодействия в рамках образовательной агломерации является интеграция ресурсов муниципальных образований для эффективного управления качеством образования на основе результатов </a:t>
            </a:r>
            <a:r>
              <a:rPr lang="ru-RU" dirty="0" smtClean="0">
                <a:solidFill>
                  <a:srgbClr val="0070C0"/>
                </a:solidFill>
              </a:rPr>
              <a:t>РСОКО</a:t>
            </a:r>
          </a:p>
          <a:p>
            <a:r>
              <a:rPr lang="ru-RU" dirty="0">
                <a:solidFill>
                  <a:srgbClr val="FF0000"/>
                </a:solidFill>
              </a:rPr>
              <a:t>Состав</a:t>
            </a:r>
            <a:r>
              <a:rPr lang="ru-RU" dirty="0">
                <a:solidFill>
                  <a:srgbClr val="0070C0"/>
                </a:solidFill>
              </a:rPr>
              <a:t> образовательной агломерации формируется на инициативной основе: муниципальные органы управления образования самостоятельно принимают решение о работе в рамках образовательной агломерации в статусе проектной площадки ГБУ ДПО </a:t>
            </a:r>
            <a:r>
              <a:rPr lang="ru-RU" dirty="0" smtClean="0">
                <a:solidFill>
                  <a:srgbClr val="0070C0"/>
                </a:solidFill>
              </a:rPr>
              <a:t>«ЧИРО».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56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727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площадка ГБУ ДПО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«ЧИРО» 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6852"/>
            <a:ext cx="10515600" cy="482011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это орган местного самоуправления, осуществляющий управление в сфере образования (или иная организация, уполномоченная МОУО на осуществление взаимодействия), который в инициативном порядке организует участие своих специалистов, а также специалистов муниципальной образовательной системы в совместном решении с ГБУ ДПО </a:t>
            </a:r>
            <a:r>
              <a:rPr lang="ru-RU" dirty="0" smtClean="0">
                <a:solidFill>
                  <a:srgbClr val="0070C0"/>
                </a:solidFill>
              </a:rPr>
              <a:t>«ЧИРО» </a:t>
            </a:r>
            <a:r>
              <a:rPr lang="ru-RU" dirty="0">
                <a:solidFill>
                  <a:srgbClr val="0070C0"/>
                </a:solidFill>
              </a:rPr>
              <a:t>прикладных задач эффективного управления качеством образования </a:t>
            </a:r>
            <a:r>
              <a:rPr lang="ru-RU" dirty="0">
                <a:solidFill>
                  <a:srgbClr val="FF0000"/>
                </a:solidFill>
              </a:rPr>
              <a:t>по аспектам оценки качества образования, </a:t>
            </a:r>
            <a:r>
              <a:rPr lang="ru-RU" dirty="0" err="1">
                <a:solidFill>
                  <a:srgbClr val="FF0000"/>
                </a:solidFill>
              </a:rPr>
              <a:t>цифровизации</a:t>
            </a:r>
            <a:r>
              <a:rPr lang="ru-RU" dirty="0">
                <a:solidFill>
                  <a:srgbClr val="FF0000"/>
                </a:solidFill>
              </a:rPr>
              <a:t> и цифровой трансформации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19282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727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инновационные площадки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6852"/>
            <a:ext cx="10515600" cy="482011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реализация научно-прикладных </a:t>
            </a:r>
            <a:r>
              <a:rPr lang="ru-RU" dirty="0">
                <a:solidFill>
                  <a:srgbClr val="0070C0"/>
                </a:solidFill>
              </a:rPr>
              <a:t>проектов, обеспечивающих отработку новых технологий и содержания обучения и </a:t>
            </a:r>
            <a:r>
              <a:rPr lang="ru-RU" dirty="0" smtClean="0">
                <a:solidFill>
                  <a:srgbClr val="0070C0"/>
                </a:solidFill>
              </a:rPr>
              <a:t>воспитания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Разработка, апробация и  (или) внедрение методик  подготовки и повышения  квалификации кадров  научных и </a:t>
            </a:r>
            <a:r>
              <a:rPr lang="ru-RU" dirty="0" err="1">
                <a:solidFill>
                  <a:srgbClr val="0070C0"/>
                </a:solidFill>
              </a:rPr>
              <a:t>научнопедагогических</a:t>
            </a:r>
            <a:r>
              <a:rPr lang="ru-RU" dirty="0">
                <a:solidFill>
                  <a:srgbClr val="0070C0"/>
                </a:solidFill>
              </a:rPr>
              <a:t> работников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  </a:t>
            </a:r>
            <a:r>
              <a:rPr lang="ru-RU" dirty="0" smtClean="0">
                <a:solidFill>
                  <a:srgbClr val="0070C0"/>
                </a:solidFill>
              </a:rPr>
              <a:t>(Письмо </a:t>
            </a:r>
            <a:r>
              <a:rPr lang="ru-RU" dirty="0" err="1" smtClean="0">
                <a:solidFill>
                  <a:srgbClr val="0070C0"/>
                </a:solidFill>
              </a:rPr>
              <a:t>МОиН</a:t>
            </a:r>
            <a:r>
              <a:rPr lang="ru-RU" dirty="0" smtClean="0">
                <a:solidFill>
                  <a:srgbClr val="0070C0"/>
                </a:solidFill>
              </a:rPr>
              <a:t> Челябинской области от 03.07.2024 № 6190 «О направлениях </a:t>
            </a:r>
            <a:r>
              <a:rPr lang="ru-RU" dirty="0">
                <a:solidFill>
                  <a:srgbClr val="0070C0"/>
                </a:solidFill>
              </a:rPr>
              <a:t>деятельности </a:t>
            </a:r>
            <a:r>
              <a:rPr lang="ru-RU" dirty="0" smtClean="0">
                <a:solidFill>
                  <a:srgbClr val="0070C0"/>
                </a:solidFill>
              </a:rPr>
              <a:t>региональных  </a:t>
            </a:r>
            <a:r>
              <a:rPr lang="ru-RU" dirty="0">
                <a:solidFill>
                  <a:srgbClr val="0070C0"/>
                </a:solidFill>
              </a:rPr>
              <a:t>инновационных площадок в системе </a:t>
            </a:r>
            <a:r>
              <a:rPr lang="ru-RU" dirty="0" smtClean="0">
                <a:solidFill>
                  <a:srgbClr val="0070C0"/>
                </a:solidFill>
              </a:rPr>
              <a:t>общего образования </a:t>
            </a:r>
            <a:r>
              <a:rPr lang="ru-RU" dirty="0">
                <a:solidFill>
                  <a:srgbClr val="0070C0"/>
                </a:solidFill>
              </a:rPr>
              <a:t>Челябинской области в 2025 </a:t>
            </a:r>
            <a:r>
              <a:rPr lang="ru-RU" dirty="0" smtClean="0">
                <a:solidFill>
                  <a:srgbClr val="0070C0"/>
                </a:solidFill>
              </a:rPr>
              <a:t>году»)</a:t>
            </a:r>
          </a:p>
        </p:txBody>
      </p:sp>
    </p:spTree>
    <p:extLst>
      <p:ext uri="{BB962C8B-B14F-4D97-AF65-F5344CB8AC3E}">
        <p14:creationId xmlns:p14="http://schemas.microsoft.com/office/powerpoint/2010/main" val="559906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7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сетевые сообщества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12490"/>
            <a:ext cx="10515600" cy="456447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1. Региональные методические объединения (приказ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Министерства и образования Челябинской области от 13.02.2023 г. № 01/351 «Об организации деятельности региональных методических объединений в 2023 году»):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   «Формирование функциональной грамотности обучающихся»;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«Профилактика школьной </a:t>
            </a:r>
            <a:r>
              <a:rPr lang="ru-RU" dirty="0" err="1" smtClean="0">
                <a:solidFill>
                  <a:srgbClr val="0070C0"/>
                </a:solidFill>
              </a:rPr>
              <a:t>неуспешности</a:t>
            </a:r>
            <a:r>
              <a:rPr lang="ru-RU" dirty="0" smtClean="0">
                <a:solidFill>
                  <a:srgbClr val="0070C0"/>
                </a:solidFill>
              </a:rPr>
              <a:t> обучающихся»;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«</a:t>
            </a:r>
            <a:r>
              <a:rPr lang="ru-RU" dirty="0">
                <a:solidFill>
                  <a:srgbClr val="0070C0"/>
                </a:solidFill>
              </a:rPr>
              <a:t>Педагогическое взаимодействие со «сложными» контингентами обучающихся».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2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smtClean="0">
                <a:solidFill>
                  <a:srgbClr val="0070C0"/>
                </a:solidFill>
              </a:rPr>
              <a:t> Сетевые </a:t>
            </a:r>
            <a:r>
              <a:rPr lang="ru-RU" dirty="0">
                <a:solidFill>
                  <a:srgbClr val="0070C0"/>
                </a:solidFill>
              </a:rPr>
              <a:t>профессиональных сообществ (приказ Министерства и образования Челябинской области от 13.02.2023 г. № 01/350 «Об организации деятельности региональных сетевых профессиональных сообществ в 2023 году»):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«</a:t>
            </a:r>
            <a:r>
              <a:rPr lang="ru-RU" dirty="0">
                <a:solidFill>
                  <a:srgbClr val="0070C0"/>
                </a:solidFill>
              </a:rPr>
              <a:t>Использование потенциала школ-лидеров в повышении качества образования»;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«</a:t>
            </a:r>
            <a:r>
              <a:rPr lang="ru-RU" dirty="0">
                <a:solidFill>
                  <a:srgbClr val="0070C0"/>
                </a:solidFill>
              </a:rPr>
              <a:t>Психолого-педагогическое сопровождение слабоуспевающих школьников».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322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727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модель наставничества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12490"/>
            <a:ext cx="10515600" cy="4564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приказом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Министерства образования и науки Челябинской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области от 06.02.2023 № 01/288 «Об утверждении Дорожной карты реализации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целевой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модели наставничества в Челябинской области в 2023-2024 годах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региональными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центрами наставничества для образовательных организаций,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осуществляющих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деятельность по общеобразовательным программам»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Конкурс «Наставник в действии»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368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17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уровень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92826"/>
            <a:ext cx="10515600" cy="4178709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Координатор – МБУ ДПО «ЦРО г. Челябинска»;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г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ородские методические объединения учителей;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униципальные инновационные площадки;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Стажировочные площадки;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роект «Навигаторы успеха»;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етевые сообщества;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экспертные сообщества.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232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18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Институциональный уровень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12490"/>
            <a:ext cx="10515600" cy="45644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Методические объединения, профессиональные объединения педагогических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работников:</a:t>
            </a:r>
          </a:p>
          <a:p>
            <a:pPr algn="just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создают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образовательную среду для проявления творческой активности педагогических работников, развития профессиональных компетенций и преодоления профессиональных дефицитов;</a:t>
            </a:r>
          </a:p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организуют непрерывное внутрикорпоративное обучение в процессе совместного решения актуальных задач организации и возникающих в работе проблем;</a:t>
            </a:r>
          </a:p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организуют взаимодействие и "горизонтальное" обучение педагогических работников на основе обмена опытом, в том числе реализуют программы наставничества;</a:t>
            </a:r>
          </a:p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оказывают помощь педагогическим работникам в обобщении и презентации своего опыта работы.</a:t>
            </a:r>
          </a:p>
        </p:txBody>
      </p:sp>
    </p:spTree>
    <p:extLst>
      <p:ext uri="{BB962C8B-B14F-4D97-AF65-F5344CB8AC3E}">
        <p14:creationId xmlns:p14="http://schemas.microsoft.com/office/powerpoint/2010/main" val="3387802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Организация горизонтального обучения педагогических работников в рамках непрерывного профессионального образования и развития педагогических кадров в региональной системе образования.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Петрушин С.Н., заместитель директора по</a:t>
            </a:r>
          </a:p>
          <a:p>
            <a:pPr algn="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УВР МАОУ «СОШ № 59 г. Челябинска», </a:t>
            </a:r>
          </a:p>
          <a:p>
            <a:pPr algn="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Почётный работник Общего образования РФ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96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rgbClr val="FF0000"/>
                </a:solidFill>
              </a:rPr>
              <a:t>Непрерывное профессиональное развитие педагогических работников и управленческих кадров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комплекс образовательных мероприятий, результатом которых является совершенствование профессиональных компетенций и овладение новыми компетенциями, необходимыми на определенном этапе профессионального развития.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Может </a:t>
            </a:r>
            <a:r>
              <a:rPr lang="ru-RU" dirty="0">
                <a:solidFill>
                  <a:srgbClr val="0070C0"/>
                </a:solidFill>
              </a:rPr>
              <a:t>осуществляться как в процессе повышения квалификации и профессиональной переподготовки, так и в рамках неформального образования педагогических работников и управленческих кадров.</a:t>
            </a:r>
          </a:p>
        </p:txBody>
      </p:sp>
    </p:spTree>
    <p:extLst>
      <p:ext uri="{BB962C8B-B14F-4D97-AF65-F5344CB8AC3E}">
        <p14:creationId xmlns:p14="http://schemas.microsoft.com/office/powerpoint/2010/main" val="2376594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«Вертикальная модель» 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педагогических и управленческих кадров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в двух направлениях: 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повышения квалификации и профессиональной переподготовки через специализированные институты развития образования (повышения квалификации и переподготовки)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подготовки учителя на основе интеграции школьного и вузовского образования через взаимодействие школы и педагогического вуза на основе идей и принципов интегрированной системы профессионального образования и информационных процессов познания и обучения. </a:t>
            </a:r>
          </a:p>
        </p:txBody>
      </p:sp>
    </p:spTree>
    <p:extLst>
      <p:ext uri="{BB962C8B-B14F-4D97-AF65-F5344CB8AC3E}">
        <p14:creationId xmlns:p14="http://schemas.microsoft.com/office/powerpoint/2010/main" val="61260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60438"/>
            <a:ext cx="10515600" cy="9144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"Горизонтальное обучение"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и управленческих кадров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внутри профессиональных сообществ педагогических работников и управленческих кадров, в том числе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сетевых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комплекс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мероприятий, не сопровождающихся выдачей документов об образовании и (или) о квалификации, а также документов об обучении, но результатом которых является совершенствование профессиональных компетенций и овладение новыми компетенциями, необходимыми на определенном этапе профессионального развития. </a:t>
            </a:r>
          </a:p>
        </p:txBody>
      </p:sp>
    </p:spTree>
    <p:extLst>
      <p:ext uri="{BB962C8B-B14F-4D97-AF65-F5344CB8AC3E}">
        <p14:creationId xmlns:p14="http://schemas.microsoft.com/office/powerpoint/2010/main" val="396701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72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проект «Учитель будущего»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2388"/>
            <a:ext cx="10515600" cy="5144575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Непрерывное и планомерного повышения квалификации педагогических работников, в том числе на основе использования современных цифровых технологий, формирования и участия в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профессиональных ассоциациях, программах обмена опытом и лучшими практиками, привлечения работодателей к дополнительному профессиональному образованию педагогических работников, в том числе в форме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стажировок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поддерживать развитие "горизонтального обучения" среди педагогических работников, в том числе на основе обмена опытом</a:t>
            </a:r>
          </a:p>
        </p:txBody>
      </p:sp>
    </p:spTree>
    <p:extLst>
      <p:ext uri="{BB962C8B-B14F-4D97-AF65-F5344CB8AC3E}">
        <p14:creationId xmlns:p14="http://schemas.microsoft.com/office/powerpoint/2010/main" val="1536370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Горизонтальная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</a:t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Формальная реализация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Единая </a:t>
            </a:r>
            <a:r>
              <a:rPr lang="ru-RU" dirty="0">
                <a:solidFill>
                  <a:srgbClr val="0070C0"/>
                </a:solidFill>
              </a:rPr>
              <a:t>федеральная система научно-методического сопровождения педагогических работников и управленческих кадров (ЕФС), </a:t>
            </a:r>
            <a:r>
              <a:rPr lang="ru-RU" dirty="0" smtClean="0">
                <a:solidFill>
                  <a:srgbClr val="0070C0"/>
                </a:solidFill>
              </a:rPr>
              <a:t>утверждённая </a:t>
            </a:r>
            <a:r>
              <a:rPr lang="ru-RU" dirty="0">
                <a:solidFill>
                  <a:srgbClr val="0070C0"/>
                </a:solidFill>
              </a:rPr>
              <a:t>Распоряжением </a:t>
            </a:r>
            <a:r>
              <a:rPr lang="ru-RU" dirty="0" err="1">
                <a:solidFill>
                  <a:srgbClr val="0070C0"/>
                </a:solidFill>
              </a:rPr>
              <a:t>Минпросвещения</a:t>
            </a:r>
            <a:r>
              <a:rPr lang="ru-RU" dirty="0">
                <a:solidFill>
                  <a:srgbClr val="0070C0"/>
                </a:solidFill>
              </a:rPr>
              <a:t> России от 16.12.2020 N Р-174 (ред. от 16.01.2024) "Об утверждении Концепции создания единой федеральной системы научно-методического сопровождения педагогических работников и управленческих кадров".</a:t>
            </a:r>
          </a:p>
        </p:txBody>
      </p:sp>
    </p:spTree>
    <p:extLst>
      <p:ext uri="{BB962C8B-B14F-4D97-AF65-F5344CB8AC3E}">
        <p14:creationId xmlns:p14="http://schemas.microsoft.com/office/powerpoint/2010/main" val="873428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93290"/>
            <a:ext cx="10515600" cy="12973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федеральная система научно-методического сопровождения педагогических работников и управленческих кадров (ЕФС),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это совокупность взаимосвязанных и интегрированных между собой субъектов научно-методической деятельности, обеспечивающих сопровождение педагогических работников и управленческих кадров в непрерывном развитии профессионального мастерства, в том числе - в рамках повышения квалификации и (или) профессиональной переподготовки с учетом выявленных профессиональных дефицитов, построения на их основе индивидуальных образовательных маршрутов непрерывного профессионального развития педагогических работников и управленческих кадров, а также </a:t>
            </a:r>
            <a:r>
              <a:rPr lang="ru-RU" dirty="0">
                <a:solidFill>
                  <a:srgbClr val="FF0000"/>
                </a:solidFill>
              </a:rPr>
              <a:t>использования </a:t>
            </a:r>
            <a:r>
              <a:rPr lang="ru-RU" dirty="0" err="1">
                <a:solidFill>
                  <a:srgbClr val="FF0000"/>
                </a:solidFill>
              </a:rPr>
              <a:t>стажировочных</a:t>
            </a:r>
            <a:r>
              <a:rPr lang="ru-RU" dirty="0">
                <a:solidFill>
                  <a:srgbClr val="FF0000"/>
                </a:solidFill>
              </a:rPr>
              <a:t> площадок и внедрения механизмов наставничества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6835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308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3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 и деятельности регионального методического актива в системе образования Челябинской области</a:t>
            </a:r>
            <a:br>
              <a:rPr lang="ru-RU" sz="3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МОиН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Челябинской области №</a:t>
            </a:r>
            <a: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02/1090 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24 </a:t>
            </a:r>
            <a: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года)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94271"/>
            <a:ext cx="10515600" cy="408269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создание региональной </a:t>
            </a:r>
            <a:r>
              <a:rPr lang="ru-RU" dirty="0">
                <a:solidFill>
                  <a:srgbClr val="0070C0"/>
                </a:solidFill>
              </a:rPr>
              <a:t>системы научно-методического сопровождения педагогических работников и управленческих кадров Челябинской </a:t>
            </a:r>
            <a:r>
              <a:rPr lang="ru-RU" dirty="0" smtClean="0">
                <a:solidFill>
                  <a:srgbClr val="0070C0"/>
                </a:solidFill>
              </a:rPr>
              <a:t>области;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создание регионального методического актива.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Среди направлений деятельности:</a:t>
            </a:r>
          </a:p>
          <a:p>
            <a:r>
              <a:rPr lang="ru-RU" dirty="0">
                <a:solidFill>
                  <a:srgbClr val="0070C0"/>
                </a:solidFill>
              </a:rPr>
              <a:t>н</a:t>
            </a:r>
            <a:r>
              <a:rPr lang="ru-RU" dirty="0" smtClean="0">
                <a:solidFill>
                  <a:srgbClr val="0070C0"/>
                </a:solidFill>
              </a:rPr>
              <a:t>епрерывное профессиональное развитие педагогических работников и управленческих кадров;</a:t>
            </a:r>
          </a:p>
          <a:p>
            <a:r>
              <a:rPr lang="ru-RU" dirty="0">
                <a:solidFill>
                  <a:srgbClr val="0070C0"/>
                </a:solidFill>
              </a:rPr>
              <a:t>с</a:t>
            </a:r>
            <a:r>
              <a:rPr lang="ru-RU" dirty="0" smtClean="0">
                <a:solidFill>
                  <a:srgbClr val="0070C0"/>
                </a:solidFill>
              </a:rPr>
              <a:t>тимулирование профессионального роста педагогических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4036641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308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9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формировании, функционировании и развитии региональной системы научно-методического сопровождения педагогических работников и управленческих кадров Челябинской </a:t>
            </a:r>
            <a: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МОиН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Челябинской области №01/1311 от 24 мая 2023 года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94271"/>
            <a:ext cx="10515600" cy="408269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Цель – взаимодействие всех субъектов НМД регионального, муниципального и институционального  уровней для обеспечения непрерывного профессионального развития педагогических работников и управленческих кадров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Задачи – обеспечить развитие системы </a:t>
            </a:r>
            <a:r>
              <a:rPr lang="ru-RU" dirty="0" smtClean="0">
                <a:solidFill>
                  <a:srgbClr val="FF0000"/>
                </a:solidFill>
              </a:rPr>
              <a:t>«горизонтальных» </a:t>
            </a:r>
            <a:r>
              <a:rPr lang="ru-RU" dirty="0" smtClean="0">
                <a:solidFill>
                  <a:srgbClr val="0070C0"/>
                </a:solidFill>
              </a:rPr>
              <a:t>связей муниципальных сегментов РС НМС, в том числе в части обмена эффективными педагогическими и управленческими практиками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– развитие сетевого взаимодействия между субъектами РС НМС для создания единой информационно – методической среды </a:t>
            </a:r>
          </a:p>
          <a:p>
            <a:pPr marL="0" indent="0">
              <a:buNone/>
            </a:pPr>
            <a:endParaRPr lang="ru-RU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6846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949</Words>
  <Application>Microsoft Office PowerPoint</Application>
  <PresentationFormat>Широкоэкранный</PresentationFormat>
  <Paragraphs>71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Организация горизонтального обучения педагогических работников в рамках непрерывного профессионального образования и развития педагогических кадров в региональной системе образования.</vt:lpstr>
      <vt:lpstr>Непрерывное профессиональное развитие педагогических работников и управленческих кадров  </vt:lpstr>
      <vt:lpstr>«Вертикальная модель»  обучения педагогических и управленческих кадров </vt:lpstr>
      <vt:lpstr>"Горизонтальное обучение"  педагогических работников и управленческих кадров  </vt:lpstr>
      <vt:lpstr>Федеральный проект «Учитель будущего» </vt:lpstr>
      <vt:lpstr>Горизонтальная модель </vt:lpstr>
      <vt:lpstr>Единая федеральная система научно-методического сопровождения педагогических работников и управленческих кадров (ЕФС),  </vt:lpstr>
      <vt:lpstr> Положение о формировании и деятельности регионального методического актива в системе образования Челябинской области (Приказ МОиН Челябинской области №02/1090 от 24 апреля 2023 года) </vt:lpstr>
      <vt:lpstr> Положение о формировании, функционировании и развитии региональной системы научно-методического сопровождения педагогических работников и управленческих кадров Челябинской области (приказ МОиН Челябинской области №01/1311 от 24 мая 2023 года) </vt:lpstr>
      <vt:lpstr>Образовательная агломерация  </vt:lpstr>
      <vt:lpstr>Проектная площадка ГБУ ДПО «ЧИРО»  </vt:lpstr>
      <vt:lpstr>Региональные инновационные площадки</vt:lpstr>
      <vt:lpstr> Региональные сетевые сообщества </vt:lpstr>
      <vt:lpstr> Целевая модель наставничества</vt:lpstr>
      <vt:lpstr> Муниципальный уровень </vt:lpstr>
      <vt:lpstr> Институциональный уровень </vt:lpstr>
      <vt:lpstr>Организация горизонтального обучения педагогических работников в рамках непрерывного профессионального образования и развития педагогических кадров в региональной системе образования.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Воспитательный потенциал предмета Информатика в контексте формирования суверенной  национальной системы образования</dc:title>
  <dc:creator>Пользователь Windows</dc:creator>
  <cp:lastModifiedBy>Пользователь Windows</cp:lastModifiedBy>
  <cp:revision>41</cp:revision>
  <dcterms:created xsi:type="dcterms:W3CDTF">2024-10-14T03:22:15Z</dcterms:created>
  <dcterms:modified xsi:type="dcterms:W3CDTF">2025-04-10T07:23:54Z</dcterms:modified>
</cp:coreProperties>
</file>