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6" r:id="rId4"/>
    <p:sldId id="260" r:id="rId5"/>
    <p:sldId id="261" r:id="rId6"/>
    <p:sldId id="269" r:id="rId7"/>
    <p:sldId id="282" r:id="rId8"/>
    <p:sldId id="271" r:id="rId9"/>
    <p:sldId id="270" r:id="rId10"/>
    <p:sldId id="281" r:id="rId11"/>
    <p:sldId id="272" r:id="rId12"/>
    <p:sldId id="273" r:id="rId13"/>
    <p:sldId id="266" r:id="rId14"/>
    <p:sldId id="274" r:id="rId15"/>
    <p:sldId id="265" r:id="rId16"/>
    <p:sldId id="275" r:id="rId17"/>
    <p:sldId id="276" r:id="rId18"/>
    <p:sldId id="277" r:id="rId19"/>
    <p:sldId id="278" r:id="rId20"/>
    <p:sldId id="283" r:id="rId21"/>
    <p:sldId id="279" r:id="rId22"/>
    <p:sldId id="28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B28264-85AA-14E3-EB10-3AC96AFFB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938074-E0D4-3689-FB88-B97853674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E2C1E-68E6-8607-E732-134F012EC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1E69-F76D-4319-A101-6DAAF885A625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535549-EC5C-668E-C86C-9EF3BF638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CC96FF-1DFD-8F18-23C4-9AF5F7E19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9AB5-2008-4A6A-A89F-8B5989A3F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74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EA49B-8157-36A4-5243-CE6FE2646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D0CA31-DCEE-C81C-AC53-DB3BBFD93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2AA230-64D1-C376-67E8-2C5838EB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1E69-F76D-4319-A101-6DAAF885A625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C609ED-8436-C61D-2AAF-BF763BB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73A879-78D9-2518-116B-0C11675FB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9AB5-2008-4A6A-A89F-8B5989A3F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04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A63A14-F789-7EF2-77E8-B997D6E47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B26ED8-2975-7696-D178-64F08F0E1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E7CA8F-206E-4A8C-A771-FED9E86A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1E69-F76D-4319-A101-6DAAF885A625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E6823F-1787-9E4E-D338-80061948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CAD53-CD4E-F96C-13A9-E5426459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9AB5-2008-4A6A-A89F-8B5989A3F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8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9CCC0-C630-410A-DA2A-AF4EDC380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A181A9-012E-FB81-5563-3320DEB6E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4EF4B8-6F22-3D3F-30C6-9F9DEFF6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1E69-F76D-4319-A101-6DAAF885A625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1A06B5-EAD6-3C43-910A-4BA901F94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187FCE-E4FA-BAEA-F48D-60C0AF8D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9AB5-2008-4A6A-A89F-8B5989A3F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1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F60D7-7AB6-2E83-8B6B-DF59BC85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9B68CF-B88D-9AB2-A964-B1E2A1110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601148-08CD-9280-46E7-137CBF1B8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1E69-F76D-4319-A101-6DAAF885A625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494064-CA93-3DF7-6D75-04871398D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A584C-F955-4A9A-0733-61A2236E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9AB5-2008-4A6A-A89F-8B5989A3F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49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87FB1-D336-1E2F-7D46-BDC37168A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265D53-5EF6-7483-EA67-C4594DB541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AB5422-63A9-0745-59BD-9066B5FA2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FF3177-A29E-D81F-AA22-34319D31D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1E69-F76D-4319-A101-6DAAF885A625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CAFA4E-D830-166A-CC4D-F26C6CC7B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6B38BA-FADC-45FB-DDBD-FC55EE7B2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9AB5-2008-4A6A-A89F-8B5989A3F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5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770C9-2A87-FD01-AF56-8755A0245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4DD3FD-785D-8F0B-17E9-1F6DC1C11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5CC5E0-D900-81C7-7C70-2839DDC59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4FFA0F-080F-1BF6-E93A-BCCCD397D3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845E09-7B23-D67F-0082-9CD5E20314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073001-B5B6-8DDA-9360-C83DE90B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1E69-F76D-4319-A101-6DAAF885A625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B97482-1B16-D00F-63C9-BB57D45C7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54DC310-92FD-6634-6228-901BF4E2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9AB5-2008-4A6A-A89F-8B5989A3F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31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5BB1F-5C63-3AD6-5141-1B8BB376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204436-D7B4-A182-6B96-CF56B2EA4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1E69-F76D-4319-A101-6DAAF885A625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583B19-B987-7EF1-7657-F7917C527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EE8071-82E2-9F7E-C82C-725721F02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9AB5-2008-4A6A-A89F-8B5989A3F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245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61FFB7-BD6E-F077-FDA5-0C15DA6CC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1E69-F76D-4319-A101-6DAAF885A625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28B1D1-B200-84C6-A369-C3C025C30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E36A67-A83A-12A4-44E9-1B0B72104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9AB5-2008-4A6A-A89F-8B5989A3F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5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B238C-21BC-638D-600E-3511C4BF0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2F9E9A-A175-D3A2-51C9-F5D2A6C3D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28148D-FBC3-BBF1-2DCA-4AFB2A02B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564425-0285-177B-8D29-BE15A090F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1E69-F76D-4319-A101-6DAAF885A625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2624DD-8664-2506-D0F7-096F33966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29B956-CF9E-5D76-E6C5-F050C4F01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9AB5-2008-4A6A-A89F-8B5989A3F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0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1C335-2E90-01F8-1955-3FFEC577B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F050E5A-8127-13E1-A04A-BCFE1DF645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DAAD52-E386-B54F-A0AD-4764F706C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3495B7-CEFC-4E37-E65E-DF462284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1E69-F76D-4319-A101-6DAAF885A625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E1E175-4D11-E482-0D88-38025709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EA5E9C-D4B2-583E-83EF-B94EEAFF5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9AB5-2008-4A6A-A89F-8B5989A3F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64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A215C-76F5-B851-39D2-2E3EDC3E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691D1C-7273-CADE-7FA7-DA3EECAC4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0A9F66-3E90-5218-0816-C59A8C544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41E69-F76D-4319-A101-6DAAF885A625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A5659-92DC-3F97-E097-6DAA5D1CA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4070A2-E10B-50CD-4ED1-A2691127A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69AB5-2008-4A6A-A89F-8B5989A3F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69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ormativ.kontur.ru/document?moduleId=1&amp;documentId=449829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minobr@gov74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CCC65C6-BB98-6733-FDD4-70BC29FA5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7798" y="-410082"/>
            <a:ext cx="16247886" cy="774654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CB1B55D-1719-B759-3036-01AC11EBA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154" y="1580256"/>
            <a:ext cx="10086752" cy="58655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B03C65-F126-148F-22C8-60F2F07B5AB1}"/>
              </a:ext>
            </a:extLst>
          </p:cNvPr>
          <p:cNvSpPr txBox="1"/>
          <p:nvPr/>
        </p:nvSpPr>
        <p:spPr>
          <a:xfrm>
            <a:off x="1414130" y="256817"/>
            <a:ext cx="95480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развитие педагога </a:t>
            </a:r>
          </a:p>
          <a:p>
            <a:r>
              <a:rPr lang="ru-RU" alt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непрерывного образования</a:t>
            </a:r>
            <a:endParaRPr lang="ru-RU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A509FF-4D7F-6DFF-B8E7-8F9DAED8A39D}"/>
              </a:ext>
            </a:extLst>
          </p:cNvPr>
          <p:cNvSpPr txBox="1"/>
          <p:nvPr/>
        </p:nvSpPr>
        <p:spPr>
          <a:xfrm>
            <a:off x="2147777" y="2247155"/>
            <a:ext cx="60977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Заместитель директора </a:t>
            </a:r>
          </a:p>
          <a:p>
            <a:pPr algn="ctr" eaLnBrk="1" hangingPunct="1"/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учебно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– воспитательной работе</a:t>
            </a:r>
          </a:p>
          <a:p>
            <a:pPr algn="ctr" eaLnBrk="1" hangingPunct="1"/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МАОУ «СОШ № 84 г. Челябинска» </a:t>
            </a:r>
          </a:p>
          <a:p>
            <a:pPr algn="ctr" eaLnBrk="1" hangingPunct="1"/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Нуреева Л.А.</a:t>
            </a:r>
            <a:endParaRPr lang="ru-RU" alt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70424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6F3594-2D7E-6667-9C42-8768D98F8984}"/>
              </a:ext>
            </a:extLst>
          </p:cNvPr>
          <p:cNvSpPr txBox="1"/>
          <p:nvPr/>
        </p:nvSpPr>
        <p:spPr>
          <a:xfrm>
            <a:off x="1652478" y="-106479"/>
            <a:ext cx="8967676" cy="151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повышения квалификации педагогического коллектива </a:t>
            </a:r>
          </a:p>
          <a:p>
            <a:pPr algn="ctr">
              <a:spcAft>
                <a:spcPts val="1000"/>
              </a:spcAft>
            </a:pPr>
            <a:r>
              <a:rPr lang="ru-RU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МАОУ «СОШ № 84 г. Челябинска»</a:t>
            </a:r>
            <a:endParaRPr lang="ru-RU" sz="28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DA331F8-FE65-13B9-B5F6-4DCEA1B81B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731536"/>
              </p:ext>
            </p:extLst>
          </p:nvPr>
        </p:nvGraphicFramePr>
        <p:xfrm>
          <a:off x="829340" y="1406756"/>
          <a:ext cx="10770781" cy="4905503"/>
        </p:xfrm>
        <a:graphic>
          <a:graphicData uri="http://schemas.openxmlformats.org/drawingml/2006/table">
            <a:tbl>
              <a:tblPr/>
              <a:tblGrid>
                <a:gridCol w="8775602">
                  <a:extLst>
                    <a:ext uri="{9D8B030D-6E8A-4147-A177-3AD203B41FA5}">
                      <a16:colId xmlns:a16="http://schemas.microsoft.com/office/drawing/2014/main" val="3496157604"/>
                    </a:ext>
                  </a:extLst>
                </a:gridCol>
                <a:gridCol w="1995179">
                  <a:extLst>
                    <a:ext uri="{9D8B030D-6E8A-4147-A177-3AD203B41FA5}">
                      <a16:colId xmlns:a16="http://schemas.microsoft.com/office/drawing/2014/main" val="2658805504"/>
                    </a:ext>
                  </a:extLst>
                </a:gridCol>
              </a:tblGrid>
              <a:tr h="23943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buNone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buNone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  (чел.)</a:t>
                      </a:r>
                    </a:p>
                    <a:p>
                      <a:pPr algn="ctr">
                        <a:lnSpc>
                          <a:spcPct val="114000"/>
                        </a:lnSpc>
                        <a:buNone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791951"/>
                  </a:ext>
                </a:extLst>
              </a:tr>
              <a:tr h="610066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buNone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Административно-управленческие  работники, обучившиеся на курсах повышения квалификации на базе ГБУ ДПО ЧИРО</a:t>
                      </a: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4000"/>
                        </a:lnSpc>
                        <a:buNone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4000"/>
                        </a:lnSpc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906137"/>
                  </a:ext>
                </a:extLst>
              </a:tr>
              <a:tr h="2534913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buNone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работники, обучившиеся на курсах повышения квалификации на базе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4000"/>
                        </a:lnSpc>
                        <a:buNone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ДПО «ЦРО г. Челябинска»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4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ДПО ЧИРО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4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Инфоурок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4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урок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4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гражданской безопасности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4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Московский физико-технический институт (МФТИ)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4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непрерывного образования и инноваций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4000"/>
                        </a:lnSpc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4000"/>
                        </a:lnSpc>
                        <a:buNone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4000"/>
                        </a:lnSpc>
                        <a:buNone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4000"/>
                        </a:lnSpc>
                        <a:buNone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4000"/>
                        </a:lnSpc>
                        <a:buNone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4000"/>
                        </a:lnSpc>
                        <a:buNone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4000"/>
                        </a:lnSpc>
                        <a:buNone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4000"/>
                        </a:lnSpc>
                        <a:buNone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60239"/>
                  </a:ext>
                </a:extLst>
              </a:tr>
              <a:tr h="494476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buNone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получили документы о   повышении  квалификации и профессиональной  переподготовке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buNone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9074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018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FD628F-AFF3-9C11-0BD7-507FAF519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453" y="1403096"/>
            <a:ext cx="4524375" cy="526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F73E5F-B8FF-51FC-0F53-509271CBB4FA}"/>
              </a:ext>
            </a:extLst>
          </p:cNvPr>
          <p:cNvSpPr txBox="1"/>
          <p:nvPr/>
        </p:nvSpPr>
        <p:spPr>
          <a:xfrm>
            <a:off x="562528" y="1433576"/>
            <a:ext cx="77627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Аттестация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это процедура, в рамках которой оценивается качество и результативность профессиональной деятельности педагога</a:t>
            </a:r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3AC2AA-CAF7-735D-E59B-E562133CCB30}"/>
              </a:ext>
            </a:extLst>
          </p:cNvPr>
          <p:cNvSpPr txBox="1"/>
          <p:nvPr/>
        </p:nvSpPr>
        <p:spPr>
          <a:xfrm>
            <a:off x="1488559" y="405441"/>
            <a:ext cx="91227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Аттестация педагогических работников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53A4CC-8D5D-6762-FAA3-4E78F12A7279}"/>
              </a:ext>
            </a:extLst>
          </p:cNvPr>
          <p:cNvSpPr txBox="1"/>
          <p:nvPr/>
        </p:nvSpPr>
        <p:spPr>
          <a:xfrm>
            <a:off x="15726" y="3836555"/>
            <a:ext cx="794252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Приказом Министерства просвещения России </a:t>
            </a:r>
            <a:endParaRPr lang="en-US" sz="28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u="sng" kern="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№ 196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от 24.03.2023 </a:t>
            </a:r>
            <a:endParaRPr lang="en-US" sz="28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«Об утверждении Порядка проведения </a:t>
            </a:r>
            <a:endParaRPr lang="en-US" sz="28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аттестации педагогических работников»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16434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BBF3AA-E0A6-C6F3-7E81-83F959ACECFF}"/>
              </a:ext>
            </a:extLst>
          </p:cNvPr>
          <p:cNvSpPr txBox="1"/>
          <p:nvPr/>
        </p:nvSpPr>
        <p:spPr>
          <a:xfrm>
            <a:off x="1488559" y="405441"/>
            <a:ext cx="91227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Виды аттестации педагогических работников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304393-30A7-1602-E5EA-E50E9D0C2C59}"/>
              </a:ext>
            </a:extLst>
          </p:cNvPr>
          <p:cNvSpPr txBox="1"/>
          <p:nvPr/>
        </p:nvSpPr>
        <p:spPr>
          <a:xfrm>
            <a:off x="7031666" y="2057033"/>
            <a:ext cx="39305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Добровольная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A73E5-DED4-488A-938F-54F576BDD46F}"/>
              </a:ext>
            </a:extLst>
          </p:cNvPr>
          <p:cNvSpPr txBox="1"/>
          <p:nvPr/>
        </p:nvSpPr>
        <p:spPr>
          <a:xfrm>
            <a:off x="1013638" y="2057033"/>
            <a:ext cx="42707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Обязательная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3CDA4F-2360-E903-5A3A-324805140313}"/>
              </a:ext>
            </a:extLst>
          </p:cNvPr>
          <p:cNvSpPr txBox="1"/>
          <p:nvPr/>
        </p:nvSpPr>
        <p:spPr>
          <a:xfrm>
            <a:off x="1013638" y="3145098"/>
            <a:ext cx="42707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Соответствие занимаемой должности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0F5578-327C-DAE3-420C-53E2F966ADB2}"/>
              </a:ext>
            </a:extLst>
          </p:cNvPr>
          <p:cNvSpPr txBox="1"/>
          <p:nvPr/>
        </p:nvSpPr>
        <p:spPr>
          <a:xfrm>
            <a:off x="6861544" y="3145098"/>
            <a:ext cx="42707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Установление квалификационной категории</a:t>
            </a: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50D24BAC-9786-4109-AD1F-71AD8F530461}"/>
              </a:ext>
            </a:extLst>
          </p:cNvPr>
          <p:cNvSpPr/>
          <p:nvPr/>
        </p:nvSpPr>
        <p:spPr>
          <a:xfrm>
            <a:off x="3019647" y="2641808"/>
            <a:ext cx="138223" cy="5847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25C90DEC-805E-F590-C46C-839B7FC88EA0}"/>
              </a:ext>
            </a:extLst>
          </p:cNvPr>
          <p:cNvSpPr/>
          <p:nvPr/>
        </p:nvSpPr>
        <p:spPr>
          <a:xfrm>
            <a:off x="8825024" y="2641808"/>
            <a:ext cx="138223" cy="5847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012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D00FF1-81D2-0532-D085-7B47E4C91A56}"/>
              </a:ext>
            </a:extLst>
          </p:cNvPr>
          <p:cNvSpPr txBox="1"/>
          <p:nvPr/>
        </p:nvSpPr>
        <p:spPr>
          <a:xfrm>
            <a:off x="404038" y="116406"/>
            <a:ext cx="8720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Аттестация на соответствие занимаемой должности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6A232D-B0CD-B512-F849-F8A11051A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502" y="3118687"/>
            <a:ext cx="3219401" cy="37706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3E368B-0548-B41B-6803-BC03A2365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772" y="116406"/>
            <a:ext cx="2159109" cy="29032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065F54-DB08-C998-161C-D12B7F70E233}"/>
              </a:ext>
            </a:extLst>
          </p:cNvPr>
          <p:cNvSpPr txBox="1"/>
          <p:nvPr/>
        </p:nvSpPr>
        <p:spPr>
          <a:xfrm>
            <a:off x="318977" y="1472509"/>
            <a:ext cx="818987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49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Проведение аттестации педагогических работников в целях подтверждения соответствия педагогических работников занимаемым ими должностям осуществляется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в пять лет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оценки их профессиональной деятельности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аттестационными комиссиями, самостоятельно формируемыми организациями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осуществляющими образовательную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455673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2A6A8B-3A3B-30EC-8411-6800B8A84682}"/>
              </a:ext>
            </a:extLst>
          </p:cNvPr>
          <p:cNvSpPr txBox="1"/>
          <p:nvPr/>
        </p:nvSpPr>
        <p:spPr>
          <a:xfrm>
            <a:off x="659219" y="0"/>
            <a:ext cx="99201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подлежат аттестации </a:t>
            </a:r>
          </a:p>
          <a:p>
            <a:pPr algn="ctr"/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подтверждения соответствия занимаемой должности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7A9011-2C54-9240-3FFC-BAF1E9681631}"/>
              </a:ext>
            </a:extLst>
          </p:cNvPr>
          <p:cNvSpPr txBox="1"/>
          <p:nvPr/>
        </p:nvSpPr>
        <p:spPr>
          <a:xfrm>
            <a:off x="786809" y="954107"/>
            <a:ext cx="11089758" cy="5831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➢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работники, имеющие квалификационные категории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➢ проработавшие в занимаемой должности менее двух лет в организации, в которой проводится аттестация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➢ беременные женщины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➢ женщины, находящиеся в отпуске по беременности и родам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➢ лица, находящиеся в отпуске по уходу за ребенком до достижения им возраста трех лет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➢ отсутствовавшие на рабочем месте более четырех месяцев в связи с заболеванием </a:t>
            </a:r>
          </a:p>
        </p:txBody>
      </p:sp>
    </p:spTree>
    <p:extLst>
      <p:ext uri="{BB962C8B-B14F-4D97-AF65-F5344CB8AC3E}">
        <p14:creationId xmlns:p14="http://schemas.microsoft.com/office/powerpoint/2010/main" val="1310153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A4C053-274F-2EC4-D252-79618953C2D3}"/>
              </a:ext>
            </a:extLst>
          </p:cNvPr>
          <p:cNvSpPr txBox="1"/>
          <p:nvPr/>
        </p:nvSpPr>
        <p:spPr>
          <a:xfrm>
            <a:off x="715925" y="0"/>
            <a:ext cx="107601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Аттестация педагогических работников </a:t>
            </a:r>
          </a:p>
          <a:p>
            <a:pPr algn="ctr"/>
            <a:r>
              <a:rPr lang="ru-RU" sz="28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целях установления квалификационной категории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A2B4D0-0238-9410-3633-86DC6DEFF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23" y="1030215"/>
            <a:ext cx="10074596" cy="582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46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085FA0-915C-364D-5DC0-106A7F80C053}"/>
              </a:ext>
            </a:extLst>
          </p:cNvPr>
          <p:cNvSpPr txBox="1"/>
          <p:nvPr/>
        </p:nvSpPr>
        <p:spPr>
          <a:xfrm>
            <a:off x="412898" y="31197"/>
            <a:ext cx="11366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Аттестация на установление квалификационной категории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2B377-06F3-E9F0-01B7-D999D089FE10}"/>
              </a:ext>
            </a:extLst>
          </p:cNvPr>
          <p:cNvSpPr txBox="1"/>
          <p:nvPr/>
        </p:nvSpPr>
        <p:spPr>
          <a:xfrm>
            <a:off x="854150" y="569999"/>
            <a:ext cx="42707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Первая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935E4-06D2-6FB3-E463-FAC5FE0831D1}"/>
              </a:ext>
            </a:extLst>
          </p:cNvPr>
          <p:cNvSpPr txBox="1"/>
          <p:nvPr/>
        </p:nvSpPr>
        <p:spPr>
          <a:xfrm>
            <a:off x="7237229" y="569999"/>
            <a:ext cx="42707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Высшая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07F306-D516-97AE-A07B-55839A31158C}"/>
              </a:ext>
            </a:extLst>
          </p:cNvPr>
          <p:cNvSpPr txBox="1"/>
          <p:nvPr/>
        </p:nvSpPr>
        <p:spPr>
          <a:xfrm>
            <a:off x="0" y="1369179"/>
            <a:ext cx="4960975" cy="4993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ученики показывают стабильные хорошие результаты при контроле знаний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 выявляет и развивает способности учеников к научной, творческой, физкультурно-спортивной деятельности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совершенствует методы обучения и воспитания и делится своим профессиональным опытом с коллегами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1FFD5E-2F20-80D0-7CD6-79128F3DBF8B}"/>
              </a:ext>
            </a:extLst>
          </p:cNvPr>
          <p:cNvSpPr txBox="1"/>
          <p:nvPr/>
        </p:nvSpPr>
        <p:spPr>
          <a:xfrm>
            <a:off x="5475767" y="1310289"/>
            <a:ext cx="671623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 знаний показывает, что его ученики улучшают свои результаты</a:t>
            </a:r>
            <a:endParaRPr lang="ru-RU" sz="2400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среди учеников есть участники, победители и призёры олимпиад, соревнований и других конкурсных мероприятий</a:t>
            </a:r>
          </a:p>
          <a:p>
            <a:pPr marL="285750" indent="-285750">
              <a:buFontTx/>
              <a:buChar char="-"/>
            </a:pPr>
            <a:r>
              <a:rPr lang="ru-RU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работе педагог использует новые образовательные технологии и инновационные методы, ставит педагогические эксперименты</a:t>
            </a:r>
          </a:p>
          <a:p>
            <a:pPr marL="285750" indent="-285750">
              <a:buFontTx/>
              <a:buChar char="-"/>
            </a:pPr>
            <a:r>
              <a:rPr lang="ru-RU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делится своим профессиональным опытом</a:t>
            </a:r>
          </a:p>
          <a:p>
            <a:pPr marL="285750" indent="-285750">
              <a:buFontTx/>
              <a:buChar char="-"/>
            </a:pPr>
            <a:r>
              <a:rPr lang="ru-RU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 активно участвует в работе МО, в разработке программно-методических образовательных проектов </a:t>
            </a:r>
          </a:p>
          <a:p>
            <a:pPr marL="285750" indent="-285750">
              <a:buFontTx/>
              <a:buChar char="-"/>
            </a:pPr>
            <a:r>
              <a:rPr lang="ru-RU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принимает участие в профессиональных конкурсах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47361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E09EBC-C2F0-2668-0F84-C23DB5360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47" y="701750"/>
            <a:ext cx="9581975" cy="59329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006DA2-658D-E5C1-94B2-CF59E0FC0E03}"/>
              </a:ext>
            </a:extLst>
          </p:cNvPr>
          <p:cNvSpPr txBox="1"/>
          <p:nvPr/>
        </p:nvSpPr>
        <p:spPr>
          <a:xfrm>
            <a:off x="412898" y="31197"/>
            <a:ext cx="11366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Информационная система «Аттестация» 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02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289DD8-4895-C570-2745-173E92370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65" y="478464"/>
            <a:ext cx="8539795" cy="46889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15046E-D6A3-0014-78FE-47FA99E93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223" y="1327436"/>
            <a:ext cx="7653557" cy="53710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0AB7A7-B105-701B-404F-3304DF38552C}"/>
              </a:ext>
            </a:extLst>
          </p:cNvPr>
          <p:cNvSpPr txBox="1"/>
          <p:nvPr/>
        </p:nvSpPr>
        <p:spPr>
          <a:xfrm>
            <a:off x="412898" y="31197"/>
            <a:ext cx="11366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Информационная система «Аттестация» 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98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1437FF-67A3-C11F-8379-AF6DFEE4A5CC}"/>
              </a:ext>
            </a:extLst>
          </p:cNvPr>
          <p:cNvSpPr txBox="1"/>
          <p:nvPr/>
        </p:nvSpPr>
        <p:spPr>
          <a:xfrm>
            <a:off x="1701209" y="256309"/>
            <a:ext cx="86549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Способы подачи заявления на аттестацию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9530B8-6DF0-27A4-D666-252F8191B3CF}"/>
              </a:ext>
            </a:extLst>
          </p:cNvPr>
          <p:cNvSpPr txBox="1"/>
          <p:nvPr/>
        </p:nvSpPr>
        <p:spPr>
          <a:xfrm>
            <a:off x="1092494" y="1219808"/>
            <a:ext cx="82535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 электронной почте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minobr@gov74.ru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Почтой РФ (письмо с уведомлением)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Портал государственных услуг РФ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7E8A1A-1F9C-2FF6-38E0-F4D1CE963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061" y="3055397"/>
            <a:ext cx="7736958" cy="35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6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8DDC88-D63A-C737-4834-3D7BC256F076}"/>
              </a:ext>
            </a:extLst>
          </p:cNvPr>
          <p:cNvSpPr txBox="1"/>
          <p:nvPr/>
        </p:nvSpPr>
        <p:spPr>
          <a:xfrm>
            <a:off x="972769" y="300148"/>
            <a:ext cx="10544175" cy="2888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Непрерывное образование педагога</a:t>
            </a:r>
            <a:r>
              <a:rPr lang="ru-RU" sz="3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профессионального развития, охватывающая обучение, самообразование, повышение квалификации и профессиональное совершенствование педагогов в течение всей их профессиональной карьеры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DC48E991-0937-AFED-D666-49101FCBA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69" y="3105926"/>
            <a:ext cx="1054417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481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DBFBF50-1C88-5917-1A4E-8E1B60C0C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082495"/>
              </p:ext>
            </p:extLst>
          </p:nvPr>
        </p:nvGraphicFramePr>
        <p:xfrm>
          <a:off x="563526" y="2211905"/>
          <a:ext cx="11291776" cy="3425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0939">
                  <a:extLst>
                    <a:ext uri="{9D8B030D-6E8A-4147-A177-3AD203B41FA5}">
                      <a16:colId xmlns:a16="http://schemas.microsoft.com/office/drawing/2014/main" val="1373205876"/>
                    </a:ext>
                  </a:extLst>
                </a:gridCol>
                <a:gridCol w="2456121">
                  <a:extLst>
                    <a:ext uri="{9D8B030D-6E8A-4147-A177-3AD203B41FA5}">
                      <a16:colId xmlns:a16="http://schemas.microsoft.com/office/drawing/2014/main" val="574245656"/>
                    </a:ext>
                  </a:extLst>
                </a:gridCol>
                <a:gridCol w="1871330">
                  <a:extLst>
                    <a:ext uri="{9D8B030D-6E8A-4147-A177-3AD203B41FA5}">
                      <a16:colId xmlns:a16="http://schemas.microsoft.com/office/drawing/2014/main" val="432975465"/>
                    </a:ext>
                  </a:extLst>
                </a:gridCol>
                <a:gridCol w="2615610">
                  <a:extLst>
                    <a:ext uri="{9D8B030D-6E8A-4147-A177-3AD203B41FA5}">
                      <a16:colId xmlns:a16="http://schemas.microsoft.com/office/drawing/2014/main" val="2652456742"/>
                    </a:ext>
                  </a:extLst>
                </a:gridCol>
                <a:gridCol w="2147776">
                  <a:extLst>
                    <a:ext uri="{9D8B030D-6E8A-4147-A177-3AD203B41FA5}">
                      <a16:colId xmlns:a16="http://schemas.microsoft.com/office/drawing/2014/main" val="2057722807"/>
                    </a:ext>
                  </a:extLst>
                </a:gridCol>
              </a:tblGrid>
              <a:tr h="783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категория</a:t>
                      </a:r>
                      <a:endParaRPr lang="ru-RU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высшая</a:t>
                      </a:r>
                      <a:endParaRPr lang="ru-RU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3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</a:t>
                      </a:r>
                      <a:endParaRPr lang="ru-RU" sz="3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3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категории</a:t>
                      </a:r>
                      <a:endParaRPr lang="ru-RU" sz="3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832372"/>
                  </a:ext>
                </a:extLst>
              </a:tr>
              <a:tr h="783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3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3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3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9215014"/>
                  </a:ext>
                </a:extLst>
              </a:tr>
              <a:tr h="783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3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3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3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3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3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3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8904310"/>
                  </a:ext>
                </a:extLst>
              </a:tr>
              <a:tr h="783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3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3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3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3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3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3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3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3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53383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9D857AA-9F9B-B4C9-1D81-B518C0158133}"/>
              </a:ext>
            </a:extLst>
          </p:cNvPr>
          <p:cNvSpPr txBox="1"/>
          <p:nvPr/>
        </p:nvSpPr>
        <p:spPr>
          <a:xfrm>
            <a:off x="1392865" y="116805"/>
            <a:ext cx="10388009" cy="1317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ттестации педагогов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МАОУ «СОШ № 84 г. Челябинска»</a:t>
            </a:r>
            <a:endParaRPr lang="ru-RU" sz="32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117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CFD5F7-3CD6-1CFB-FAF6-1E37422AA6FE}"/>
              </a:ext>
            </a:extLst>
          </p:cNvPr>
          <p:cNvSpPr txBox="1"/>
          <p:nvPr/>
        </p:nvSpPr>
        <p:spPr>
          <a:xfrm>
            <a:off x="669851" y="298050"/>
            <a:ext cx="100158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«Педагог – наставник»                   «Педагог - методист»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B8B524-3789-D052-06DC-D92079DDD272}"/>
              </a:ext>
            </a:extLst>
          </p:cNvPr>
          <p:cNvSpPr txBox="1"/>
          <p:nvPr/>
        </p:nvSpPr>
        <p:spPr>
          <a:xfrm>
            <a:off x="316319" y="1106638"/>
            <a:ext cx="53614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Статус </a:t>
            </a:r>
            <a:r>
              <a:rPr lang="ru-RU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«Педагога – наставника»  </a:t>
            </a:r>
            <a:r>
              <a:rPr lang="ru-RU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могут получить педагоги, посвятившие много времени и сил процессу наставничества в работе со студентами и взаимоотношениях с коллегами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F55642-EB24-FB20-730E-9AB553AA153B}"/>
              </a:ext>
            </a:extLst>
          </p:cNvPr>
          <p:cNvSpPr txBox="1"/>
          <p:nvPr/>
        </p:nvSpPr>
        <p:spPr>
          <a:xfrm>
            <a:off x="6094228" y="1106638"/>
            <a:ext cx="547399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Категория </a:t>
            </a:r>
            <a:r>
              <a:rPr lang="ru-RU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«Педагог - методист</a:t>
            </a:r>
            <a:r>
              <a:rPr lang="ru-RU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говорит о приверженности делу совершенствования системы образования. Она присваивается тем, кто показывает высокие результаты в сфере методической работы</a:t>
            </a:r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5863F70-34EB-205F-7630-0A874CED3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7" y="3483820"/>
            <a:ext cx="4461696" cy="307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A24BF2-41B5-4A0E-F85B-BFA35594A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584" y="3443039"/>
            <a:ext cx="4604397" cy="316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75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E28F14-16CF-96BB-4944-DE714740D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7798" y="-410082"/>
            <a:ext cx="16247886" cy="77465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3B833D-B6D6-8BF0-E51F-AC344291A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780" y="1065331"/>
            <a:ext cx="10834289" cy="39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26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211A9F-8ACA-C8CC-40CB-90EEE19F8AD4}"/>
              </a:ext>
            </a:extLst>
          </p:cNvPr>
          <p:cNvSpPr txBox="1"/>
          <p:nvPr/>
        </p:nvSpPr>
        <p:spPr>
          <a:xfrm>
            <a:off x="870098" y="797442"/>
            <a:ext cx="10676860" cy="5574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ctr">
              <a:lnSpc>
                <a:spcPct val="115000"/>
              </a:lnSpc>
              <a:buNone/>
            </a:pPr>
            <a:endParaRPr lang="ru-RU" sz="3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профессиональной компетентности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лияет на качество образования и успехи учащихся</a:t>
            </a: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Освоение новых методик и педагогических подходов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озволяет открыть новые перспективы в работе с учащимися</a:t>
            </a: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Эффективное решение сложных педагогических задач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лучшает профессиональные навыки и уверенность в своих способностях</a:t>
            </a: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Профессиональная самореализация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оздаёт условия для развития лидерских качеств педагога и возможности передавать свои знания и опыт другим коллегам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1849BF-16AF-6751-FE4D-B73AB870A6E4}"/>
              </a:ext>
            </a:extLst>
          </p:cNvPr>
          <p:cNvSpPr txBox="1"/>
          <p:nvPr/>
        </p:nvSpPr>
        <p:spPr>
          <a:xfrm>
            <a:off x="1564759" y="8003"/>
            <a:ext cx="9078432" cy="1179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ctr">
              <a:lnSpc>
                <a:spcPct val="115000"/>
              </a:lnSpc>
              <a:buNone/>
            </a:pP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реимущества </a:t>
            </a:r>
          </a:p>
          <a:p>
            <a:pPr indent="270510" algn="ctr">
              <a:lnSpc>
                <a:spcPct val="115000"/>
              </a:lnSpc>
              <a:buNone/>
            </a:pPr>
            <a:r>
              <a:rPr lang="ru-RU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непрерывного образования педагога</a:t>
            </a:r>
          </a:p>
        </p:txBody>
      </p:sp>
    </p:spTree>
    <p:extLst>
      <p:ext uri="{BB962C8B-B14F-4D97-AF65-F5344CB8AC3E}">
        <p14:creationId xmlns:p14="http://schemas.microsoft.com/office/powerpoint/2010/main" val="1304673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19A5EF9D-14DD-CFBB-2D01-432021CE3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577" y="3111603"/>
            <a:ext cx="6081823" cy="374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CC2C8A-D961-E2E7-9F41-F9FA53DC21AF}"/>
              </a:ext>
            </a:extLst>
          </p:cNvPr>
          <p:cNvSpPr txBox="1"/>
          <p:nvPr/>
        </p:nvSpPr>
        <p:spPr>
          <a:xfrm>
            <a:off x="127590" y="1710058"/>
            <a:ext cx="9175898" cy="327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80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Изменение образовательных стандартов </a:t>
            </a:r>
          </a:p>
          <a:p>
            <a:pPr indent="449580" algn="just">
              <a:lnSpc>
                <a:spcPct val="115000"/>
              </a:lnSpc>
              <a:spcAft>
                <a:spcPts val="180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Технологический прогресс </a:t>
            </a:r>
          </a:p>
          <a:p>
            <a:pPr indent="449580" algn="just">
              <a:lnSpc>
                <a:spcPct val="115000"/>
              </a:lnSpc>
              <a:spcAft>
                <a:spcPts val="180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Индивидуализация образовательного процесса</a:t>
            </a:r>
          </a:p>
          <a:p>
            <a:pPr indent="449580" algn="just">
              <a:lnSpc>
                <a:spcPct val="115000"/>
              </a:lnSpc>
              <a:spcAft>
                <a:spcPts val="180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Психолого-педагогические изменения</a:t>
            </a:r>
          </a:p>
          <a:p>
            <a:pPr>
              <a:buNone/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ED32A2-B503-EC5A-4D93-6C36145E8187}"/>
              </a:ext>
            </a:extLst>
          </p:cNvPr>
          <p:cNvSpPr txBox="1"/>
          <p:nvPr/>
        </p:nvSpPr>
        <p:spPr>
          <a:xfrm>
            <a:off x="404037" y="416031"/>
            <a:ext cx="11196084" cy="62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Почему непрерывное образование педагогов необходимо?</a:t>
            </a:r>
            <a:endParaRPr lang="ru-RU" sz="3200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62947D-0536-70DF-CC9B-6FF0CEA26B53}"/>
              </a:ext>
            </a:extLst>
          </p:cNvPr>
          <p:cNvSpPr txBox="1"/>
          <p:nvPr/>
        </p:nvSpPr>
        <p:spPr>
          <a:xfrm>
            <a:off x="2442830" y="426663"/>
            <a:ext cx="8636295" cy="62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непрерывного образования педагогов</a:t>
            </a:r>
            <a:endParaRPr lang="ru-RU" sz="32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DF63CC-9803-5D15-2198-CA236894CC54}"/>
              </a:ext>
            </a:extLst>
          </p:cNvPr>
          <p:cNvSpPr txBox="1"/>
          <p:nvPr/>
        </p:nvSpPr>
        <p:spPr>
          <a:xfrm>
            <a:off x="967564" y="1350508"/>
            <a:ext cx="9558670" cy="4914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Семинары и вебинары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Мастер-классы и тренинги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Научные конференции и форумы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Самообразование через профессиональные сообщества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социальные сети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Участие в конкурсном движении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Деятельность методических объединений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993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E43C36-D690-DA18-8D85-BB389D84DDDF}"/>
              </a:ext>
            </a:extLst>
          </p:cNvPr>
          <p:cNvSpPr txBox="1"/>
          <p:nvPr/>
        </p:nvSpPr>
        <p:spPr>
          <a:xfrm>
            <a:off x="2931927" y="99911"/>
            <a:ext cx="6097772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8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824623-0D35-50A4-E0F0-84C7B993AF3F}"/>
              </a:ext>
            </a:extLst>
          </p:cNvPr>
          <p:cNvSpPr txBox="1"/>
          <p:nvPr/>
        </p:nvSpPr>
        <p:spPr>
          <a:xfrm>
            <a:off x="943639" y="1043394"/>
            <a:ext cx="34050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kern="0" dirty="0">
                <a:latin typeface="Times New Roman" panose="02020603050405020304" pitchFamily="18" charset="0"/>
              </a:rPr>
              <a:t>очно</a:t>
            </a:r>
          </a:p>
          <a:p>
            <a:pPr marL="285750" indent="-285750">
              <a:buFontTx/>
              <a:buChar char="-"/>
            </a:pPr>
            <a:r>
              <a:rPr lang="ru-RU" sz="2400" kern="0" dirty="0">
                <a:latin typeface="Times New Roman" panose="02020603050405020304" pitchFamily="18" charset="0"/>
              </a:rPr>
              <a:t>очно-заочно</a:t>
            </a:r>
          </a:p>
          <a:p>
            <a:pPr marL="285750" indent="-285750">
              <a:buFontTx/>
              <a:buChar char="-"/>
            </a:pPr>
            <a:r>
              <a:rPr lang="ru-RU" sz="2400" kern="0" dirty="0">
                <a:latin typeface="Times New Roman" panose="02020603050405020304" pitchFamily="18" charset="0"/>
              </a:rPr>
              <a:t>дистанционно</a:t>
            </a:r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57AB7F-5E7B-0746-D7AB-0FC287F6F59C}"/>
              </a:ext>
            </a:extLst>
          </p:cNvPr>
          <p:cNvSpPr txBox="1"/>
          <p:nvPr/>
        </p:nvSpPr>
        <p:spPr>
          <a:xfrm>
            <a:off x="4008474" y="797509"/>
            <a:ext cx="792125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</a:p>
          <a:p>
            <a:pPr algn="ctr"/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"Об образовании в Российской Федерации" </a:t>
            </a:r>
          </a:p>
          <a:p>
            <a:pPr algn="ctr"/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29.12.2012 N 273-ФЗ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педагогический работник имеет право </a:t>
            </a:r>
          </a:p>
          <a:p>
            <a:pPr algn="ctr"/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дополнительное профессиональное образование не реже, чем один раз в три года, </a:t>
            </a:r>
          </a:p>
          <a:p>
            <a:pPr algn="ctr"/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также обязан систематически повышать свой профессиональный уровень</a:t>
            </a:r>
          </a:p>
          <a:p>
            <a:pPr algn="l"/>
            <a:endParaRPr lang="ru-RU" b="1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373510-A214-C9BA-1ED9-0EEB32FBA6BD}"/>
              </a:ext>
            </a:extLst>
          </p:cNvPr>
          <p:cNvSpPr txBox="1"/>
          <p:nvPr/>
        </p:nvSpPr>
        <p:spPr>
          <a:xfrm>
            <a:off x="457201" y="4011858"/>
            <a:ext cx="1146189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РФ от 1 июля 2013 г. N 499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организации и осуществления образовательной деятельности по дополнительным профессиональным программам</a:t>
            </a:r>
            <a:r>
              <a:rPr lang="ru-RU" sz="2400" b="1" dirty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i="0" dirty="0">
              <a:solidFill>
                <a:srgbClr val="22272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минимально допустимый срок освоения </a:t>
            </a:r>
          </a:p>
          <a:p>
            <a:pPr algn="ctr"/>
            <a:r>
              <a:rPr lang="ru-RU" sz="24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 повышения квалификации не может быть менее 16 часов, </a:t>
            </a:r>
          </a:p>
          <a:p>
            <a:pPr algn="ctr"/>
            <a:r>
              <a:rPr lang="ru-RU" sz="24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программ профессиональной переподготовки - менее 250 часов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727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52ECF4-1548-465E-4431-8E28460E4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57" y="41347"/>
            <a:ext cx="8076864" cy="35333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E6CC6D-ABCB-3288-4A2F-8CA294418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778" y="3051544"/>
            <a:ext cx="6775222" cy="376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07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C03D3A-B53D-E66A-9E62-EF1CB9E2FDD5}"/>
              </a:ext>
            </a:extLst>
          </p:cNvPr>
          <p:cNvSpPr txBox="1"/>
          <p:nvPr/>
        </p:nvSpPr>
        <p:spPr>
          <a:xfrm>
            <a:off x="2931927" y="99911"/>
            <a:ext cx="6097772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8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5BE33A2B-10A2-7713-1E12-FAA1340BC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58" y="1069148"/>
            <a:ext cx="6741042" cy="449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B26074-401B-1E56-AFD7-460C7FBB3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684" y="1201037"/>
            <a:ext cx="3420028" cy="47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92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F34E6-A56A-E625-E3EC-91AFEFAC8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D9ABB0-435A-C9D6-47AA-6D49D76BD43D}"/>
              </a:ext>
            </a:extLst>
          </p:cNvPr>
          <p:cNvSpPr txBox="1"/>
          <p:nvPr/>
        </p:nvSpPr>
        <p:spPr>
          <a:xfrm>
            <a:off x="2442830" y="426663"/>
            <a:ext cx="8636295" cy="62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непрерывного образования педагогов</a:t>
            </a:r>
            <a:endParaRPr lang="ru-RU" sz="3200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567680-A8DA-B6CF-4226-D45C2B4DE95C}"/>
              </a:ext>
            </a:extLst>
          </p:cNvPr>
          <p:cNvSpPr txBox="1"/>
          <p:nvPr/>
        </p:nvSpPr>
        <p:spPr>
          <a:xfrm>
            <a:off x="967564" y="1350508"/>
            <a:ext cx="9558670" cy="4786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Семинары и вебинары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Мастер-классы и тренинги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</a:t>
            </a:r>
            <a:r>
              <a:rPr lang="ru-RU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аучные конференции и форумы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Самообразование через профессиональные сообщества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социальные сети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Участие в конкурсном движении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Деятельность методических объединений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1688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814</Words>
  <Application>Microsoft Office PowerPoint</Application>
  <PresentationFormat>Широкоэкранный</PresentationFormat>
  <Paragraphs>153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PT Sans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10</cp:revision>
  <dcterms:created xsi:type="dcterms:W3CDTF">2025-04-01T06:28:31Z</dcterms:created>
  <dcterms:modified xsi:type="dcterms:W3CDTF">2025-04-10T03:39:36Z</dcterms:modified>
</cp:coreProperties>
</file>