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</p:sldMasterIdLst>
  <p:notesMasterIdLst>
    <p:notesMasterId r:id="rId18"/>
  </p:notesMasterIdLst>
  <p:sldIdLst>
    <p:sldId id="256" r:id="rId3"/>
    <p:sldId id="276" r:id="rId4"/>
    <p:sldId id="292" r:id="rId5"/>
    <p:sldId id="293" r:id="rId6"/>
    <p:sldId id="294" r:id="rId7"/>
    <p:sldId id="306" r:id="rId8"/>
    <p:sldId id="296" r:id="rId9"/>
    <p:sldId id="307" r:id="rId10"/>
    <p:sldId id="297" r:id="rId11"/>
    <p:sldId id="298" r:id="rId12"/>
    <p:sldId id="301" r:id="rId13"/>
    <p:sldId id="302" r:id="rId14"/>
    <p:sldId id="303" r:id="rId15"/>
    <p:sldId id="305" r:id="rId16"/>
    <p:sldId id="304" r:id="rId17"/>
  </p:sldIdLst>
  <p:sldSz cx="9144000" cy="5143500" type="screen16x9"/>
  <p:notesSz cx="7559675" cy="10691813"/>
  <p:defaultTextStyle>
    <a:defPPr>
      <a:defRPr lang="en-GB"/>
    </a:defPPr>
    <a:lvl1pPr algn="l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057C"/>
    <a:srgbClr val="009242"/>
    <a:srgbClr val="1F2EA1"/>
    <a:srgbClr val="340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372" y="1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914400" algn="l"/>
                <a:tab pos="1828800" algn="l"/>
                <a:tab pos="27432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914400" algn="l"/>
                <a:tab pos="1828800" algn="l"/>
                <a:tab pos="27432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914400" algn="l"/>
                <a:tab pos="1828800" algn="l"/>
                <a:tab pos="27432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914400" algn="l"/>
                <a:tab pos="1828800" algn="l"/>
                <a:tab pos="27432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fld id="{B86A12FA-2570-4DA6-8E80-4B56B3636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540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430F830-23E7-4027-85AD-B3BBA5AF8310}" type="slidenum">
              <a:rPr lang="ru-RU"/>
              <a:pPr/>
              <a:t>1</a:t>
            </a:fld>
            <a:endParaRPr lang="ru-RU"/>
          </a:p>
        </p:txBody>
      </p:sp>
      <p:sp>
        <p:nvSpPr>
          <p:cNvPr id="276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4788"/>
            <a:ext cx="2055813" cy="39798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4788"/>
            <a:ext cx="6019800" cy="39798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29;p19"/>
          <p:cNvPicPr/>
          <p:nvPr userDrawn="1"/>
        </p:nvPicPr>
        <p:blipFill>
          <a:blip r:embed="rId2" cstate="print">
            <a:alphaModFix/>
          </a:blip>
          <a:stretch/>
        </p:blipFill>
        <p:spPr bwMode="auto">
          <a:xfrm>
            <a:off x="7089724" y="-184013"/>
            <a:ext cx="1713525" cy="573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4;p14"/>
          <p:cNvPicPr/>
          <p:nvPr userDrawn="1"/>
        </p:nvPicPr>
        <p:blipFill>
          <a:blip r:embed="rId3" cstate="print">
            <a:alphaModFix/>
          </a:blip>
          <a:stretch/>
        </p:blipFill>
        <p:spPr bwMode="auto">
          <a:xfrm>
            <a:off x="765949" y="4704000"/>
            <a:ext cx="583226" cy="281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6977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3325"/>
            <a:ext cx="4037013" cy="298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203325"/>
            <a:ext cx="4038600" cy="298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4788"/>
            <a:ext cx="2055813" cy="39798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4788"/>
            <a:ext cx="6019800" cy="39798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3325"/>
            <a:ext cx="4037013" cy="298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203325"/>
            <a:ext cx="4038600" cy="298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763" y="4703763"/>
            <a:ext cx="582612" cy="280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5" cstate="print"/>
          <a:srcRect t="18" b="29"/>
          <a:stretch>
            <a:fillRect/>
          </a:stretch>
        </p:blipFill>
        <p:spPr bwMode="auto">
          <a:xfrm>
            <a:off x="4286250" y="828675"/>
            <a:ext cx="7270750" cy="726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97850" y="2082800"/>
            <a:ext cx="1319213" cy="1319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37388" y="3595688"/>
            <a:ext cx="1882775" cy="193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4788"/>
            <a:ext cx="8228013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заглавия щёлкните мышью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3325"/>
            <a:ext cx="8228013" cy="298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6908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85" r:id="rId12"/>
  </p:sldLayoutIdLst>
  <p:txStyles>
    <p:titleStyle>
      <a:lvl1pPr algn="l" rtl="0" eaLnBrk="0" fontAlgn="base" hangingPunct="0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algn="l" rtl="0" eaLnBrk="0" fontAlgn="base" hangingPunct="0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algn="l" rtl="0" eaLnBrk="0" fontAlgn="base" hangingPunct="0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algn="l" rtl="0" eaLnBrk="0" fontAlgn="base" hangingPunct="0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rtl="0" eaLnBrk="0" fontAlgn="base" hangingPunct="0">
        <a:lnSpc>
          <a:spcPct val="8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8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8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8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lnSpc>
          <a:spcPct val="8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lnSpc>
          <a:spcPct val="8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lnSpc>
          <a:spcPct val="8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lnSpc>
          <a:spcPct val="8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60575" y="4221163"/>
            <a:ext cx="1343025" cy="39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15" cstate="print"/>
          <a:srcRect t="2325" b="2336"/>
          <a:stretch>
            <a:fillRect/>
          </a:stretch>
        </p:blipFill>
        <p:spPr bwMode="auto">
          <a:xfrm>
            <a:off x="766763" y="4152900"/>
            <a:ext cx="1092200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4788"/>
            <a:ext cx="8228013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заглавия щёлкните мышью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3325"/>
            <a:ext cx="8228013" cy="298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6908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" charset="0"/>
        </a:defRPr>
      </a:lvl2pPr>
      <a:lvl3pPr algn="l" rtl="0" eaLnBrk="0" fontAlgn="base" hangingPunct="0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" charset="0"/>
        </a:defRPr>
      </a:lvl3pPr>
      <a:lvl4pPr algn="l" rtl="0" eaLnBrk="0" fontAlgn="base" hangingPunct="0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" charset="0"/>
        </a:defRPr>
      </a:lvl4pPr>
      <a:lvl5pPr algn="l" rtl="0" eaLnBrk="0" fontAlgn="base" hangingPunct="0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" charset="0"/>
        </a:defRPr>
      </a:lvl5pPr>
      <a:lvl6pPr marL="2514600" indent="-228600" algn="l" rtl="0" fontAlgn="base" hangingPunct="0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" charset="0"/>
        </a:defRPr>
      </a:lvl6pPr>
      <a:lvl7pPr marL="2971800" indent="-228600" algn="l" rtl="0" fontAlgn="base" hangingPunct="0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" charset="0"/>
        </a:defRPr>
      </a:lvl7pPr>
      <a:lvl8pPr marL="3429000" indent="-228600" algn="l" rtl="0" fontAlgn="base" hangingPunct="0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" charset="0"/>
        </a:defRPr>
      </a:lvl8pPr>
      <a:lvl9pPr marL="3886200" indent="-228600" algn="l" rtl="0" fontAlgn="base" hangingPunct="0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8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8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8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8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fontAlgn="base" hangingPunct="0">
        <a:lnSpc>
          <a:spcPct val="8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fontAlgn="base" hangingPunct="0">
        <a:lnSpc>
          <a:spcPct val="8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fontAlgn="base" hangingPunct="0">
        <a:lnSpc>
          <a:spcPct val="8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fontAlgn="base" hangingPunct="0">
        <a:lnSpc>
          <a:spcPct val="8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899592" y="1347614"/>
            <a:ext cx="6973887" cy="1292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tIns="91440" bIns="9144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</a:pPr>
            <a:r>
              <a:rPr lang="ru-RU" sz="2400" dirty="0" smtClean="0"/>
              <a:t> Как сделать урок воспитывающим с </a:t>
            </a:r>
            <a:r>
              <a:rPr lang="ru-RU" sz="2400" dirty="0"/>
              <a:t>использованием образовательного ресурса «Мобильное Электронное Образование»</a:t>
            </a:r>
            <a:endParaRPr lang="ru-RU" sz="2400" b="1" dirty="0">
              <a:solidFill>
                <a:srgbClr val="333333"/>
              </a:solidFill>
              <a:latin typeface="Jost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4283968" y="3291830"/>
            <a:ext cx="4362450" cy="43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88"/>
              </a:spcBef>
              <a:tabLst>
                <a:tab pos="914400" algn="l"/>
                <a:tab pos="1828800" algn="l"/>
                <a:tab pos="2743200" algn="l"/>
                <a:tab pos="3657600" algn="l"/>
              </a:tabLst>
            </a:pPr>
            <a:r>
              <a:rPr lang="ru-RU" sz="1200" i="1" dirty="0"/>
              <a:t>Морозова Елена Владимировна</a:t>
            </a:r>
            <a:r>
              <a:rPr lang="ru-RU" sz="1200" i="1" dirty="0" smtClean="0"/>
              <a:t>, руководитель ГМО учителей математики г. Челябинска, </a:t>
            </a:r>
            <a:r>
              <a:rPr lang="ru-RU" sz="1200" i="1" dirty="0" err="1" smtClean="0"/>
              <a:t>к.пед.н</a:t>
            </a:r>
            <a:r>
              <a:rPr lang="ru-RU" sz="1200" i="1" dirty="0" smtClean="0"/>
              <a:t>.</a:t>
            </a:r>
            <a:endParaRPr lang="ru-RU" sz="1200" b="1" i="1" dirty="0">
              <a:solidFill>
                <a:srgbClr val="000000"/>
              </a:solidFill>
              <a:latin typeface="Cambri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0"/>
            <a:ext cx="8228013" cy="857250"/>
          </a:xfrm>
        </p:spPr>
        <p:txBody>
          <a:bodyPr/>
          <a:lstStyle/>
          <a:p>
            <a:r>
              <a:rPr lang="ru-RU" dirty="0" smtClean="0"/>
              <a:t>Алгебра 9 класс. Занятие 15. Элементы комбинаторики. </a:t>
            </a:r>
            <a:br>
              <a:rPr lang="ru-RU" dirty="0" smtClean="0"/>
            </a:br>
            <a:r>
              <a:rPr lang="ru-RU" dirty="0" smtClean="0"/>
              <a:t>Интернет урок 1 Решение комбинаторных задач.</a:t>
            </a: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95686"/>
            <a:ext cx="9393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915566"/>
            <a:ext cx="1938833" cy="64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627534"/>
            <a:ext cx="2405137" cy="60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43558"/>
            <a:ext cx="2201829" cy="165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499742"/>
            <a:ext cx="3816424" cy="140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1635646"/>
            <a:ext cx="3975506" cy="196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3651870"/>
            <a:ext cx="160332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7886700" cy="6746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Задание к занятию</a:t>
            </a:r>
            <a:endParaRPr lang="ru-RU" sz="32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71550"/>
            <a:ext cx="85725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42875"/>
            <a:ext cx="8820472" cy="471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886700" cy="592137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СОДЕРЖАНИЕ ИНТЕРНЕТ-УРОКОВ МЭО</a:t>
            </a:r>
            <a:endParaRPr lang="ru-RU" sz="4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00114"/>
            <a:ext cx="3428991" cy="205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71816"/>
            <a:ext cx="5915012" cy="17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928676"/>
            <a:ext cx="450059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3704" y="2786064"/>
            <a:ext cx="2780296" cy="191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603250"/>
            <a:ext cx="7982272" cy="420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51670"/>
            <a:ext cx="5112568" cy="857250"/>
          </a:xfrm>
        </p:spPr>
        <p:txBody>
          <a:bodyPr/>
          <a:lstStyle/>
          <a:p>
            <a:r>
              <a:rPr lang="ru-RU" sz="3600" dirty="0" smtClean="0"/>
              <a:t>Спасибо за внимание.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dirty="0" smtClean="0"/>
              <a:t> Воспитание – стратегический общенациональный приоритет.</a:t>
            </a: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5076056" y="1779588"/>
            <a:ext cx="3240857" cy="34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203598"/>
            <a:ext cx="8208912" cy="292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 Основы государственной молодежной политики Российской Федерации на период до 2025 года (Распоряжением Правительства РФ от 29 ноября 2014г № 2403-р)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Указ Президента РФ «О национальных целях и стратегических задачах развития Российской Федерации на период до 2024 года» (от 7 мая 2018 г. № 204)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Стратегия развития воспитания в Российской Федерации на период до 2025 года (Распоряжение Правительства РФ от 29 мая 2015 г. N 996-р)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ФЗ № 304-ФЗ «О внесении изменений в Федеральный закон «Об образовании в Российской Федерации» по вопросам воспитания обучающихся», принят 31 августа 2020 г.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55526"/>
            <a:ext cx="8208912" cy="138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28013" cy="713234"/>
          </a:xfrm>
        </p:spPr>
        <p:txBody>
          <a:bodyPr/>
          <a:lstStyle/>
          <a:p>
            <a:r>
              <a:rPr lang="ru-RU" sz="2400" b="1" dirty="0" smtClean="0"/>
              <a:t>Концепция духовно-нравственного развития и воспитания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51520" y="771550"/>
            <a:ext cx="8228013" cy="2981325"/>
          </a:xfrm>
        </p:spPr>
        <p:txBody>
          <a:bodyPr/>
          <a:lstStyle/>
          <a:p>
            <a:pPr algn="ctr"/>
            <a:r>
              <a:rPr lang="ru-RU" sz="1800" b="1" dirty="0" smtClean="0"/>
              <a:t>Базовые национальные ценности: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Патриотизм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 Социальная солидарность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Гражданственность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Семья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Труд и творчество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Наука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 Традиционные российские религии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 Искусство и литература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 Природа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Человечество </a:t>
            </a:r>
            <a:endParaRPr lang="ru-RU" sz="2400" i="1" dirty="0" smtClean="0"/>
          </a:p>
          <a:p>
            <a:pPr>
              <a:buFont typeface="Arial" pitchFamily="34" charset="0"/>
              <a:buChar char="•"/>
            </a:pPr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7614"/>
            <a:ext cx="4896544" cy="1895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Древнегреческий ученый Платон считал математику необходимой для большинства людей. </a:t>
            </a:r>
          </a:p>
          <a:p>
            <a:r>
              <a:rPr lang="ru-RU" dirty="0" smtClean="0"/>
              <a:t>Он указывал на «... огромные развивающие возможности математики; ... она пробуждает ум, придает ему гибкость, живость и памятливость...»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9670" y="1275606"/>
            <a:ext cx="325412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Основные воспитательные функции предмета математики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— уроки математики должны воспитывать у учащихся логическую культуру мышления, строгость и стройность в умозаключениях;</a:t>
            </a:r>
          </a:p>
          <a:p>
            <a:r>
              <a:rPr lang="ru-RU" dirty="0" smtClean="0"/>
              <a:t>— содержание математических задач дает возможность значительно расширить кругозор учащихся, поднять их общий культурный уровень.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Основные воспитательные цели уроков математики: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1800" dirty="0" smtClean="0"/>
              <a:t>воспитание культуры личности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отношение к математике как к части общечеловеческой культуры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понимание значимости математики для научно-технического прогресса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воспитание активности, самостоятельности, ответственности, трудолюбия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воспитание нравственности, культуры общения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воспитание эстетической культуры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патриотическое воспитание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воспитание графической культуры школьников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Воспитание на уроке математики способствует: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15566"/>
            <a:ext cx="8228013" cy="2981325"/>
          </a:xfrm>
        </p:spPr>
        <p:txBody>
          <a:bodyPr/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познавательной активности,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 самостоятельности,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инициативы,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творческих способностей,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формированию гражданской позиции,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 способности к труду,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способности к жизни в условиях современного мира,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формированию у обучающихся культуры здорового и безопасного образа жизни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Рекомендации по реализации воспитательного аспекта урока: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  <a:buFont typeface="Arial" pitchFamily="34" charset="0"/>
              <a:buChar char="•"/>
            </a:pPr>
            <a:r>
              <a:rPr lang="ru-RU" sz="1800" dirty="0" smtClean="0"/>
              <a:t>продумывать виды деятельности учащихся на каждом этапе урока;</a:t>
            </a:r>
          </a:p>
          <a:p>
            <a:pPr>
              <a:spcBef>
                <a:spcPts val="300"/>
              </a:spcBef>
              <a:buFont typeface="Arial" pitchFamily="34" charset="0"/>
              <a:buChar char="•"/>
            </a:pPr>
            <a:r>
              <a:rPr lang="ru-RU" sz="1800" dirty="0" smtClean="0"/>
              <a:t>осуществлять выбор оптимальных способов и приемов для начала</a:t>
            </a:r>
          </a:p>
          <a:p>
            <a:pPr>
              <a:spcBef>
                <a:spcPts val="300"/>
              </a:spcBef>
              <a:buFont typeface="Arial" pitchFamily="34" charset="0"/>
              <a:buChar char="•"/>
            </a:pPr>
            <a:r>
              <a:rPr lang="ru-RU" sz="1800" dirty="0" smtClean="0"/>
              <a:t>урока;</a:t>
            </a:r>
          </a:p>
          <a:p>
            <a:pPr>
              <a:spcBef>
                <a:spcPts val="300"/>
              </a:spcBef>
              <a:buFont typeface="Arial" pitchFamily="34" charset="0"/>
              <a:buChar char="•"/>
            </a:pPr>
            <a:r>
              <a:rPr lang="ru-RU" sz="1800" dirty="0" smtClean="0"/>
              <a:t>использовать на этапе актуализации инновационные технологии;</a:t>
            </a:r>
          </a:p>
          <a:p>
            <a:pPr>
              <a:spcBef>
                <a:spcPts val="300"/>
              </a:spcBef>
              <a:buFont typeface="Arial" pitchFamily="34" charset="0"/>
              <a:buChar char="•"/>
            </a:pPr>
            <a:r>
              <a:rPr lang="ru-RU" sz="1800" dirty="0" smtClean="0"/>
              <a:t>использовать на уроке разные виды контроля, что позволит воспитывать ответственность, самостоятельность, критичность, коммуникабельность, трудолюбие;</a:t>
            </a:r>
          </a:p>
          <a:p>
            <a:pPr>
              <a:spcBef>
                <a:spcPts val="300"/>
              </a:spcBef>
              <a:buFont typeface="Arial" pitchFamily="34" charset="0"/>
              <a:buChar char="•"/>
            </a:pPr>
            <a:r>
              <a:rPr lang="ru-RU" sz="1800" dirty="0" smtClean="0"/>
              <a:t>применять разные способы оценивания, что оказывает положительное</a:t>
            </a:r>
          </a:p>
          <a:p>
            <a:pPr>
              <a:spcBef>
                <a:spcPts val="300"/>
              </a:spcBef>
              <a:buFont typeface="Arial" pitchFamily="34" charset="0"/>
              <a:buChar char="•"/>
            </a:pPr>
            <a:r>
              <a:rPr lang="ru-RU" sz="1800" dirty="0" smtClean="0"/>
              <a:t>воздействие на ребенка и в плане успеха в случае неудач;</a:t>
            </a:r>
          </a:p>
          <a:p>
            <a:pPr>
              <a:spcBef>
                <a:spcPts val="300"/>
              </a:spcBef>
              <a:buFont typeface="Arial" pitchFamily="34" charset="0"/>
              <a:buChar char="•"/>
            </a:pPr>
            <a:r>
              <a:rPr lang="ru-RU" sz="1800" dirty="0" smtClean="0"/>
              <a:t>проводить этап рефлексии на каждом уроке, что позволит корректировать воспитательные задачи урока.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Воспитание на уроке математики. КАК?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7574"/>
            <a:ext cx="8228013" cy="2981325"/>
          </a:xfrm>
        </p:spPr>
        <p:txBody>
          <a:bodyPr/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Воспитание мысли – работа с понятиями, как формой мысли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Интерес – учет интересов детей, интересные задания, игры, диалог, наглядность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Духовно-нравственное воспитание – ценности – сюжеты задач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Трудолюбие – решение трудных задач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Самостоятельность – понимание, активные и интерактивные методы, самоконтроль, самооценка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/>
              <a:t>Мотивация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ТемаМЭО</Template>
  <TotalTime>1289</TotalTime>
  <Words>447</Words>
  <Application>Microsoft Office PowerPoint</Application>
  <PresentationFormat>Экран (16:9)</PresentationFormat>
  <Paragraphs>66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2_Тема Office</vt:lpstr>
      <vt:lpstr>Презентация PowerPoint</vt:lpstr>
      <vt:lpstr> Воспитание – стратегический общенациональный приоритет.</vt:lpstr>
      <vt:lpstr>Концепция духовно-нравственного развития и воспитания </vt:lpstr>
      <vt:lpstr>Презентация PowerPoint</vt:lpstr>
      <vt:lpstr>Основные воспитательные функции предмета математики </vt:lpstr>
      <vt:lpstr>Основные воспитательные цели уроков математики:</vt:lpstr>
      <vt:lpstr>Воспитание на уроке математики способствует:</vt:lpstr>
      <vt:lpstr>Рекомендации по реализации воспитательного аспекта урока:</vt:lpstr>
      <vt:lpstr>Воспитание на уроке математики. КАК?</vt:lpstr>
      <vt:lpstr>Алгебра 9 класс. Занятие 15. Элементы комбинаторики.  Интернет урок 1 Решение комбинаторных задач.</vt:lpstr>
      <vt:lpstr>Задание к занятию</vt:lpstr>
      <vt:lpstr>Презентация PowerPoint</vt:lpstr>
      <vt:lpstr>СОДЕРЖАНИЕ ИНТЕРНЕТ-УРОКОВ МЭО</vt:lpstr>
      <vt:lpstr>Презентация PowerPoint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user</cp:lastModifiedBy>
  <cp:revision>127</cp:revision>
  <cp:lastPrinted>1601-01-01T00:00:00Z</cp:lastPrinted>
  <dcterms:created xsi:type="dcterms:W3CDTF">2022-08-05T10:24:51Z</dcterms:created>
  <dcterms:modified xsi:type="dcterms:W3CDTF">2023-03-27T05:54:08Z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Mob-edu</vt:lpwstr>
  </property>
  <property fmtid="{D5CDD505-2E9C-101B-9397-08002B2CF9AE}" pid="4" name="PresentationFormat">
    <vt:lpwstr>Экран (16:9)</vt:lpwstr>
  </property>
  <property fmtid="{D5CDD505-2E9C-101B-9397-08002B2CF9AE}" pid="5" name="Slides">
    <vt:i4>13</vt:i4>
  </property>
</Properties>
</file>