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83" r:id="rId5"/>
    <p:sldId id="329" r:id="rId6"/>
    <p:sldId id="393" r:id="rId7"/>
    <p:sldId id="385" r:id="rId8"/>
    <p:sldId id="386" r:id="rId9"/>
    <p:sldId id="387" r:id="rId10"/>
    <p:sldId id="388" r:id="rId11"/>
    <p:sldId id="362" r:id="rId12"/>
    <p:sldId id="389" r:id="rId13"/>
    <p:sldId id="390" r:id="rId14"/>
    <p:sldId id="391" r:id="rId15"/>
    <p:sldId id="392" r:id="rId16"/>
    <p:sldId id="384" r:id="rId17"/>
    <p:sldId id="394" r:id="rId18"/>
    <p:sldId id="395" r:id="rId19"/>
  </p:sldIdLst>
  <p:sldSz cx="12192000" cy="6858000"/>
  <p:notesSz cx="9388475" cy="7102475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ИНСТРУКЦИИ" id="{BB928E10-A69C-42F6-8B07-A2FEAC067766}">
          <p14:sldIdLst>
            <p14:sldId id="383"/>
          </p14:sldIdLst>
        </p14:section>
        <p14:section name="ЭЛЕМЕНТЫ НАЧАЛА СЛАЙДОВ" id="{ACC24B29-0CC7-491A-A98A-CF7CBDBE501E}">
          <p14:sldIdLst>
            <p14:sldId id="329"/>
            <p14:sldId id="393"/>
            <p14:sldId id="385"/>
            <p14:sldId id="386"/>
            <p14:sldId id="387"/>
            <p14:sldId id="388"/>
            <p14:sldId id="362"/>
            <p14:sldId id="389"/>
            <p14:sldId id="390"/>
            <p14:sldId id="391"/>
            <p14:sldId id="392"/>
            <p14:sldId id="384"/>
            <p14:sldId id="394"/>
            <p14:sldId id="395"/>
          </p14:sldIdLst>
        </p14:section>
        <p14:section name="СПАСИБО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DC5924"/>
    <a:srgbClr val="B7472A"/>
    <a:srgbClr val="000000"/>
    <a:srgbClr val="FFFFFF"/>
    <a:srgbClr val="75D1FF"/>
    <a:srgbClr val="11161C"/>
    <a:srgbClr val="7F7F7F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3992" autoAdjust="0"/>
  </p:normalViewPr>
  <p:slideViewPr>
    <p:cSldViewPr snapToGrid="0">
      <p:cViewPr>
        <p:scale>
          <a:sx n="79" d="100"/>
          <a:sy n="79" d="100"/>
        </p:scale>
        <p:origin x="-270" y="-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1482"/>
    </p:cViewPr>
  </p:sorterViewPr>
  <p:notesViewPr>
    <p:cSldViewPr snapToGrid="0">
      <p:cViewPr varScale="1">
        <p:scale>
          <a:sx n="127" d="100"/>
          <a:sy n="127" d="100"/>
        </p:scale>
        <p:origin x="198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 rtl="0"/>
            <a:fld id="{A5484A8C-32F5-4EA2-89BC-F4F20C2F1F2B}" type="datetime1">
              <a:rPr lang="ru-RU" noProof="1" smtClean="0"/>
              <a:t>27.03.2023</a:t>
            </a:fld>
            <a:endParaRPr lang="ru-RU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DBAA5490-FD59-4087-AC7E-016E8A4124C4}" type="slidenum">
              <a:rPr lang="ru-RU" noProof="1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35349BE-49F4-4400-AFD2-1EF78FE6C96A}" type="datetime1">
              <a:rPr lang="ru-RU" noProof="1" smtClean="0"/>
              <a:pPr/>
              <a:t>27.03.2023</a:t>
            </a:fld>
            <a:endParaRPr lang="ru-RU" noProof="1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rtl="0"/>
            <a:endParaRPr lang="ru-RU" noProof="1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 rtl="0"/>
            <a:endParaRPr lang="ru-RU" noProof="1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 rtl="0"/>
            <a:fld id="{4CBCEA92-F142-4D57-B507-37BDAF44710C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Чтобы использовать этот слайд анимированного заголовка с новым изображением: 1) Переместите верхнюю полупрозрачную фигуру в сторону. 2) Удалите изображение. 3) Щелкните значок рисунка, чтобы добавить новый рисунок. 4) Верните полупрозрачную фигуру в исходное положение. 5) Измените текст на слайде.</a:t>
            </a:r>
          </a:p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076836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10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6921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11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29198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1439239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31735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7556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15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34472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2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3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56534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4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061376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5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55532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6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26093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noProof="1"/>
              <a:t>Объедините изображение и несколько ключевых высказываний с помощью сетки.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7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510047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8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672003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1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CBCEA92-F142-4D57-B507-37BDAF44710C}" type="slidenum">
              <a:rPr lang="ru-RU" noProof="1" smtClean="0"/>
              <a:t>9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43423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s://nealanalytics.com/creative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ЗАГОЛОВОК ИЛИ ПЕРЕХО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9939" y="24239"/>
            <a:ext cx="9107555" cy="4524315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2264723"/>
          </a:xfrm>
        </p:spPr>
        <p:txBody>
          <a:bodyPr wrap="square" lIns="146304" rIns="146304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529137"/>
          </a:xfrm>
        </p:spPr>
        <p:txBody>
          <a:bodyPr lIns="182880" tIns="146304" rIns="182880" rtlCol="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5" name="Текст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529137"/>
          </a:xfrm>
        </p:spPr>
        <p:txBody>
          <a:bodyPr lIns="182880" tIns="146304" rIns="91440" rtlCol="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1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, 5 столбцов текста меньше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 rtlCol="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Объект 2"/>
          <p:cNvSpPr>
            <a:spLocks noGrp="1"/>
          </p:cNvSpPr>
          <p:nvPr>
            <p:ph idx="14"/>
          </p:nvPr>
        </p:nvSpPr>
        <p:spPr>
          <a:xfrm>
            <a:off x="4168631" y="2598128"/>
            <a:ext cx="3840480" cy="2524794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Объект 2"/>
          <p:cNvSpPr>
            <a:spLocks noGrp="1"/>
          </p:cNvSpPr>
          <p:nvPr>
            <p:ph idx="15"/>
          </p:nvPr>
        </p:nvSpPr>
        <p:spPr>
          <a:xfrm>
            <a:off x="8158238" y="2598128"/>
            <a:ext cx="3773077" cy="2524794"/>
          </a:xfrm>
        </p:spPr>
        <p:txBody>
          <a:bodyPr lIns="91440" rIns="91440" rtlCol="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Второй уровень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Третий уровень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Четвертый уровень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1" name="Полилиния: Фигура 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978729"/>
          </a:xfrm>
        </p:spPr>
        <p:txBody>
          <a:bodyPr rtlCol="0"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ЩЕЛКНИТЕ, ЧТОБЫ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6"/>
          </p:nvPr>
        </p:nvSpPr>
        <p:spPr>
          <a:xfrm>
            <a:off x="2879003" y="419101"/>
            <a:ext cx="9084398" cy="1364786"/>
          </a:xfrm>
        </p:spPr>
        <p:txBody>
          <a:bodyPr rtlCol="0"/>
          <a:lstStyle/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7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, 5 столбцов текста меньшего разм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7" name="Объект 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Объект 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Объект 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1" name="Объект 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1870769"/>
          </a:xfrm>
        </p:spPr>
        <p:txBody>
          <a:bodyPr lIns="146304" rIns="146304" rtlCol="0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 rtlCol="0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Образец заголовка</a:t>
            </a:r>
          </a:p>
        </p:txBody>
      </p:sp>
      <p:sp>
        <p:nvSpPr>
          <p:cNvPr id="17" name="Объект 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8" name="Объект 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 rtlCol="0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/>
              <a:t>#</a:t>
            </a:r>
          </a:p>
        </p:txBody>
      </p:sp>
      <p:sp>
        <p:nvSpPr>
          <p:cNvPr id="19" name="Объект 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  <p:sp>
        <p:nvSpPr>
          <p:cNvPr id="20" name="Объект 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  <p:sp>
        <p:nvSpPr>
          <p:cNvPr id="21" name="Объект 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 rtl="0"/>
            <a:r>
              <a:rPr lang="ru-RU" noProof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изображения, или перейдите в сеть...</a:t>
            </a:r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0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4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802836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5AE1514C-5E56-4738-A1FF-4B1CFD2A3E3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2" name="Номер слайда 7" hidden="1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997E989-D798-4C62-8E93-3D2D613C2488}" type="slidenum">
              <a:rPr lang="ru-RU" noProof="1" smtClean="0">
                <a:solidFill>
                  <a:schemeClr val="bg1"/>
                </a:solidFill>
              </a:rPr>
              <a:pPr/>
              <a:t>‹#›</a:t>
            </a:fld>
            <a:endParaRPr lang="ru-RU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Правый фото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6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Текст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0" name="Объект 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0" name="Текст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909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текста</a:t>
            </a:r>
          </a:p>
        </p:txBody>
      </p:sp>
      <p:sp>
        <p:nvSpPr>
          <p:cNvPr id="11" name="Объект 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2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8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Фотомакет 50/50</a:t>
            </a:r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rtlCol="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rtlCol="0"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9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РАЗДЕЛОВ с числом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 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Нижний колонтитул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rtl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ru-RU" noProof="1"/>
              <a:t>СТИЛЬ ОБРАЗЦА ЗАГОЛОВКА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904350"/>
          </a:xfrm>
        </p:spPr>
        <p:txBody>
          <a:bodyPr rtlCol="0"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1"/>
              <a:t>Добавьте здесь заголовок раздела</a:t>
            </a:r>
          </a:p>
          <a:p>
            <a:pPr lvl="1" rtl="0"/>
            <a:r>
              <a:rPr lang="ru-RU" noProof="1"/>
              <a:t>1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757130"/>
          </a:xfrm>
        </p:spPr>
        <p:txBody>
          <a:bodyPr lIns="457200" rIns="45720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b="0" i="0" u="none" strike="noStrike" kern="1200" cap="none" spc="0" normalizeH="0" noProof="1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Добавьте краткое обобщающее предложение, посвященное заголовку или высказыванию выше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rtlCol="0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1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Левый фотомакет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rtlCol="0" anchor="ctr" anchorCtr="0">
            <a:noAutofit/>
          </a:bodyPr>
          <a:lstStyle>
            <a:lvl1pPr algn="r">
              <a:defRPr baseline="0"/>
            </a:lvl1pPr>
          </a:lstStyle>
          <a:p>
            <a:pPr rtl="0"/>
            <a:r>
              <a:rPr lang="ru-RU" noProof="1"/>
              <a:t>Изображение без полей</a:t>
            </a:r>
          </a:p>
        </p:txBody>
      </p:sp>
      <p:sp>
        <p:nvSpPr>
          <p:cNvPr id="7" name="Объект 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 rtlCol="0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 rtl="0"/>
            <a:r>
              <a:rPr lang="ru-RU" noProof="1"/>
              <a:t>#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rtlCol="0"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2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 rtlCol="0"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ru-RU" noProof="1"/>
              <a:t>Заголовок</a:t>
            </a:r>
          </a:p>
        </p:txBody>
      </p:sp>
      <p:sp>
        <p:nvSpPr>
          <p:cNvPr id="13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2264723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1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 lIns="91440" rtlCol="0">
            <a:noAutofit/>
          </a:bodyPr>
          <a:lstStyle>
            <a:lvl1pPr algn="ctr">
              <a:defRPr/>
            </a:lvl1pPr>
          </a:lstStyle>
          <a:p>
            <a:pPr rtl="0"/>
            <a:r>
              <a:rPr lang="ru-RU" noProof="1"/>
              <a:t>Щелкните значок, чтобы добавить фото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3748719"/>
          </a:xfrm>
          <a:prstGeom prst="rect">
            <a:avLst/>
          </a:prstGeom>
        </p:spPr>
        <p:txBody>
          <a:bodyPr rtlCol="0"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1421928"/>
          </a:xfrm>
        </p:spPr>
        <p:txBody>
          <a:bodyPr rtlCol="0"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ru-RU" noProof="1"/>
              <a:t>ИЗМЕНИТЬ 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2066954" cy="6858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шаг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>
            <a:extLst>
              <a:ext uri="{FF2B5EF4-FFF2-40B4-BE49-F238E27FC236}">
                <a16:creationId xmlns:a16="http://schemas.microsoft.com/office/drawing/2014/main" xmlns="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75"/>
            <a:ext cx="12191998" cy="6851648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5AE1514C-5E56-4738-A1FF-4B1CFD2A3E36}" type="slidenum">
              <a:rPr lang="ru-RU" noProof="1" dirty="0" smtClean="0"/>
              <a:t>‹#›</a:t>
            </a:fld>
            <a:endParaRPr lang="ru-RU" noProof="1"/>
          </a:p>
        </p:txBody>
      </p:sp>
      <p:sp>
        <p:nvSpPr>
          <p:cNvPr id="6" name="Надпись 5">
            <a:hlinkClick r:id="rId3"/>
            <a:extLst>
              <a:ext uri="{FF2B5EF4-FFF2-40B4-BE49-F238E27FC236}">
                <a16:creationId xmlns:a16="http://schemas.microsoft.com/office/drawing/2014/main" xmlns="" id="{FC5E276D-531E-45A9-B450-EFEC62CDC8DF}"/>
              </a:ext>
            </a:extLst>
          </p:cNvPr>
          <p:cNvSpPr txBox="1"/>
          <p:nvPr userDrawn="1"/>
        </p:nvSpPr>
        <p:spPr>
          <a:xfrm>
            <a:off x="4434662" y="93791"/>
            <a:ext cx="3322677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50" b="0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| Щелкните, чтобы </a:t>
            </a:r>
            <a:r>
              <a:rPr lang="ru-RU" sz="1050" b="1" i="0" u="none" strike="noStrike" kern="0" cap="none" spc="0" normalizeH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7" name="Надпись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tx1"/>
                </a:solidFill>
              </a:rPr>
              <a:t>Neal Creative </a:t>
            </a:r>
            <a:r>
              <a:rPr lang="ru-RU" sz="900" kern="120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tx1"/>
                </a:solidFill>
              </a:rPr>
              <a:t> </a:t>
            </a:r>
            <a:endParaRPr lang="ru-RU" sz="1000" b="1" noProof="1">
              <a:solidFill>
                <a:schemeClr val="tx1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EF273A61-5610-4355-89F3-7C90515BFCC9}"/>
              </a:ext>
            </a:extLst>
          </p:cNvPr>
          <p:cNvGrpSpPr/>
          <p:nvPr userDrawn="1"/>
        </p:nvGrpSpPr>
        <p:grpSpPr>
          <a:xfrm>
            <a:off x="5976075" y="4118082"/>
            <a:ext cx="1800444" cy="1927264"/>
            <a:chOff x="5976075" y="3634505"/>
            <a:chExt cx="1800444" cy="1927264"/>
          </a:xfrm>
        </p:grpSpPr>
        <p:pic>
          <p:nvPicPr>
            <p:cNvPr id="9" name="Рисунок 8">
              <a:extLst>
                <a:ext uri="{FF2B5EF4-FFF2-40B4-BE49-F238E27FC236}">
                  <a16:creationId xmlns:a16="http://schemas.microsoft.com/office/drawing/2014/main" xmlns="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282988"/>
              <a:ext cx="860601" cy="1278781"/>
            </a:xfrm>
            <a:prstGeom prst="rect">
              <a:avLst/>
            </a:prstGeom>
          </p:spPr>
        </p:pic>
        <p:sp>
          <p:nvSpPr>
            <p:cNvPr id="10" name="Надпись 9">
              <a:extLst>
                <a:ext uri="{FF2B5EF4-FFF2-40B4-BE49-F238E27FC236}">
                  <a16:creationId xmlns:a16="http://schemas.microsoft.com/office/drawing/2014/main" xmlns="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8004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СОВЕТ </a:t>
              </a:r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Используйте встроенную ц</a:t>
              </a:r>
              <a:r>
                <a:rPr lang="ru-RU" sz="900" noProof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ветовую палитру с зеленым и желтым цветом для выносок и выделений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 ИЛИ ПЕРЕХО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Овал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219939" y="24239"/>
            <a:ext cx="9107555" cy="4524315"/>
          </a:xfrm>
          <a:prstGeom prst="rect">
            <a:avLst/>
          </a:prstGeom>
          <a:noFill/>
        </p:spPr>
        <p:txBody>
          <a:bodyPr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8" name="Надпись 7">
            <a:hlinkClick r:id="rId2"/>
            <a:extLst>
              <a:ext uri="{FF2B5EF4-FFF2-40B4-BE49-F238E27FC236}">
                <a16:creationId xmlns:a16="http://schemas.microsoft.com/office/drawing/2014/main" xmlns="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ru-RU" sz="900" kern="1200" noProof="1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ru-RU" sz="1000" b="1" noProof="1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2264723"/>
          </a:xfrm>
        </p:spPr>
        <p:txBody>
          <a:bodyPr wrap="square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 rtlCol="0"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rtlCol="0" anchor="ctr" anchorCtr="0">
            <a:noAutofit/>
          </a:bodyPr>
          <a:lstStyle/>
          <a:p>
            <a:pPr rtl="0"/>
            <a:r>
              <a:rPr lang="ru-RU" noProof="1"/>
              <a:t>Щелкните значок, чтобы добавить изображение</a:t>
            </a:r>
          </a:p>
        </p:txBody>
      </p:sp>
      <p:sp>
        <p:nvSpPr>
          <p:cNvPr id="12" name="Надпись 11">
            <a:hlinkClick r:id="rId3"/>
            <a:extLst>
              <a:ext uri="{FF2B5EF4-FFF2-40B4-BE49-F238E27FC236}">
                <a16:creationId xmlns:a16="http://schemas.microsoft.com/office/drawing/2014/main" xmlns="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3401624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0" i="0" u="none" strike="noStrike" kern="0" cap="none" spc="0" normalizeH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| Щелкните, чтобы </a:t>
            </a:r>
            <a:r>
              <a:rPr lang="ru-RU" sz="1100" b="1" i="0" u="none" strike="noStrike" kern="0" cap="none" spc="0" normalizeH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узнать больше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590931"/>
          </a:xfrm>
        </p:spPr>
        <p:txBody>
          <a:bodyPr rtlCol="0"/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11" name="Номер слайда 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13" name="Надпись 12">
            <a:hlinkClick r:id="rId4"/>
            <a:extLst>
              <a:ext uri="{FF2B5EF4-FFF2-40B4-BE49-F238E27FC236}">
                <a16:creationId xmlns:a16="http://schemas.microsoft.com/office/drawing/2014/main" xmlns="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00" noProof="1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ru-RU" sz="900" kern="1200" noProof="1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ru-RU" sz="1000" noProof="1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ru-RU" sz="1000" b="1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РАЗДЕЛОВ С КОЛЬЦЕВОЙ ОСНОВ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448777" y="2183824"/>
            <a:ext cx="5208335" cy="2431435"/>
          </a:xfrm>
          <a:prstGeom prst="rect">
            <a:avLst/>
          </a:prstGeom>
        </p:spPr>
        <p:txBody>
          <a:bodyPr rtlCol="0"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1"/>
              <a:t>ЩЕЛКНИТЕ, ЧТОБЫ ИЗМЕНИТЬ ЗАГОЛОВОК</a:t>
            </a:r>
          </a:p>
        </p:txBody>
      </p:sp>
      <p:sp>
        <p:nvSpPr>
          <p:cNvPr id="9" name="точки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емный вариант цитаты (ВЫРАВНИВАНИЕ СЛЕВА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 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мный вариант цитаты (ПО ЦЕНТРУ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емный вариант цитаты (ВЫРАВНИВАНИЕ СЛЕВ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 ПОЛУЖИРНЫЙ</a:t>
            </a:r>
          </a:p>
        </p:txBody>
      </p:sp>
      <p:sp>
        <p:nvSpPr>
          <p:cNvPr id="7" name="Полилиния: Фигура 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ветлый вариант цитаты (ПО ЦЕНТРУ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адпись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ru-RU" sz="11500" noProof="1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ru-RU" sz="2800" noProof="1">
              <a:solidFill>
                <a:schemeClr val="accent4"/>
              </a:solidFill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 rtlCol="0"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 rtl="0"/>
            <a:r>
              <a:rPr lang="ru-RU" noProof="1"/>
              <a:t>— Имя и компанию или источник можно разместить здесь</a:t>
            </a:r>
          </a:p>
        </p:txBody>
      </p:sp>
      <p:sp>
        <p:nvSpPr>
          <p:cNvPr id="6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rtlCol="0"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 rtl="0"/>
            <a:r>
              <a:rPr lang="ru-RU" noProof="1"/>
              <a:t>"ЦИТАТА".</a:t>
            </a:r>
          </a:p>
          <a:p>
            <a:pPr lvl="1" rtl="0"/>
            <a:r>
              <a:rPr lang="ru-RU" noProof="1"/>
              <a:t>ПОЛУЖИРНЫЙ</a:t>
            </a:r>
          </a:p>
        </p:txBody>
      </p:sp>
      <p:sp>
        <p:nvSpPr>
          <p:cNvPr id="7" name="Номер слайда 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емная выноска с небольшим текстом (без маркера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 rtlCol="0"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Выноска с небольшим текстом (без маркер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: Фигура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2031325"/>
          </a:xfrm>
        </p:spPr>
        <p:txBody>
          <a:bodyPr wrap="square" lIns="91440" rIns="91440" rtlCol="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rtl="0"/>
            <a:r>
              <a:rPr lang="ru-RU" noProof="1"/>
              <a:t>Короткое введение</a:t>
            </a:r>
            <a:br>
              <a:rPr lang="ru-RU" noProof="1"/>
            </a:br>
            <a:r>
              <a:rPr lang="ru-RU" noProof="1"/>
              <a:t>для данных с представлением</a:t>
            </a:r>
            <a:br>
              <a:rPr lang="ru-RU" noProof="1"/>
            </a:br>
            <a:r>
              <a:rPr lang="ru-RU" noProof="1"/>
              <a:t>пунктов по одному улучшает понимание.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5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5AE1514C-5E56-4738-A1FF-4B1CFD2A3E36}" type="slidenum">
              <a:rPr lang="ru-RU" noProof="1" dirty="0" smtClean="0"/>
              <a:pPr/>
              <a:t>‹#›</a:t>
            </a:fld>
            <a:endParaRPr lang="ru-RU" noProof="1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5244" y="0"/>
            <a:ext cx="4083304" cy="914096"/>
          </a:xfrm>
          <a:prstGeom prst="rect">
            <a:avLst/>
          </a:prstGeom>
        </p:spPr>
        <p:txBody>
          <a:bodyPr lIns="146304" tIns="420624" rIns="146304" rtlCol="0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ru-RU" noProof="1" smtClean="0"/>
              <a:t>Образец заголовка</a:t>
            </a:r>
            <a:endParaRPr lang="ru-RU" noProof="1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 rtlCol="0"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 rtl="0"/>
            <a:r>
              <a:rPr lang="ru-RU" noProof="1" smtClean="0"/>
              <a:t>Образец текста</a:t>
            </a:r>
          </a:p>
          <a:p>
            <a:pPr lvl="1" rtl="0"/>
            <a:r>
              <a:rPr lang="ru-RU" noProof="1" smtClean="0"/>
              <a:t>Второй уровень</a:t>
            </a:r>
          </a:p>
          <a:p>
            <a:pPr lvl="2" rtl="0"/>
            <a:r>
              <a:rPr lang="ru-RU" noProof="1" smtClean="0"/>
              <a:t>Третий уровень</a:t>
            </a:r>
          </a:p>
          <a:p>
            <a:pPr lvl="3" rtl="0"/>
            <a:r>
              <a:rPr lang="ru-RU" noProof="1" smtClean="0"/>
              <a:t>Четвертый уровень</a:t>
            </a:r>
          </a:p>
          <a:p>
            <a:pPr lvl="4" rtl="0"/>
            <a:r>
              <a:rPr lang="ru-RU" noProof="1" smtClean="0"/>
              <a:t>Пятый уровень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 rtl="0"/>
            <a:r>
              <a:rPr lang="ru-RU" noProof="1"/>
              <a:t>Образец текста</a:t>
            </a:r>
          </a:p>
          <a:p>
            <a:pPr lvl="1" rtl="0"/>
            <a:r>
              <a:rPr lang="ru-RU" noProof="1"/>
              <a:t>Второй уровень</a:t>
            </a:r>
          </a:p>
          <a:p>
            <a:pPr lvl="2" rtl="0"/>
            <a:r>
              <a:rPr lang="ru-RU" noProof="1"/>
              <a:t>Третий уровень</a:t>
            </a:r>
          </a:p>
          <a:p>
            <a:pPr lvl="3" rtl="0"/>
            <a:r>
              <a:rPr lang="ru-RU" noProof="1"/>
              <a:t>Четвертый уровень</a:t>
            </a:r>
          </a:p>
          <a:p>
            <a:pPr lvl="4" rtl="0"/>
            <a:r>
              <a:rPr lang="ru-RU" noProof="1"/>
              <a:t>Пятый уровень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rtl="0"/>
            <a:r>
              <a:rPr lang="ru-RU" noProof="1"/>
              <a:t>Образец заголовка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4997E989-D798-4C62-8E93-3D2D613C2488}" type="slidenum">
              <a:rPr lang="ru-RU" noProof="1" dirty="0" smtClean="0"/>
              <a:pPr/>
              <a:t>‹#›</a:t>
            </a:fld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888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1"/>
          </a:p>
        </p:txBody>
      </p:sp>
      <p:sp>
        <p:nvSpPr>
          <p:cNvPr id="14" name="Овал 13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mpd="thinThick">
            <a:solidFill>
              <a:schemeClr val="accent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Заголовок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rtl="0"/>
            <a:endParaRPr lang="ru-RU" sz="8800" spc="-300" noProof="1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7847" y="1704741"/>
            <a:ext cx="9465444" cy="2529923"/>
          </a:xfrm>
        </p:spPr>
        <p:txBody>
          <a:bodyPr rtlCol="0"/>
          <a:lstStyle/>
          <a:p>
            <a:r>
              <a:rPr lang="ru-RU" sz="4400" dirty="0" smtClean="0"/>
              <a:t>Функциональная </a:t>
            </a:r>
            <a:r>
              <a:rPr lang="ru-RU" sz="4400" dirty="0"/>
              <a:t>грамотность</a:t>
            </a: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dirty="0"/>
              <a:t>как компонент профориентации</a:t>
            </a:r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dirty="0"/>
              <a:t>при обучении математике</a:t>
            </a:r>
            <a:endParaRPr lang="ru-RU" sz="4400" noProof="1"/>
          </a:p>
        </p:txBody>
      </p:sp>
      <p:sp>
        <p:nvSpPr>
          <p:cNvPr id="19" name="Полилиния: Фигура 18"/>
          <p:cNvSpPr/>
          <p:nvPr/>
        </p:nvSpPr>
        <p:spPr>
          <a:xfrm>
            <a:off x="7066536" y="4871894"/>
            <a:ext cx="488128" cy="488128"/>
          </a:xfrm>
          <a:custGeom>
            <a:avLst/>
            <a:gdLst>
              <a:gd name="connsiteX0" fmla="*/ 244064 w 488128"/>
              <a:gd name="connsiteY0" fmla="*/ 0 h 488128"/>
              <a:gd name="connsiteX1" fmla="*/ 488128 w 488128"/>
              <a:gd name="connsiteY1" fmla="*/ 244064 h 488128"/>
              <a:gd name="connsiteX2" fmla="*/ 244064 w 488128"/>
              <a:gd name="connsiteY2" fmla="*/ 488128 h 488128"/>
              <a:gd name="connsiteX3" fmla="*/ 0 w 488128"/>
              <a:gd name="connsiteY3" fmla="*/ 244064 h 488128"/>
              <a:gd name="connsiteX4" fmla="*/ 244064 w 488128"/>
              <a:gd name="connsiteY4" fmla="*/ 0 h 48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8128" h="488128">
                <a:moveTo>
                  <a:pt x="244064" y="0"/>
                </a:moveTo>
                <a:cubicBezTo>
                  <a:pt x="378857" y="0"/>
                  <a:pt x="488128" y="109271"/>
                  <a:pt x="488128" y="244064"/>
                </a:cubicBezTo>
                <a:cubicBezTo>
                  <a:pt x="488128" y="378857"/>
                  <a:pt x="378857" y="488128"/>
                  <a:pt x="244064" y="488128"/>
                </a:cubicBezTo>
                <a:cubicBezTo>
                  <a:pt x="109271" y="488128"/>
                  <a:pt x="0" y="378857"/>
                  <a:pt x="0" y="244064"/>
                </a:cubicBezTo>
                <a:cubicBezTo>
                  <a:pt x="0" y="109271"/>
                  <a:pt x="109271" y="0"/>
                  <a:pt x="2440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AE1514C-5E56-4738-A1FF-4B1CFD2A3E36}" type="slidenum">
              <a:rPr lang="ru-RU" noProof="1" smtClean="0"/>
              <a:t>1</a:t>
            </a:fld>
            <a:endParaRPr lang="ru-RU" noProof="1"/>
          </a:p>
        </p:txBody>
      </p:sp>
      <p:sp>
        <p:nvSpPr>
          <p:cNvPr id="2" name="TextBox 1"/>
          <p:cNvSpPr txBox="1"/>
          <p:nvPr/>
        </p:nvSpPr>
        <p:spPr>
          <a:xfrm>
            <a:off x="687847" y="4637903"/>
            <a:ext cx="5951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Костарева Лариса Яковлевна, учитель математики МБОУ «СОШ № 109 г. Челябинска»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3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6"/>
          <p:cNvSpPr txBox="1">
            <a:spLocks/>
          </p:cNvSpPr>
          <p:nvPr/>
        </p:nvSpPr>
        <p:spPr>
          <a:xfrm>
            <a:off x="687847" y="621375"/>
            <a:ext cx="9465444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ru-RU" sz="3600" dirty="0" smtClean="0"/>
              <a:t>7–9 </a:t>
            </a:r>
            <a:r>
              <a:rPr lang="ru-RU" sz="3600" dirty="0"/>
              <a:t>классы</a:t>
            </a:r>
            <a:endParaRPr lang="ru-RU" sz="3600" noProof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175093"/>
              </p:ext>
            </p:extLst>
          </p:nvPr>
        </p:nvGraphicFramePr>
        <p:xfrm>
          <a:off x="687847" y="1455161"/>
          <a:ext cx="11090022" cy="475812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943788">
                  <a:extLst>
                    <a:ext uri="{9D8B030D-6E8A-4147-A177-3AD203B41FA5}">
                      <a16:colId xmlns:a16="http://schemas.microsoft.com/office/drawing/2014/main" xmlns="" val="3167154958"/>
                    </a:ext>
                  </a:extLst>
                </a:gridCol>
                <a:gridCol w="2852530">
                  <a:extLst>
                    <a:ext uri="{9D8B030D-6E8A-4147-A177-3AD203B41FA5}">
                      <a16:colId xmlns:a16="http://schemas.microsoft.com/office/drawing/2014/main" xmlns="" val="4211183037"/>
                    </a:ext>
                  </a:extLst>
                </a:gridCol>
                <a:gridCol w="4293704">
                  <a:extLst>
                    <a:ext uri="{9D8B030D-6E8A-4147-A177-3AD203B41FA5}">
                      <a16:colId xmlns:a16="http://schemas.microsoft.com/office/drawing/2014/main" xmlns="" val="2362293896"/>
                    </a:ext>
                  </a:extLst>
                </a:gridCol>
              </a:tblGrid>
              <a:tr h="1039561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и задачи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профессиональной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Подходы к организации</a:t>
                      </a:r>
                    </a:p>
                    <a:p>
                      <a:r>
                        <a:rPr lang="ru-RU" dirty="0" smtClean="0"/>
                        <a:t>(виды деятельности)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Программный материал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оздания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практико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dirty="0" smtClean="0"/>
                        <a:t>ориентированных задач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074490"/>
                  </a:ext>
                </a:extLst>
              </a:tr>
              <a:tr h="237342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Цель</a:t>
                      </a:r>
                      <a:r>
                        <a:rPr lang="ru-RU" sz="1400" b="1" baseline="0" dirty="0" smtClean="0"/>
                        <a:t> – </a:t>
                      </a:r>
                      <a:r>
                        <a:rPr lang="ru-RU" sz="1400" dirty="0" smtClean="0"/>
                        <a:t>подготовить обучающихся к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осознанному выбору профессии 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пути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продолжения образования</a:t>
                      </a:r>
                    </a:p>
                    <a:p>
                      <a:r>
                        <a:rPr lang="ru-RU" sz="1400" b="1" dirty="0" smtClean="0"/>
                        <a:t>Задачи:</a:t>
                      </a:r>
                      <a:endParaRPr lang="ru-RU" sz="1600" b="0" i="0" u="none" strike="noStrike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знакомить с основами правильного выбора профессии;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развивать качества, необходимые для овладения предпочитаемой профессией и самооценки профессионально важных качеств;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изучать личность обучающегося с целью корректировки профессиональных наклонностей и путей продолжения образования;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создать условия для пробы сил в различных видах трудовой деятельности, приближенной к профессиональной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первоначального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опыты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 различных сферах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социально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профессиональной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практики: технике,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искусстве,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медицине,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сельском хозяйстве,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экономике и культуре.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Проведение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профессиональных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проб, которые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позволяют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соотнести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индивидуальные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возможности 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требованиями,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которые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предъявляет конкретная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профессиональная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деятельность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Задачи, связанные 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пропорциональностью</a:t>
                      </a:r>
                    </a:p>
                    <a:p>
                      <a:r>
                        <a:rPr lang="ru-RU" sz="1400" dirty="0" smtClean="0"/>
                        <a:t>величин, процентами; интерпретация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результатов решения задач с учётом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ограничений, связанных со свойствами</a:t>
                      </a:r>
                    </a:p>
                    <a:p>
                      <a:r>
                        <a:rPr lang="ru-RU" sz="1400" dirty="0" smtClean="0"/>
                        <a:t>рассматриваемых объектов.</a:t>
                      </a:r>
                    </a:p>
                    <a:p>
                      <a:r>
                        <a:rPr lang="ru-RU" sz="1400" dirty="0" smtClean="0"/>
                        <a:t>Линейные уравнения или системы линейных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уравнений, составленные в соответствии с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контекстом задачи, интерпретация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полученного результата.</a:t>
                      </a:r>
                    </a:p>
                    <a:p>
                      <a:r>
                        <a:rPr lang="ru-RU" sz="1400" dirty="0" smtClean="0"/>
                        <a:t>Графический способ представления 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анализа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информации; извлечение 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интерпретирование информации из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графиков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реальных процессов и зависимостей.</a:t>
                      </a:r>
                    </a:p>
                    <a:p>
                      <a:r>
                        <a:rPr lang="ru-RU" sz="1400" dirty="0" smtClean="0"/>
                        <a:t>Задачи, связанные с числовыми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последовательностями, в том числе задачи из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реальной жизни (с использованием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калькулятора, цифровых технологий)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75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1632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419100"/>
            <a:ext cx="8210308" cy="5924699"/>
          </a:xfrm>
        </p:spPr>
        <p:txBody>
          <a:bodyPr rtlCol="0"/>
          <a:lstStyle/>
          <a:p>
            <a:pPr algn="l"/>
            <a:r>
              <a:rPr lang="ru-RU" noProof="1" smtClean="0"/>
              <a:t>1. Знакомство</a:t>
            </a:r>
            <a:endParaRPr lang="ru-RU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/>
              <a:t>с разными профессиональными </a:t>
            </a:r>
            <a:r>
              <a:rPr lang="ru-RU" sz="2400" noProof="1" smtClean="0"/>
              <a:t>сферами, их </a:t>
            </a:r>
            <a:r>
              <a:rPr lang="ru-RU" sz="2400" noProof="1"/>
              <a:t>рабочими (профессиональными) </a:t>
            </a:r>
            <a:r>
              <a:rPr lang="ru-RU" sz="2400" noProof="1" smtClean="0"/>
              <a:t>процессами</a:t>
            </a:r>
            <a:endParaRPr lang="ru-RU" sz="24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 smtClean="0"/>
              <a:t>со </a:t>
            </a:r>
            <a:r>
              <a:rPr lang="ru-RU" sz="2400" noProof="1"/>
              <a:t>специальностями, </a:t>
            </a:r>
            <a:r>
              <a:rPr lang="ru-RU" sz="2400" noProof="1" smtClean="0"/>
              <a:t>существующими в </a:t>
            </a:r>
            <a:r>
              <a:rPr lang="ru-RU" sz="2400" noProof="1"/>
              <a:t>данной профессии (чем </a:t>
            </a:r>
            <a:r>
              <a:rPr lang="ru-RU" sz="2400" noProof="1" smtClean="0"/>
              <a:t>занимаются)</a:t>
            </a:r>
            <a:endParaRPr lang="ru-RU" sz="24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 smtClean="0"/>
              <a:t>с </a:t>
            </a:r>
            <a:r>
              <a:rPr lang="ru-RU" sz="2400" noProof="1"/>
              <a:t>должностью (служебное место в компании</a:t>
            </a:r>
            <a:r>
              <a:rPr lang="ru-RU" sz="2400" noProof="1" smtClean="0"/>
              <a:t>), которую </a:t>
            </a:r>
            <a:r>
              <a:rPr lang="ru-RU" sz="2400" noProof="1"/>
              <a:t>занимает сотрудник, его </a:t>
            </a:r>
            <a:r>
              <a:rPr lang="ru-RU" sz="2400" noProof="1" smtClean="0"/>
              <a:t>обязанностями (специальность – </a:t>
            </a:r>
            <a:r>
              <a:rPr lang="ru-RU" sz="2400" noProof="1"/>
              <a:t>терапевт, </a:t>
            </a:r>
            <a:r>
              <a:rPr lang="ru-RU" sz="2400" noProof="1" smtClean="0"/>
              <a:t>должность – участковый врач)</a:t>
            </a:r>
            <a:endParaRPr lang="ru-RU" sz="2400" noProof="1"/>
          </a:p>
          <a:p>
            <a:pPr algn="l"/>
            <a:r>
              <a:rPr lang="ru-RU" noProof="1" smtClean="0"/>
              <a:t>2. Постановка задач</a:t>
            </a:r>
          </a:p>
          <a:p>
            <a:pPr lvl="4" algn="l">
              <a:buClr>
                <a:schemeClr val="accent6"/>
              </a:buClr>
            </a:pPr>
            <a:r>
              <a:rPr lang="ru-RU" sz="2400" noProof="1"/>
              <a:t>Составление задач на развитие </a:t>
            </a:r>
            <a:r>
              <a:rPr lang="ru-RU" sz="2400" noProof="1" smtClean="0"/>
              <a:t>функциональной грамотности</a:t>
            </a:r>
            <a:r>
              <a:rPr lang="ru-RU" sz="2400" noProof="1"/>
              <a:t>, с вопросами, ориентированными </a:t>
            </a:r>
            <a:r>
              <a:rPr lang="ru-RU" sz="2400" noProof="1" smtClean="0"/>
              <a:t>на обязанности </a:t>
            </a:r>
            <a:r>
              <a:rPr lang="ru-RU" sz="2400" noProof="1"/>
              <a:t>должностного лица или </a:t>
            </a:r>
            <a:r>
              <a:rPr lang="ru-RU" sz="2400" noProof="1" smtClean="0"/>
              <a:t>процессы, происходящие </a:t>
            </a:r>
            <a:r>
              <a:rPr lang="ru-RU" sz="2400" noProof="1"/>
              <a:t>в профессиональной </a:t>
            </a:r>
            <a:r>
              <a:rPr lang="ru-RU" sz="2400" noProof="1" smtClean="0"/>
              <a:t>сфере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11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02996" y="419100"/>
            <a:ext cx="2777955" cy="233910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1800" b="1" spc="0" dirty="0">
                <a:solidFill>
                  <a:schemeClr val="bg1"/>
                </a:solidFill>
              </a:rPr>
              <a:t>План разработки</a:t>
            </a:r>
          </a:p>
          <a:p>
            <a:r>
              <a:rPr lang="ru-RU" sz="1800" b="1" spc="0" dirty="0" err="1">
                <a:solidFill>
                  <a:schemeClr val="bg1"/>
                </a:solidFill>
              </a:rPr>
              <a:t>профориентационных</a:t>
            </a:r>
            <a:endParaRPr lang="ru-RU" sz="1800" b="1" spc="0" dirty="0">
              <a:solidFill>
                <a:schemeClr val="bg1"/>
              </a:solidFill>
            </a:endParaRPr>
          </a:p>
          <a:p>
            <a:r>
              <a:rPr lang="ru-RU" sz="1800" b="1" spc="0" dirty="0">
                <a:solidFill>
                  <a:schemeClr val="bg1"/>
                </a:solidFill>
              </a:rPr>
              <a:t>задач</a:t>
            </a:r>
            <a:endParaRPr lang="ru-RU" sz="1800" spc="0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6" t="7235" r="22179" b="1043"/>
          <a:stretch/>
        </p:blipFill>
        <p:spPr>
          <a:xfrm>
            <a:off x="-9939" y="1620078"/>
            <a:ext cx="3498574" cy="52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9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895453" y="2376378"/>
            <a:ext cx="4566233" cy="3736407"/>
          </a:xfrm>
        </p:spPr>
        <p:txBody>
          <a:bodyPr rtlCol="0"/>
          <a:lstStyle/>
          <a:p>
            <a:r>
              <a:rPr lang="ru-RU" sz="1800" dirty="0"/>
              <a:t>В соответствии с требованиями обновленных ФГОС НОО и ООО образовательная организация обеспечивает проведение до 10 часов еженедельных занятий внеурочной деятельности.</a:t>
            </a:r>
          </a:p>
          <a:p>
            <a:r>
              <a:rPr lang="ru-RU" sz="1800" dirty="0"/>
              <a:t>С целью обеспечения преемственности содержания образовательных программ начального общего и основного общего образования целесообразно при формировании плана внеурочной деятельности образовательной организации предусмотреть часть, рекомендуемую для всех </a:t>
            </a:r>
            <a:r>
              <a:rPr lang="ru-RU" sz="1800" dirty="0" smtClean="0"/>
              <a:t>обучающихся.</a:t>
            </a:r>
            <a:endParaRPr lang="ru-RU" sz="1800" noProof="1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6096000" y="829869"/>
            <a:ext cx="5671764" cy="1522468"/>
          </a:xfrm>
        </p:spPr>
        <p:txBody>
          <a:bodyPr rtlCol="0"/>
          <a:lstStyle/>
          <a:p>
            <a:r>
              <a:rPr lang="ru-RU" dirty="0" smtClean="0"/>
              <a:t>1 час в неделю</a:t>
            </a:r>
          </a:p>
          <a:p>
            <a:r>
              <a:rPr lang="ru-RU" sz="1800" b="0" dirty="0"/>
              <a:t>на информационно-просветительские </a:t>
            </a:r>
            <a:r>
              <a:rPr lang="ru-RU" sz="1800" b="0" dirty="0" smtClean="0"/>
              <a:t>занятия патриотической</a:t>
            </a:r>
            <a:r>
              <a:rPr lang="ru-RU" sz="1800" b="0" dirty="0"/>
              <a:t>, нравственной и </a:t>
            </a:r>
            <a:r>
              <a:rPr lang="ru-RU" sz="1800" b="0" dirty="0" smtClean="0"/>
              <a:t>экологической направленности </a:t>
            </a:r>
            <a:r>
              <a:rPr lang="ru-RU" sz="1800" b="0" dirty="0"/>
              <a:t>«Разговоры о важном</a:t>
            </a:r>
            <a:r>
              <a:rPr lang="ru-RU" sz="1800" b="0" dirty="0" smtClean="0"/>
              <a:t>» (</a:t>
            </a:r>
            <a:r>
              <a:rPr lang="ru-RU" sz="1800" b="0" dirty="0"/>
              <a:t>понедельник, первый урок</a:t>
            </a:r>
            <a:r>
              <a:rPr lang="ru-RU" sz="1800" b="0" dirty="0" smtClean="0"/>
              <a:t>)</a:t>
            </a:r>
            <a:endParaRPr lang="ru-RU" sz="1800" noProof="1"/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895453" y="496957"/>
            <a:ext cx="4083304" cy="1357295"/>
          </a:xfrm>
        </p:spPr>
        <p:txBody>
          <a:bodyPr rtlCol="0"/>
          <a:lstStyle/>
          <a:p>
            <a:pPr algn="l"/>
            <a:r>
              <a:rPr lang="ru-RU" b="1" dirty="0"/>
              <a:t>Внеурочная деятельность</a:t>
            </a:r>
            <a:endParaRPr lang="ru-RU" b="1" noProof="1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7" name="Текст 14"/>
          <p:cNvSpPr>
            <a:spLocks noGrp="1"/>
          </p:cNvSpPr>
          <p:nvPr>
            <p:ph type="body" sz="quarter" idx="11"/>
          </p:nvPr>
        </p:nvSpPr>
        <p:spPr>
          <a:xfrm>
            <a:off x="6096000" y="4590317"/>
            <a:ext cx="5671764" cy="1522468"/>
          </a:xfrm>
        </p:spPr>
        <p:txBody>
          <a:bodyPr rtlCol="0"/>
          <a:lstStyle/>
          <a:p>
            <a:r>
              <a:rPr lang="ru-RU" dirty="0" smtClean="0"/>
              <a:t>1 час в неделю</a:t>
            </a:r>
          </a:p>
          <a:p>
            <a:r>
              <a:rPr lang="ru-RU" sz="1800" b="0" dirty="0"/>
              <a:t>на занятия, направленные на </a:t>
            </a:r>
            <a:r>
              <a:rPr lang="ru-RU" sz="1800" b="0" dirty="0" smtClean="0"/>
              <a:t>удовлетворение </a:t>
            </a:r>
            <a:r>
              <a:rPr lang="ru-RU" sz="1800" b="0" dirty="0" err="1" smtClean="0"/>
              <a:t>профориентационных</a:t>
            </a:r>
            <a:r>
              <a:rPr lang="ru-RU" sz="1800" b="0" dirty="0" smtClean="0"/>
              <a:t> </a:t>
            </a:r>
            <a:r>
              <a:rPr lang="ru-RU" sz="1800" b="0" dirty="0"/>
              <a:t>интересов и </a:t>
            </a:r>
            <a:r>
              <a:rPr lang="ru-RU" sz="1800" b="0" dirty="0" smtClean="0"/>
              <a:t>потребностей обучающихся </a:t>
            </a:r>
            <a:r>
              <a:rPr lang="ru-RU" sz="1800" b="0" dirty="0"/>
              <a:t>(в том числе </a:t>
            </a:r>
            <a:r>
              <a:rPr lang="ru-RU" sz="1800" b="0" dirty="0" smtClean="0"/>
              <a:t>основы предпринимательства)</a:t>
            </a:r>
            <a:endParaRPr lang="ru-RU" sz="1800" noProof="1"/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1"/>
          </p:nvPr>
        </p:nvSpPr>
        <p:spPr>
          <a:xfrm>
            <a:off x="6096000" y="2834742"/>
            <a:ext cx="5671764" cy="1273169"/>
          </a:xfrm>
        </p:spPr>
        <p:txBody>
          <a:bodyPr rtlCol="0"/>
          <a:lstStyle/>
          <a:p>
            <a:r>
              <a:rPr lang="ru-RU" dirty="0" smtClean="0"/>
              <a:t>1 час в неделю</a:t>
            </a:r>
          </a:p>
          <a:p>
            <a:r>
              <a:rPr lang="ru-RU" sz="1800" b="0" dirty="0" smtClean="0"/>
              <a:t>на </a:t>
            </a:r>
            <a:r>
              <a:rPr lang="ru-RU" sz="1800" b="0" dirty="0"/>
              <a:t>занятия по формированию </a:t>
            </a:r>
            <a:r>
              <a:rPr lang="ru-RU" sz="1800" b="0" dirty="0" smtClean="0"/>
              <a:t>функциональной грамотности </a:t>
            </a:r>
            <a:r>
              <a:rPr lang="ru-RU" sz="1800" b="0" dirty="0"/>
              <a:t>обучающихся (в том </a:t>
            </a:r>
            <a:r>
              <a:rPr lang="ru-RU" sz="1800" b="0" dirty="0" smtClean="0"/>
              <a:t>числе финансовой </a:t>
            </a:r>
            <a:r>
              <a:rPr lang="ru-RU" sz="1800" b="0" dirty="0"/>
              <a:t>грамотности)</a:t>
            </a:r>
            <a:endParaRPr lang="ru-RU" sz="1800" noProof="1"/>
          </a:p>
        </p:txBody>
      </p:sp>
    </p:spTree>
    <p:extLst>
      <p:ext uri="{BB962C8B-B14F-4D97-AF65-F5344CB8AC3E}">
        <p14:creationId xmlns:p14="http://schemas.microsoft.com/office/powerpoint/2010/main" val="13094733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739028"/>
            <a:ext cx="8117632" cy="5379934"/>
          </a:xfrm>
        </p:spPr>
        <p:txBody>
          <a:bodyPr rtlCol="0"/>
          <a:lstStyle/>
          <a:p>
            <a:pPr algn="l"/>
            <a:r>
              <a:rPr lang="ru-RU" sz="3200" noProof="1"/>
              <a:t>Основное </a:t>
            </a:r>
            <a:r>
              <a:rPr lang="ru-RU" sz="3200" noProof="1" smtClean="0"/>
              <a:t>содержание</a:t>
            </a:r>
            <a:endParaRPr lang="ru-RU" sz="2000" noProof="1"/>
          </a:p>
          <a:p>
            <a:pPr lvl="4" algn="l">
              <a:buClr>
                <a:schemeClr val="accent6"/>
              </a:buClr>
            </a:pPr>
            <a:r>
              <a:rPr lang="ru-RU" sz="2000" noProof="1"/>
              <a:t>развитие способности обучающихся применять </a:t>
            </a:r>
            <a:r>
              <a:rPr lang="ru-RU" sz="2000" noProof="1" smtClean="0"/>
              <a:t>приобретённые знания</a:t>
            </a:r>
            <a:r>
              <a:rPr lang="ru-RU" sz="2000" noProof="1"/>
              <a:t>, умения и навыки для решения задач в различных </a:t>
            </a:r>
            <a:r>
              <a:rPr lang="ru-RU" sz="2000" noProof="1" smtClean="0"/>
              <a:t>сферах жизнедеятельности (обеспечение </a:t>
            </a:r>
            <a:r>
              <a:rPr lang="ru-RU" sz="2000" noProof="1"/>
              <a:t>связи обучения с жизньюокружении</a:t>
            </a:r>
          </a:p>
          <a:p>
            <a:pPr algn="l"/>
            <a:r>
              <a:rPr lang="ru-RU" sz="3200" noProof="1"/>
              <a:t>Основная </a:t>
            </a:r>
            <a:r>
              <a:rPr lang="ru-RU" sz="3200" noProof="1" smtClean="0"/>
              <a:t>задача</a:t>
            </a:r>
          </a:p>
          <a:p>
            <a:pPr lvl="4" algn="l">
              <a:buClr>
                <a:schemeClr val="accent6"/>
              </a:buClr>
            </a:pPr>
            <a:r>
              <a:rPr lang="ru-RU" sz="2000" noProof="1"/>
              <a:t>формирование и развитие функциональной грамотности </a:t>
            </a:r>
            <a:r>
              <a:rPr lang="ru-RU" sz="2000" noProof="1" smtClean="0"/>
              <a:t>школьников: читательской</a:t>
            </a:r>
            <a:r>
              <a:rPr lang="ru-RU" sz="2000" noProof="1"/>
              <a:t>, математической, естественно научной, </a:t>
            </a:r>
            <a:r>
              <a:rPr lang="ru-RU" sz="2000" noProof="1" smtClean="0"/>
              <a:t>финансовой, направленной </a:t>
            </a:r>
            <a:r>
              <a:rPr lang="ru-RU" sz="2000" noProof="1"/>
              <a:t>и на развитие креативного мышления и </a:t>
            </a:r>
            <a:r>
              <a:rPr lang="ru-RU" sz="2000" noProof="1" smtClean="0"/>
              <a:t>глобальных компетенций</a:t>
            </a:r>
          </a:p>
          <a:p>
            <a:pPr algn="l"/>
            <a:r>
              <a:rPr lang="ru-RU" sz="3200" noProof="1"/>
              <a:t>Основные организационные </a:t>
            </a:r>
            <a:r>
              <a:rPr lang="ru-RU" sz="3200" noProof="1" smtClean="0"/>
              <a:t>формы</a:t>
            </a:r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noProof="1"/>
              <a:t>интегрированные </a:t>
            </a:r>
            <a:r>
              <a:rPr lang="ru-RU" sz="2000" noProof="1" smtClean="0"/>
              <a:t>курсы</a:t>
            </a:r>
            <a:endParaRPr lang="ru-RU" sz="20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noProof="1" smtClean="0"/>
              <a:t>метапредметные </a:t>
            </a:r>
            <a:r>
              <a:rPr lang="ru-RU" sz="2000" noProof="1"/>
              <a:t>кружки или факультативы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13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02996" y="739029"/>
            <a:ext cx="2777955" cy="2437592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2400" b="1" spc="0" dirty="0">
                <a:solidFill>
                  <a:schemeClr val="bg1"/>
                </a:solidFill>
              </a:rPr>
              <a:t>Функциональная грамотность</a:t>
            </a:r>
            <a:endParaRPr lang="ru-RU" sz="2400" spc="0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6" y="2660282"/>
            <a:ext cx="2781300" cy="28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956" y="5715496"/>
            <a:ext cx="278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</a:rPr>
              <a:t>Новые методические рекомендации об организации внеурочной деятельности 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i="1" dirty="0">
                <a:solidFill>
                  <a:schemeClr val="bg1"/>
                </a:solidFill>
              </a:rPr>
              <a:t>(письмо </a:t>
            </a:r>
            <a:r>
              <a:rPr lang="ru-RU" sz="1100" i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1100" i="1" dirty="0" smtClean="0">
                <a:solidFill>
                  <a:schemeClr val="bg1"/>
                </a:solidFill>
              </a:rPr>
              <a:t> России </a:t>
            </a:r>
            <a:r>
              <a:rPr lang="ru-RU" sz="1100" i="1" dirty="0">
                <a:solidFill>
                  <a:schemeClr val="bg1"/>
                </a:solidFill>
              </a:rPr>
              <a:t>от 05.07.2022 № ТВ-1290/03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12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1119132"/>
            <a:ext cx="8117632" cy="4619726"/>
          </a:xfrm>
        </p:spPr>
        <p:txBody>
          <a:bodyPr rtlCol="0"/>
          <a:lstStyle/>
          <a:p>
            <a:pPr algn="l"/>
            <a:r>
              <a:rPr lang="ru-RU" noProof="1"/>
              <a:t>Основная </a:t>
            </a:r>
            <a:r>
              <a:rPr lang="ru-RU" noProof="1" smtClean="0"/>
              <a:t>цель</a:t>
            </a:r>
            <a:endParaRPr lang="ru-RU" sz="2400" noProof="1"/>
          </a:p>
          <a:p>
            <a:pPr lvl="4" algn="l">
              <a:buClr>
                <a:schemeClr val="accent6"/>
              </a:buClr>
            </a:pPr>
            <a:r>
              <a:rPr lang="ru-RU" sz="2400" noProof="1"/>
              <a:t>развитие ценностного </a:t>
            </a:r>
            <a:r>
              <a:rPr lang="ru-RU" sz="2400" noProof="1" smtClean="0"/>
              <a:t>отношения обучающихся </a:t>
            </a:r>
            <a:r>
              <a:rPr lang="ru-RU" sz="2400" noProof="1"/>
              <a:t>к труду, как основному способу </a:t>
            </a:r>
            <a:r>
              <a:rPr lang="ru-RU" sz="2400" noProof="1" smtClean="0"/>
              <a:t>достижения жизненного </a:t>
            </a:r>
            <a:r>
              <a:rPr lang="ru-RU" sz="2400" noProof="1"/>
              <a:t>благополучия и ощущения </a:t>
            </a:r>
            <a:r>
              <a:rPr lang="ru-RU" sz="2400" noProof="1" smtClean="0"/>
              <a:t>уверенности в жизни</a:t>
            </a:r>
            <a:endParaRPr lang="ru-RU" sz="2400" noProof="1"/>
          </a:p>
          <a:p>
            <a:pPr algn="l"/>
            <a:r>
              <a:rPr lang="ru-RU" noProof="1" smtClean="0"/>
              <a:t>Основная задача</a:t>
            </a:r>
          </a:p>
          <a:p>
            <a:pPr lvl="4" algn="l">
              <a:buClr>
                <a:schemeClr val="accent6"/>
              </a:buClr>
            </a:pPr>
            <a:r>
              <a:rPr lang="ru-RU" sz="2400" noProof="1"/>
              <a:t>формирование готовности </a:t>
            </a:r>
            <a:r>
              <a:rPr lang="ru-RU" sz="2400" noProof="1" smtClean="0"/>
              <a:t>школьников к </a:t>
            </a:r>
            <a:r>
              <a:rPr lang="ru-RU" sz="2400" noProof="1"/>
              <a:t>осознанному выбору направления продолжения </a:t>
            </a:r>
            <a:r>
              <a:rPr lang="ru-RU" sz="2400" noProof="1" smtClean="0"/>
              <a:t>своего образования </a:t>
            </a:r>
            <a:r>
              <a:rPr lang="ru-RU" sz="2400" noProof="1"/>
              <a:t>и будущей профессии, осознание </a:t>
            </a:r>
            <a:r>
              <a:rPr lang="ru-RU" sz="2400" noProof="1" smtClean="0"/>
              <a:t>важности получаемых </a:t>
            </a:r>
            <a:r>
              <a:rPr lang="ru-RU" sz="2400" noProof="1"/>
              <a:t>в школе знаний для </a:t>
            </a:r>
            <a:r>
              <a:rPr lang="ru-RU" sz="2400" noProof="1" smtClean="0"/>
              <a:t>дальнейшей профессиональной </a:t>
            </a:r>
            <a:r>
              <a:rPr lang="ru-RU" sz="2400" noProof="1"/>
              <a:t>и внепрофессиональной </a:t>
            </a:r>
            <a:r>
              <a:rPr lang="ru-RU" sz="2400" noProof="1" smtClean="0"/>
              <a:t>деятельности</a:t>
            </a:r>
            <a:endParaRPr lang="ru-RU" sz="2400" noProof="1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14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02996" y="952933"/>
            <a:ext cx="2777955" cy="2223688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2000" b="1" spc="0" dirty="0">
                <a:solidFill>
                  <a:schemeClr val="bg1"/>
                </a:solidFill>
              </a:rPr>
              <a:t>Профориетационная</a:t>
            </a:r>
          </a:p>
          <a:p>
            <a:r>
              <a:rPr lang="ru-RU" sz="2000" b="1" spc="0" dirty="0">
                <a:solidFill>
                  <a:schemeClr val="bg1"/>
                </a:solidFill>
              </a:rPr>
              <a:t>деятельность</a:t>
            </a:r>
            <a:endParaRPr lang="ru-RU" sz="2000" spc="0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6" y="2660282"/>
            <a:ext cx="2781300" cy="28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956" y="5715496"/>
            <a:ext cx="278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</a:rPr>
              <a:t>Новые методические рекомендации об организации внеурочной деятельности 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i="1" dirty="0">
                <a:solidFill>
                  <a:schemeClr val="bg1"/>
                </a:solidFill>
              </a:rPr>
              <a:t>(письмо </a:t>
            </a:r>
            <a:r>
              <a:rPr lang="ru-RU" sz="1100" i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1100" i="1" dirty="0" smtClean="0">
                <a:solidFill>
                  <a:schemeClr val="bg1"/>
                </a:solidFill>
              </a:rPr>
              <a:t> России </a:t>
            </a:r>
            <a:r>
              <a:rPr lang="ru-RU" sz="1100" i="1" dirty="0">
                <a:solidFill>
                  <a:schemeClr val="bg1"/>
                </a:solidFill>
              </a:rPr>
              <a:t>от 05.07.2022 № ТВ-1290/03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1758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432787"/>
            <a:ext cx="8117632" cy="5992410"/>
          </a:xfrm>
        </p:spPr>
        <p:txBody>
          <a:bodyPr rtlCol="0"/>
          <a:lstStyle/>
          <a:p>
            <a:pPr algn="l"/>
            <a:r>
              <a:rPr lang="ru-RU" sz="3200" noProof="1"/>
              <a:t>Основные организационные формы (активные</a:t>
            </a:r>
            <a:r>
              <a:rPr lang="ru-RU" sz="3200" noProof="1" smtClean="0"/>
              <a:t>)</a:t>
            </a:r>
            <a:endParaRPr lang="ru-RU" sz="2000" noProof="1"/>
          </a:p>
          <a:p>
            <a:pPr lvl="4" algn="l">
              <a:buClr>
                <a:schemeClr val="accent6"/>
              </a:buClr>
            </a:pPr>
            <a:r>
              <a:rPr lang="ru-RU" sz="2000" noProof="1"/>
              <a:t>профориентационные беседы, деловые игры, квесты, решения </a:t>
            </a:r>
            <a:r>
              <a:rPr lang="ru-RU" sz="2000" noProof="1" smtClean="0"/>
              <a:t>кейсов, изучение </a:t>
            </a:r>
            <a:r>
              <a:rPr lang="ru-RU" sz="2000" noProof="1"/>
              <a:t>специализированных цифровых ресурсов, </a:t>
            </a:r>
            <a:r>
              <a:rPr lang="ru-RU" sz="2000" noProof="1" smtClean="0"/>
              <a:t>профессиональные пробы</a:t>
            </a:r>
            <a:r>
              <a:rPr lang="ru-RU" sz="2000" noProof="1"/>
              <a:t>, моделирующие профессиональную деятельность, </a:t>
            </a:r>
            <a:r>
              <a:rPr lang="ru-RU" sz="2000" noProof="1" smtClean="0"/>
              <a:t>экскурсии, посещение </a:t>
            </a:r>
            <a:r>
              <a:rPr lang="ru-RU" sz="2000" noProof="1"/>
              <a:t>ярмарок профессий и профориентационных парковокружении</a:t>
            </a:r>
          </a:p>
          <a:p>
            <a:pPr algn="l"/>
            <a:r>
              <a:rPr lang="ru-RU" sz="3200" noProof="1" smtClean="0"/>
              <a:t>Основное содержание</a:t>
            </a:r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noProof="1"/>
              <a:t>знакомство с миром профессий и способами </a:t>
            </a:r>
            <a:r>
              <a:rPr lang="ru-RU" sz="2000" noProof="1" smtClean="0"/>
              <a:t>получения профессионального образования</a:t>
            </a:r>
            <a:endParaRPr lang="ru-RU" sz="20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noProof="1" smtClean="0"/>
              <a:t>создание </a:t>
            </a:r>
            <a:r>
              <a:rPr lang="ru-RU" sz="2000" noProof="1"/>
              <a:t>условий для развития надпрофессиональных </a:t>
            </a:r>
            <a:r>
              <a:rPr lang="ru-RU" sz="2000" noProof="1" smtClean="0"/>
              <a:t>навыков (общение</a:t>
            </a:r>
            <a:r>
              <a:rPr lang="ru-RU" sz="2000" noProof="1"/>
              <a:t>, работа в команде, поведение в конфликтной ситуации и т.п</a:t>
            </a:r>
            <a:r>
              <a:rPr lang="ru-RU" sz="2000" noProof="1" smtClean="0"/>
              <a:t>.)</a:t>
            </a:r>
            <a:endParaRPr lang="ru-RU" sz="20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noProof="1" smtClean="0"/>
              <a:t>создание </a:t>
            </a:r>
            <a:r>
              <a:rPr lang="ru-RU" sz="2000" noProof="1"/>
              <a:t>условий для познания обучающимся самого себя, </a:t>
            </a:r>
            <a:r>
              <a:rPr lang="ru-RU" sz="2000" noProof="1" smtClean="0"/>
              <a:t>своих мотивов</a:t>
            </a:r>
            <a:r>
              <a:rPr lang="ru-RU" sz="2000" noProof="1"/>
              <a:t>, устремлений, склонностей как условий для </a:t>
            </a:r>
            <a:r>
              <a:rPr lang="ru-RU" sz="2000" noProof="1" smtClean="0"/>
              <a:t>формирования уверенности </a:t>
            </a:r>
            <a:r>
              <a:rPr lang="ru-RU" sz="2000" noProof="1"/>
              <a:t>в себе, способностей адекватно оценивать свои силы </a:t>
            </a:r>
            <a:r>
              <a:rPr lang="ru-RU" sz="2000" noProof="1" smtClean="0"/>
              <a:t>и возможности</a:t>
            </a:r>
            <a:endParaRPr lang="ru-RU" sz="2000" noProof="1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15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02996" y="432787"/>
            <a:ext cx="2777955" cy="2743834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1800" b="1" spc="0" dirty="0" err="1">
                <a:solidFill>
                  <a:schemeClr val="bg1"/>
                </a:solidFill>
              </a:rPr>
              <a:t>Профориентационная</a:t>
            </a:r>
            <a:endParaRPr lang="ru-RU" sz="1800" b="1" spc="0" dirty="0">
              <a:solidFill>
                <a:schemeClr val="bg1"/>
              </a:solidFill>
            </a:endParaRPr>
          </a:p>
          <a:p>
            <a:r>
              <a:rPr lang="ru-RU" sz="1800" b="1" spc="0" dirty="0">
                <a:solidFill>
                  <a:schemeClr val="bg1"/>
                </a:solidFill>
              </a:rPr>
              <a:t>работа</a:t>
            </a:r>
            <a:endParaRPr lang="ru-RU" sz="1800" spc="0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6" y="2660282"/>
            <a:ext cx="2781300" cy="2847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5956" y="5715496"/>
            <a:ext cx="278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>
                <a:solidFill>
                  <a:schemeClr val="bg1"/>
                </a:solidFill>
              </a:rPr>
              <a:t>Новые методические рекомендации об организации внеурочной деятельности 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1100" i="1" dirty="0">
                <a:solidFill>
                  <a:schemeClr val="bg1"/>
                </a:solidFill>
              </a:rPr>
              <a:t>(письмо </a:t>
            </a:r>
            <a:r>
              <a:rPr lang="ru-RU" sz="1100" i="1" dirty="0" err="1" smtClean="0">
                <a:solidFill>
                  <a:schemeClr val="bg1"/>
                </a:solidFill>
              </a:rPr>
              <a:t>Минпросвещения</a:t>
            </a:r>
            <a:r>
              <a:rPr lang="ru-RU" sz="1100" i="1" dirty="0" smtClean="0">
                <a:solidFill>
                  <a:schemeClr val="bg1"/>
                </a:solidFill>
              </a:rPr>
              <a:t> России </a:t>
            </a:r>
            <a:r>
              <a:rPr lang="ru-RU" sz="1100" i="1" dirty="0">
                <a:solidFill>
                  <a:schemeClr val="bg1"/>
                </a:solidFill>
              </a:rPr>
              <a:t>от 05.07.2022 № ТВ-1290/03</a:t>
            </a:r>
            <a:endParaRPr lang="ru-RU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083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895453" y="2376378"/>
            <a:ext cx="4566233" cy="3016210"/>
          </a:xfrm>
        </p:spPr>
        <p:txBody>
          <a:bodyPr rtlCol="0"/>
          <a:lstStyle/>
          <a:p>
            <a:r>
              <a:rPr lang="ru-RU" b="1" dirty="0">
                <a:latin typeface="+mn-lt"/>
              </a:rPr>
              <a:t>Готовность </a:t>
            </a:r>
            <a:r>
              <a:rPr lang="ru-RU" b="1" dirty="0" smtClean="0">
                <a:latin typeface="+mn-lt"/>
              </a:rPr>
              <a:t>к </a:t>
            </a:r>
            <a:r>
              <a:rPr lang="ru-RU" b="1" dirty="0">
                <a:latin typeface="+mn-lt"/>
              </a:rPr>
              <a:t>выбору профессии </a:t>
            </a:r>
            <a:r>
              <a:rPr lang="ru-RU" dirty="0"/>
              <a:t>–</a:t>
            </a:r>
          </a:p>
          <a:p>
            <a:r>
              <a:rPr lang="ru-RU" sz="2400" dirty="0"/>
              <a:t>это способность </a:t>
            </a:r>
            <a:r>
              <a:rPr lang="ru-RU" sz="2400" dirty="0" smtClean="0"/>
              <a:t>человека</a:t>
            </a:r>
            <a:r>
              <a:rPr lang="en-US" sz="2400" dirty="0" smtClean="0"/>
              <a:t> </a:t>
            </a:r>
            <a:r>
              <a:rPr lang="ru-RU" sz="2400" dirty="0" smtClean="0"/>
              <a:t>быть </a:t>
            </a:r>
            <a:r>
              <a:rPr lang="ru-RU" sz="2400" dirty="0"/>
              <a:t>субъектом </a:t>
            </a:r>
            <a:r>
              <a:rPr lang="ru-RU" sz="2400" dirty="0" smtClean="0"/>
              <a:t>своего</a:t>
            </a:r>
            <a:r>
              <a:rPr lang="en-US" sz="2400" dirty="0" smtClean="0"/>
              <a:t> </a:t>
            </a:r>
            <a:r>
              <a:rPr lang="ru-RU" sz="2400" dirty="0" smtClean="0"/>
              <a:t>выбора</a:t>
            </a:r>
            <a:r>
              <a:rPr lang="ru-RU" sz="2400" dirty="0"/>
              <a:t>, </a:t>
            </a:r>
            <a:r>
              <a:rPr lang="ru-RU" sz="2400" dirty="0" smtClean="0"/>
              <a:t>самостоятельно</a:t>
            </a:r>
            <a:r>
              <a:rPr lang="en-US" sz="2400" dirty="0" smtClean="0"/>
              <a:t> </a:t>
            </a:r>
            <a:r>
              <a:rPr lang="ru-RU" sz="2400" dirty="0" smtClean="0"/>
              <a:t>формировать и</a:t>
            </a:r>
            <a:r>
              <a:rPr lang="en-US" sz="2400" dirty="0" smtClean="0"/>
              <a:t> </a:t>
            </a:r>
            <a:r>
              <a:rPr lang="ru-RU" sz="2400" dirty="0" smtClean="0"/>
              <a:t>корректировать свою</a:t>
            </a:r>
            <a:r>
              <a:rPr lang="en-US" sz="2400" dirty="0" smtClean="0"/>
              <a:t> </a:t>
            </a:r>
            <a:r>
              <a:rPr lang="ru-RU" sz="2400" dirty="0" smtClean="0"/>
              <a:t>учебно-профессиональную</a:t>
            </a:r>
            <a:r>
              <a:rPr lang="en-US" sz="2400" dirty="0" smtClean="0"/>
              <a:t> </a:t>
            </a:r>
            <a:r>
              <a:rPr lang="ru-RU" sz="2400" dirty="0" smtClean="0"/>
              <a:t>траекторию </a:t>
            </a:r>
            <a:r>
              <a:rPr lang="ru-RU" sz="2400" dirty="0"/>
              <a:t>с опорой </a:t>
            </a:r>
            <a:r>
              <a:rPr lang="ru-RU" sz="2400" dirty="0" smtClean="0"/>
              <a:t>на</a:t>
            </a:r>
            <a:r>
              <a:rPr lang="en-US" sz="2400" dirty="0" smtClean="0"/>
              <a:t> </a:t>
            </a:r>
            <a:r>
              <a:rPr lang="ru-RU" sz="2400" dirty="0" smtClean="0"/>
              <a:t>ресурсы</a:t>
            </a:r>
            <a:endParaRPr lang="ru-RU" sz="2400" noProof="1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/>
          </p:nvPr>
        </p:nvSpPr>
        <p:spPr>
          <a:xfrm>
            <a:off x="6096000" y="2376378"/>
            <a:ext cx="5671764" cy="1356269"/>
          </a:xfrm>
        </p:spPr>
        <p:txBody>
          <a:bodyPr rtlCol="0"/>
          <a:lstStyle/>
          <a:p>
            <a:r>
              <a:rPr lang="ru-RU" dirty="0"/>
              <a:t>Внутренние </a:t>
            </a:r>
            <a:r>
              <a:rPr lang="ru-RU" dirty="0" smtClean="0"/>
              <a:t>ресурсы</a:t>
            </a:r>
            <a:endParaRPr lang="en-US" dirty="0" smtClean="0"/>
          </a:p>
          <a:p>
            <a:r>
              <a:rPr lang="ru-RU" sz="2000" b="0" dirty="0" smtClean="0"/>
              <a:t>Знание </a:t>
            </a:r>
            <a:r>
              <a:rPr lang="ru-RU" sz="2000" b="0" dirty="0"/>
              <a:t>своих сильных и слабых сторон, понимание своих способностей, интересов и влечений, ответственности </a:t>
            </a:r>
            <a:r>
              <a:rPr lang="ru-RU" sz="2000" b="0" dirty="0" smtClean="0"/>
              <a:t>к </a:t>
            </a:r>
            <a:r>
              <a:rPr lang="ru-RU" sz="2000" b="0" dirty="0"/>
              <a:t>выбору</a:t>
            </a:r>
            <a:endParaRPr lang="ru-RU" sz="2000" noProof="1"/>
          </a:p>
        </p:txBody>
      </p:sp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895453" y="496957"/>
            <a:ext cx="4083304" cy="1357295"/>
          </a:xfrm>
        </p:spPr>
        <p:txBody>
          <a:bodyPr rtlCol="0"/>
          <a:lstStyle/>
          <a:p>
            <a:pPr algn="l"/>
            <a:r>
              <a:rPr lang="ru-RU" b="1" dirty="0" smtClean="0"/>
              <a:t>Выбор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профессии</a:t>
            </a:r>
            <a:endParaRPr lang="ru-RU" b="1" noProof="1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2"/>
          </p:nvPr>
        </p:nvSpPr>
        <p:spPr>
          <a:xfrm>
            <a:off x="6096000" y="4036319"/>
            <a:ext cx="5671764" cy="1356269"/>
          </a:xfrm>
        </p:spPr>
        <p:txBody>
          <a:bodyPr rtlCol="0"/>
          <a:lstStyle/>
          <a:p>
            <a:r>
              <a:rPr lang="ru-RU" dirty="0" smtClean="0"/>
              <a:t>Внешние</a:t>
            </a:r>
            <a:r>
              <a:rPr lang="en-US" b="0" dirty="0"/>
              <a:t> </a:t>
            </a:r>
            <a:r>
              <a:rPr lang="ru-RU" dirty="0" smtClean="0"/>
              <a:t>ресурсы</a:t>
            </a:r>
            <a:endParaRPr lang="ru-RU" noProof="1"/>
          </a:p>
          <a:p>
            <a:r>
              <a:rPr lang="ru-RU" sz="2000" b="0" dirty="0"/>
              <a:t>Информированность о мире профессий и возможных </a:t>
            </a:r>
            <a:r>
              <a:rPr lang="ru-RU" sz="2000" b="0" dirty="0" smtClean="0"/>
              <a:t>путях  </a:t>
            </a:r>
            <a:r>
              <a:rPr lang="ru-RU" sz="2000" b="0" dirty="0"/>
              <a:t>получения образования по конкретной профессии</a:t>
            </a:r>
            <a:endParaRPr lang="ru-RU" sz="2000" noProof="1"/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673578" y="419100"/>
            <a:ext cx="8289821" cy="5182957"/>
          </a:xfrm>
        </p:spPr>
        <p:txBody>
          <a:bodyPr rtlCol="0"/>
          <a:lstStyle/>
          <a:p>
            <a:pPr algn="l"/>
            <a:r>
              <a:rPr lang="ru-RU" noProof="1" smtClean="0"/>
              <a:t>Организация</a:t>
            </a:r>
            <a:endParaRPr lang="ru-RU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 smtClean="0"/>
              <a:t>урочной </a:t>
            </a:r>
            <a:r>
              <a:rPr lang="ru-RU" sz="2400" noProof="1"/>
              <a:t>и внеурочной </a:t>
            </a:r>
            <a:r>
              <a:rPr lang="ru-RU" sz="2400" noProof="1" smtClean="0"/>
              <a:t>деятельности</a:t>
            </a:r>
            <a:endParaRPr lang="ru-RU" sz="24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 smtClean="0"/>
              <a:t>социальных </a:t>
            </a:r>
            <a:r>
              <a:rPr lang="ru-RU" sz="2400" noProof="1"/>
              <a:t>практик, включая </a:t>
            </a:r>
            <a:r>
              <a:rPr lang="ru-RU" sz="2400" noProof="1" smtClean="0"/>
              <a:t>общественно полезную </a:t>
            </a:r>
            <a:r>
              <a:rPr lang="ru-RU" sz="2400" noProof="1"/>
              <a:t>деятельность, </a:t>
            </a:r>
            <a:r>
              <a:rPr lang="ru-RU" sz="2400" noProof="1" smtClean="0"/>
              <a:t>профессиональные пробы</a:t>
            </a:r>
            <a:r>
              <a:rPr lang="ru-RU" sz="2400" noProof="1"/>
              <a:t>, практическую </a:t>
            </a:r>
            <a:r>
              <a:rPr lang="ru-RU" sz="2400" noProof="1" smtClean="0"/>
              <a:t>подготовку</a:t>
            </a:r>
            <a:endParaRPr lang="ru-RU" sz="24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 smtClean="0"/>
              <a:t>использование </a:t>
            </a:r>
            <a:r>
              <a:rPr lang="ru-RU" sz="2400" noProof="1"/>
              <a:t>возможностей </a:t>
            </a:r>
            <a:r>
              <a:rPr lang="ru-RU" sz="2400" noProof="1" smtClean="0"/>
              <a:t>организаций дополнительного образования, профессиональных образовательных организаций </a:t>
            </a:r>
            <a:r>
              <a:rPr lang="ru-RU" sz="2400" noProof="1"/>
              <a:t>и социальных </a:t>
            </a:r>
            <a:r>
              <a:rPr lang="ru-RU" sz="2400" noProof="1" smtClean="0"/>
              <a:t>партнеров в </a:t>
            </a:r>
            <a:r>
              <a:rPr lang="ru-RU" sz="2400" noProof="1"/>
              <a:t>профессионально </a:t>
            </a:r>
            <a:r>
              <a:rPr lang="ru-RU" sz="2400" noProof="1" smtClean="0"/>
              <a:t>производственном окружении</a:t>
            </a:r>
            <a:endParaRPr lang="ru-RU" sz="2400" noProof="1"/>
          </a:p>
          <a:p>
            <a:pPr algn="l"/>
            <a:r>
              <a:rPr lang="ru-RU" noProof="1" smtClean="0"/>
              <a:t>Формирование</a:t>
            </a:r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400" noProof="1" smtClean="0"/>
              <a:t>функциональной </a:t>
            </a:r>
            <a:r>
              <a:rPr lang="ru-RU" sz="2400" noProof="1"/>
              <a:t>грамотности обучающихся</a:t>
            </a:r>
            <a:endParaRPr lang="ru-RU" sz="2400" noProof="1" smtClean="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3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5" t="13121" r="30006"/>
          <a:stretch/>
        </p:blipFill>
        <p:spPr>
          <a:xfrm>
            <a:off x="1557" y="2315817"/>
            <a:ext cx="3447321" cy="4539743"/>
          </a:xfrm>
          <a:prstGeom prst="rect">
            <a:avLst/>
          </a:prstGeom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304800" y="419100"/>
            <a:ext cx="2777955" cy="2339101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2800" b="1" spc="0" dirty="0">
                <a:solidFill>
                  <a:schemeClr val="bg1"/>
                </a:solidFill>
              </a:rPr>
              <a:t>Требования </a:t>
            </a:r>
            <a:r>
              <a:rPr lang="ru-RU" sz="2800" b="1" spc="0" dirty="0" smtClean="0">
                <a:solidFill>
                  <a:schemeClr val="bg1"/>
                </a:solidFill>
              </a:rPr>
              <a:t>к реализации </a:t>
            </a:r>
            <a:endParaRPr lang="ru-RU" sz="2800" spc="0" dirty="0">
              <a:solidFill>
                <a:schemeClr val="bg1"/>
              </a:solidFill>
            </a:endParaRPr>
          </a:p>
          <a:p>
            <a:r>
              <a:rPr lang="ru-RU" sz="2800" b="1" spc="0" dirty="0">
                <a:solidFill>
                  <a:schemeClr val="bg1"/>
                </a:solidFill>
              </a:rPr>
              <a:t>программы ООО</a:t>
            </a:r>
            <a:endParaRPr lang="ru-RU" sz="2800" spc="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250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419100"/>
            <a:ext cx="8210308" cy="5487656"/>
          </a:xfrm>
        </p:spPr>
        <p:txBody>
          <a:bodyPr rtlCol="0"/>
          <a:lstStyle/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noProof="1" smtClean="0"/>
              <a:t>От </a:t>
            </a:r>
            <a:r>
              <a:rPr lang="ru-RU" sz="3200" noProof="1"/>
              <a:t>школы требуется </a:t>
            </a:r>
            <a:r>
              <a:rPr lang="ru-RU" sz="3200" noProof="1" smtClean="0"/>
              <a:t>помочь сориентировать </a:t>
            </a:r>
            <a:r>
              <a:rPr lang="ru-RU" sz="3200" noProof="1"/>
              <a:t>выбор </a:t>
            </a:r>
            <a:r>
              <a:rPr lang="ru-RU" sz="3200" noProof="1" smtClean="0"/>
              <a:t>обучающихся профессионального </a:t>
            </a:r>
            <a:r>
              <a:rPr lang="ru-RU" sz="3200" noProof="1"/>
              <a:t>будущего, </a:t>
            </a:r>
            <a:r>
              <a:rPr lang="ru-RU" sz="3200" noProof="1" smtClean="0"/>
              <a:t>чтобы они </a:t>
            </a:r>
            <a:r>
              <a:rPr lang="ru-RU" sz="3200" noProof="1"/>
              <a:t>смогли найти </a:t>
            </a:r>
            <a:r>
              <a:rPr lang="ru-RU" sz="3200" noProof="1" smtClean="0"/>
              <a:t>достойный профессиональный </a:t>
            </a:r>
            <a:r>
              <a:rPr lang="ru-RU" sz="3200" noProof="1"/>
              <a:t>путь и </a:t>
            </a:r>
            <a:r>
              <a:rPr lang="ru-RU" sz="3200" noProof="1" smtClean="0"/>
              <a:t>быть полезными </a:t>
            </a:r>
            <a:r>
              <a:rPr lang="ru-RU" sz="3200" noProof="1"/>
              <a:t>государству и обществу</a:t>
            </a:r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200" noProof="1"/>
              <a:t>Педагогическая деятельность </a:t>
            </a:r>
            <a:r>
              <a:rPr lang="ru-RU" sz="3200" noProof="1" smtClean="0"/>
              <a:t>должна включать просветительскую, информационную </a:t>
            </a:r>
            <a:r>
              <a:rPr lang="ru-RU" sz="3200" noProof="1"/>
              <a:t>и </a:t>
            </a:r>
            <a:r>
              <a:rPr lang="ru-RU" sz="3200" noProof="1" smtClean="0"/>
              <a:t>консультационную профориентационную работу, чтобы </a:t>
            </a:r>
            <a:r>
              <a:rPr lang="ru-RU" sz="3200" noProof="1"/>
              <a:t>развить </a:t>
            </a:r>
            <a:r>
              <a:rPr lang="ru-RU" sz="3200" noProof="1" smtClean="0"/>
              <a:t>склонности и </a:t>
            </a:r>
            <a:r>
              <a:rPr lang="ru-RU" sz="3200" noProof="1"/>
              <a:t>способности </a:t>
            </a:r>
            <a:r>
              <a:rPr lang="ru-RU" sz="3200" noProof="1" smtClean="0"/>
              <a:t>школьников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4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04800" y="419100"/>
            <a:ext cx="2777955" cy="132805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2400" b="1" spc="0" dirty="0">
                <a:solidFill>
                  <a:schemeClr val="bg1"/>
                </a:solidFill>
              </a:rPr>
              <a:t>Школьная профориентация</a:t>
            </a:r>
            <a:endParaRPr lang="ru-RU" sz="2400" spc="0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" t="42577" r="63806" b="437"/>
          <a:stretch/>
        </p:blipFill>
        <p:spPr>
          <a:xfrm flipH="1">
            <a:off x="1558" y="1669774"/>
            <a:ext cx="3477137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18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419100"/>
            <a:ext cx="8210308" cy="4810548"/>
          </a:xfrm>
        </p:spPr>
        <p:txBody>
          <a:bodyPr rtlCol="0"/>
          <a:lstStyle/>
          <a:p>
            <a:pPr algn="l"/>
            <a:r>
              <a:rPr lang="ru-RU" sz="4800" noProof="1" smtClean="0"/>
              <a:t>Владение математическими средствами познания</a:t>
            </a:r>
            <a:endParaRPr lang="ru-RU" sz="4800" noProof="1"/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noProof="1" smtClean="0"/>
              <a:t>Систематизация данных</a:t>
            </a:r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noProof="1" smtClean="0"/>
              <a:t>Выявление и формулировка количественных зависимостей</a:t>
            </a:r>
          </a:p>
          <a:p>
            <a:pPr marL="342900" lvl="4" indent="-342900" algn="l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3600" noProof="1" smtClean="0"/>
              <a:t>Умение моделировать различные процессы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5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 txBox="1">
            <a:spLocks/>
          </p:cNvSpPr>
          <p:nvPr/>
        </p:nvSpPr>
        <p:spPr>
          <a:xfrm>
            <a:off x="302996" y="435897"/>
            <a:ext cx="2777955" cy="1072606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i="0" kern="1200" spc="300" dirty="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ru-RU" sz="2400" b="1" spc="0" dirty="0">
                <a:solidFill>
                  <a:schemeClr val="bg1"/>
                </a:solidFill>
              </a:rPr>
              <a:t>Математика и профориентация</a:t>
            </a:r>
            <a:endParaRPr lang="ru-RU" sz="2400" spc="0" noProof="1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84"/>
          <a:stretch/>
        </p:blipFill>
        <p:spPr>
          <a:xfrm>
            <a:off x="1558" y="1590261"/>
            <a:ext cx="3437381" cy="5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22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413437"/>
            <a:ext cx="8210308" cy="6023187"/>
          </a:xfrm>
        </p:spPr>
        <p:txBody>
          <a:bodyPr rtlCol="0"/>
          <a:lstStyle/>
          <a:p>
            <a:pPr lvl="0" algn="l"/>
            <a:r>
              <a:rPr lang="ru-RU" sz="4000" noProof="1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1-4 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8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Актуализация проблемы выбора профессии</a:t>
            </a:r>
          </a:p>
          <a:p>
            <a:pPr lvl="0" algn="l">
              <a:spcAft>
                <a:spcPts val="0"/>
              </a:spcAft>
            </a:pPr>
            <a:r>
              <a:rPr lang="ru-RU" sz="4000" noProof="1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5-6 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8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Формирование профессиональной направленности</a:t>
            </a:r>
          </a:p>
          <a:p>
            <a:pPr lvl="0" algn="l">
              <a:spcAft>
                <a:spcPts val="0"/>
              </a:spcAft>
            </a:pPr>
            <a:r>
              <a:rPr lang="ru-RU" sz="4000" noProof="1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7-9 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8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Формирование профессионального самосознания</a:t>
            </a:r>
          </a:p>
          <a:p>
            <a:pPr lvl="0" algn="l">
              <a:spcAft>
                <a:spcPts val="0"/>
              </a:spcAft>
            </a:pPr>
            <a:r>
              <a:rPr lang="ru-RU" sz="4000" noProof="1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10-11 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8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Определение социально профессионального статуса</a:t>
            </a:r>
            <a:endParaRPr lang="ru-RU" sz="2800" noProof="1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6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49958"/>
          <a:stretch/>
        </p:blipFill>
        <p:spPr>
          <a:xfrm>
            <a:off x="1558" y="0"/>
            <a:ext cx="3447320" cy="68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05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3753092" y="419100"/>
            <a:ext cx="8210308" cy="6410986"/>
          </a:xfrm>
        </p:spPr>
        <p:txBody>
          <a:bodyPr rtlCol="0"/>
          <a:lstStyle/>
          <a:p>
            <a:pPr lvl="0" algn="l"/>
            <a:r>
              <a:rPr lang="ru-RU" sz="3200" noProof="1" smtClean="0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1-4 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Общее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представление о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профессии: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название профессии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,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информация о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том, чем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занимаются специалисты определённых профессий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, их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условия труда</a:t>
            </a:r>
            <a:endParaRPr lang="ru-RU" sz="2000" noProof="1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 algn="l">
              <a:spcAft>
                <a:spcPts val="0"/>
              </a:spcAft>
            </a:pPr>
            <a:r>
              <a:rPr lang="ru-RU" sz="3200" noProof="1" smtClean="0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5-6 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Усложнение профориентационного материала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: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значение профессии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в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обществе, история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ее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развития, содержание работы в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той или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иной деятельности</a:t>
            </a:r>
            <a:endParaRPr lang="ru-RU" sz="2000" noProof="1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 algn="l">
              <a:spcAft>
                <a:spcPts val="0"/>
              </a:spcAft>
            </a:pPr>
            <a:r>
              <a:rPr lang="ru-RU" sz="3200" noProof="1" smtClean="0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7-9 </a:t>
            </a:r>
            <a:r>
              <a:rPr lang="ru-RU" sz="3200" noProof="1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Знакомство с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условиями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труда, различными характеристиками профессии и требованиями, которые предъявляет к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человеку та или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иная профессия</a:t>
            </a:r>
            <a:endParaRPr lang="ru-RU" sz="2000" noProof="1">
              <a:solidFill>
                <a:srgbClr val="000000">
                  <a:lumMod val="85000"/>
                  <a:lumOff val="15000"/>
                </a:srgbClr>
              </a:solidFill>
            </a:endParaRPr>
          </a:p>
          <a:p>
            <a:pPr lvl="0" algn="l">
              <a:spcAft>
                <a:spcPts val="0"/>
              </a:spcAft>
            </a:pPr>
            <a:r>
              <a:rPr lang="ru-RU" sz="3200" noProof="1" smtClean="0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10-11 </a:t>
            </a:r>
            <a:r>
              <a:rPr lang="ru-RU" sz="3200" noProof="1">
                <a:gradFill>
                  <a:gsLst>
                    <a:gs pos="0">
                      <a:srgbClr val="0074AF"/>
                    </a:gs>
                    <a:gs pos="100000">
                      <a:srgbClr val="0074AF"/>
                    </a:gs>
                  </a:gsLst>
                  <a:lin ang="5400000" scaled="1"/>
                </a:gradFill>
              </a:rPr>
              <a:t>классы</a:t>
            </a:r>
          </a:p>
          <a:p>
            <a:pPr lvl="4" algn="l">
              <a:spcAft>
                <a:spcPts val="0"/>
              </a:spcAft>
              <a:buClr>
                <a:srgbClr val="0074AF"/>
              </a:buClr>
            </a:pP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Приобретение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базовых представлений о 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направлениях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разныхспециальностей, углубление предметных и социальных требований</a:t>
            </a:r>
            <a:r>
              <a:rPr lang="ru-RU" sz="2000" noProof="1">
                <a:solidFill>
                  <a:srgbClr val="000000">
                    <a:lumMod val="85000"/>
                    <a:lumOff val="15000"/>
                  </a:srgbClr>
                </a:solidFill>
              </a:rPr>
              <a:t>, </a:t>
            </a:r>
            <a:r>
              <a:rPr lang="ru-RU" sz="2000" noProof="1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которые предъявляют различные профессии</a:t>
            </a:r>
            <a:endParaRPr lang="ru-RU" sz="2000" noProof="1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4997E989-D798-4C62-8E93-3D2D613C2488}" type="slidenum">
              <a:rPr lang="ru-RU" noProof="1" smtClean="0"/>
              <a:pPr rtl="0"/>
              <a:t>7</a:t>
            </a:fld>
            <a:endParaRPr lang="ru-RU" noProof="1"/>
          </a:p>
        </p:txBody>
      </p:sp>
      <p:sp>
        <p:nvSpPr>
          <p:cNvPr id="2" name="Прямоугольник 1"/>
          <p:cNvSpPr/>
          <p:nvPr/>
        </p:nvSpPr>
        <p:spPr>
          <a:xfrm>
            <a:off x="1558" y="0"/>
            <a:ext cx="3450096" cy="68500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8" r="32112"/>
          <a:stretch/>
        </p:blipFill>
        <p:spPr>
          <a:xfrm>
            <a:off x="1557" y="-1"/>
            <a:ext cx="3447321" cy="685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282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6"/>
          <p:cNvSpPr txBox="1">
            <a:spLocks/>
          </p:cNvSpPr>
          <p:nvPr/>
        </p:nvSpPr>
        <p:spPr>
          <a:xfrm>
            <a:off x="687847" y="621375"/>
            <a:ext cx="9465444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ru-RU" sz="3600" dirty="0"/>
              <a:t>1–4 классы</a:t>
            </a:r>
            <a:endParaRPr lang="ru-RU" sz="3600" noProof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06726"/>
              </p:ext>
            </p:extLst>
          </p:nvPr>
        </p:nvGraphicFramePr>
        <p:xfrm>
          <a:off x="687847" y="1455161"/>
          <a:ext cx="11090022" cy="503244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079083">
                  <a:extLst>
                    <a:ext uri="{9D8B030D-6E8A-4147-A177-3AD203B41FA5}">
                      <a16:colId xmlns:a16="http://schemas.microsoft.com/office/drawing/2014/main" xmlns="" val="3167154958"/>
                    </a:ext>
                  </a:extLst>
                </a:gridCol>
                <a:gridCol w="2564296">
                  <a:extLst>
                    <a:ext uri="{9D8B030D-6E8A-4147-A177-3AD203B41FA5}">
                      <a16:colId xmlns:a16="http://schemas.microsoft.com/office/drawing/2014/main" xmlns="" val="4211183037"/>
                    </a:ext>
                  </a:extLst>
                </a:gridCol>
                <a:gridCol w="5446643">
                  <a:extLst>
                    <a:ext uri="{9D8B030D-6E8A-4147-A177-3AD203B41FA5}">
                      <a16:colId xmlns:a16="http://schemas.microsoft.com/office/drawing/2014/main" xmlns="" val="2362293896"/>
                    </a:ext>
                  </a:extLst>
                </a:gridCol>
              </a:tblGrid>
              <a:tr h="1039561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и задачи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профессиональной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Подходы к организации</a:t>
                      </a:r>
                    </a:p>
                    <a:p>
                      <a:r>
                        <a:rPr lang="ru-RU" dirty="0" smtClean="0"/>
                        <a:t>(виды деятельности)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Программный материал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оздания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практико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dirty="0" smtClean="0"/>
                        <a:t>ориентированных задач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074490"/>
                  </a:ext>
                </a:extLst>
              </a:tr>
              <a:tr h="23734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Цель</a:t>
                      </a:r>
                      <a:r>
                        <a:rPr lang="ru-RU" sz="1600" b="1" baseline="0" dirty="0" smtClean="0"/>
                        <a:t> – </a:t>
                      </a:r>
                      <a:r>
                        <a:rPr lang="ru-RU" sz="1600" dirty="0" smtClean="0"/>
                        <a:t>формировать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первоначальное</a:t>
                      </a:r>
                      <a:r>
                        <a:rPr lang="ru-RU" sz="1600" baseline="0" dirty="0" smtClean="0"/>
                        <a:t> п</a:t>
                      </a:r>
                      <a:r>
                        <a:rPr lang="ru-RU" sz="1600" dirty="0" smtClean="0"/>
                        <a:t>редставление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 трудовой деятельности,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познакомить с наиболее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доступными профессиями.</a:t>
                      </a:r>
                    </a:p>
                    <a:p>
                      <a:r>
                        <a:rPr lang="ru-RU" sz="1600" b="1" dirty="0" smtClean="0"/>
                        <a:t>Задачи: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развивать потребность в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учебном и общественно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полезном труде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знакомить с миром профессий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формировать склонности,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способности и интерес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 профессиональной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практической включенности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 различные виды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познавательной, игровой,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общественно полезной,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трудовой и досуговой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деятельности, в ходе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которой приобретается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ценный опыт проб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ошибок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Задачи на анализ зависимостей,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характеризующих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процессы движения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(скорость, время, пройденный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путь), работы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(производительность, время, объём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работы), купли продажи (цена, количество,</a:t>
                      </a:r>
                    </a:p>
                    <a:p>
                      <a:r>
                        <a:rPr lang="ru-RU" sz="1600" dirty="0" smtClean="0"/>
                        <a:t>стоимость). Задачи на установление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времени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(начало, продолжительность и окончание события),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расчёта количества, расхода, изменения. Задачи на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нахождение доли величины, величины по её доле.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Конструирование: разбиение фигуры,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составление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фигур.</a:t>
                      </a:r>
                      <a:endParaRPr lang="ru-RU" sz="1600" baseline="0" dirty="0" smtClean="0"/>
                    </a:p>
                    <a:p>
                      <a:r>
                        <a:rPr lang="ru-RU" sz="1600" dirty="0" smtClean="0"/>
                        <a:t>Проверка истинности логических рассуждений.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Использование данных о реальных процессах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явлениях окружающего мира, представленные на</a:t>
                      </a:r>
                    </a:p>
                    <a:p>
                      <a:r>
                        <a:rPr lang="ru-RU" sz="1600" dirty="0" smtClean="0"/>
                        <a:t>диаграммах, схемах, в таблицах, текстах. Поиск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информации в справочной литературе, сети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Интернет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75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079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6"/>
          <p:cNvSpPr txBox="1">
            <a:spLocks/>
          </p:cNvSpPr>
          <p:nvPr/>
        </p:nvSpPr>
        <p:spPr>
          <a:xfrm>
            <a:off x="687847" y="621375"/>
            <a:ext cx="9465444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ru-RU" sz="3600" dirty="0" smtClean="0"/>
              <a:t>5–6 </a:t>
            </a:r>
            <a:r>
              <a:rPr lang="ru-RU" sz="3600" dirty="0"/>
              <a:t>классы</a:t>
            </a:r>
            <a:endParaRPr lang="ru-RU" sz="3600" noProof="1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385446"/>
              </p:ext>
            </p:extLst>
          </p:nvPr>
        </p:nvGraphicFramePr>
        <p:xfrm>
          <a:off x="687847" y="1455161"/>
          <a:ext cx="11090022" cy="4788601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3874214">
                  <a:extLst>
                    <a:ext uri="{9D8B030D-6E8A-4147-A177-3AD203B41FA5}">
                      <a16:colId xmlns:a16="http://schemas.microsoft.com/office/drawing/2014/main" xmlns="" val="3167154958"/>
                    </a:ext>
                  </a:extLst>
                </a:gridCol>
                <a:gridCol w="2693504">
                  <a:extLst>
                    <a:ext uri="{9D8B030D-6E8A-4147-A177-3AD203B41FA5}">
                      <a16:colId xmlns:a16="http://schemas.microsoft.com/office/drawing/2014/main" xmlns="" val="4211183037"/>
                    </a:ext>
                  </a:extLst>
                </a:gridCol>
                <a:gridCol w="4522304">
                  <a:extLst>
                    <a:ext uri="{9D8B030D-6E8A-4147-A177-3AD203B41FA5}">
                      <a16:colId xmlns:a16="http://schemas.microsoft.com/office/drawing/2014/main" xmlns="" val="2362293896"/>
                    </a:ext>
                  </a:extLst>
                </a:gridCol>
              </a:tblGrid>
              <a:tr h="1039561"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 и задачи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профессиональной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подготовки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Подходы к организации</a:t>
                      </a:r>
                    </a:p>
                    <a:p>
                      <a:r>
                        <a:rPr lang="ru-RU" dirty="0" smtClean="0"/>
                        <a:t>(виды деятельности)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Программный материал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для</a:t>
                      </a:r>
                      <a:r>
                        <a:rPr lang="ru-RU" baseline="0" dirty="0" smtClean="0"/>
                        <a:t> с</a:t>
                      </a:r>
                      <a:r>
                        <a:rPr lang="ru-RU" dirty="0" smtClean="0"/>
                        <a:t>оздания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практико</a:t>
                      </a:r>
                      <a:r>
                        <a:rPr lang="ru-RU" baseline="0" dirty="0" smtClean="0"/>
                        <a:t>-</a:t>
                      </a:r>
                      <a:r>
                        <a:rPr lang="ru-RU" dirty="0" smtClean="0"/>
                        <a:t>ориентированных задач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11074490"/>
                  </a:ext>
                </a:extLst>
              </a:tr>
              <a:tr h="2373428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Цель</a:t>
                      </a:r>
                      <a:r>
                        <a:rPr lang="ru-RU" sz="1600" b="1" baseline="0" dirty="0" smtClean="0"/>
                        <a:t> – </a:t>
                      </a:r>
                      <a:r>
                        <a:rPr lang="ru-RU" sz="1600" dirty="0" smtClean="0"/>
                        <a:t>формировать общественно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значимые мотивы выбора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профессии и осознанный интерес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 проблеме выбора профессии</a:t>
                      </a:r>
                    </a:p>
                    <a:p>
                      <a:r>
                        <a:rPr lang="ru-RU" sz="1600" dirty="0" smtClean="0"/>
                        <a:t>(профессиональное</a:t>
                      </a:r>
                      <a:r>
                        <a:rPr lang="ru-RU" sz="1600" baseline="0" dirty="0" smtClean="0"/>
                        <a:t> с</a:t>
                      </a:r>
                      <a:r>
                        <a:rPr lang="ru-RU" sz="1600" dirty="0" smtClean="0"/>
                        <a:t>амоопределение)</a:t>
                      </a:r>
                    </a:p>
                    <a:p>
                      <a:r>
                        <a:rPr lang="ru-RU" sz="1600" b="1" dirty="0" smtClean="0"/>
                        <a:t>Задачи: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знакомить с профессиями, а также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 кадровыми потребностями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региона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выявлять и развивать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профессиональные интересы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формировать мотивацию выбора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профессии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актуализировать проблемы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самопознания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самовоспитания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видов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общественно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полезной деятельности, которые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связаны с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проявлением заботы об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окружающих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(происходит социальная адаптация,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развивается любознательность,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познавательный интерес,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коллективизм, взаимопомощь через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составление и решение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практических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задач)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Задачи,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содержащие зависимости,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связывающие величины: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скорость, время,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расстояние; цена,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количество, стоимость,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производительность,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время, объём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работы .</a:t>
                      </a:r>
                    </a:p>
                    <a:p>
                      <a:r>
                        <a:rPr lang="ru-RU" sz="1600" dirty="0" smtClean="0"/>
                        <a:t>Задачи на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дроби, проценты.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(способы: перебор всех возможных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вариантов; использование таблиц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схем; извлечение данных из таблиц,</a:t>
                      </a:r>
                    </a:p>
                    <a:p>
                      <a:r>
                        <a:rPr lang="ru-RU" sz="1600" dirty="0" smtClean="0"/>
                        <a:t>столбчатых и круговых диаграмм;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интерпретирование и представление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данных в виде таблиц, столбчатых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круговых диаграмм).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Практические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задачи на измерение и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построение геометрических фигур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5975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776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здание истории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38384585_TF16401425" id="{4FFF853C-F0E9-4B05-9CA1-10297EE6468B}" vid="{02125B37-770C-4DA6-8E58-EF00A86C7FC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2E6351-E64A-42DD-A554-7DF752222129}">
  <ds:schemaRefs>
    <ds:schemaRef ds:uri="http://schemas.microsoft.com/office/infopath/2007/PartnerControls"/>
    <ds:schemaRef ds:uri="16c05727-aa75-4e4a-9b5f-8a80a1165891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Эффективные презентации</Template>
  <TotalTime>0</TotalTime>
  <Words>1475</Words>
  <Application>Microsoft Office PowerPoint</Application>
  <PresentationFormat>Произвольный</PresentationFormat>
  <Paragraphs>171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Создание истории Neal Creative</vt:lpstr>
      <vt:lpstr>Функциональная грамотность как компонент профориентации при обучении математике</vt:lpstr>
      <vt:lpstr>Выбор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2023-03-19T12:24:43Z</dcterms:created>
  <dcterms:modified xsi:type="dcterms:W3CDTF">2023-03-27T05:54:49Z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