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7" r:id="rId4"/>
    <p:sldId id="269" r:id="rId5"/>
    <p:sldId id="268" r:id="rId6"/>
    <p:sldId id="272" r:id="rId7"/>
    <p:sldId id="257" r:id="rId8"/>
    <p:sldId id="263" r:id="rId9"/>
    <p:sldId id="258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608" y="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3009DE-E5F9-4DCF-9E2D-5F4787628E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E839676-9F58-4046-BE90-E383FDA036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4D5DFA-F285-495F-A614-305A01603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BACC1-E23A-49DA-B81F-C8D077F22CC6}" type="datetimeFigureOut">
              <a:rPr lang="ru-RU" smtClean="0"/>
              <a:t>10.04.2025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DE8C17-B671-455B-8B3C-8DADFC071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50D524D-D077-498D-8914-45D7C9D91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AEC38-430E-4EB2-A738-E7AC6879E2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95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2ABF54-F5F7-4305-9F60-F8E06F80F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181E040-56E4-4144-BB2C-D4827FD6D0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E69879-6155-4ACC-A809-4BFDF16B2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BACC1-E23A-49DA-B81F-C8D077F22CC6}" type="datetimeFigureOut">
              <a:rPr lang="ru-RU" smtClean="0"/>
              <a:t>10.04.2025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923F25-2A67-4DA1-8C84-48A9CF2F4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DDC7F8-9339-484E-AB88-66FA75C41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AEC38-430E-4EB2-A738-E7AC6879E2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6341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DB79742-3168-4F42-97C6-F3DD4482D2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E7ACD60-9C9C-4432-A75F-11D11FCBD1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0521FEE-6B8F-4EF8-AB09-234358CA0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BACC1-E23A-49DA-B81F-C8D077F22CC6}" type="datetimeFigureOut">
              <a:rPr lang="ru-RU" smtClean="0"/>
              <a:t>10.04.2025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5FD7BC9-9E00-47A6-ACB0-4B38DBF2B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D674024-0FC6-4B0F-A259-A50CDC14F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AEC38-430E-4EB2-A738-E7AC6879E2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8871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D1D13A-CC94-4939-933B-3C682384B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2BC5DD-474F-4AF9-95A9-828D4CC6A8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571C38-5CF4-4CF1-99C0-1523625CB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BACC1-E23A-49DA-B81F-C8D077F22CC6}" type="datetimeFigureOut">
              <a:rPr lang="ru-RU" smtClean="0"/>
              <a:t>10.04.2025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DE5C12-19C2-42F6-9134-BA0722C20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8F23346-7865-463F-A26C-06D5E77D3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AEC38-430E-4EB2-A738-E7AC6879E2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2810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AA9A3B-F59C-424B-B3DA-9AAE1C309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9E9BB5A-F4AE-4B32-B537-C796E64F9E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6791A9-12BA-467D-8715-7E2EB21CC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BACC1-E23A-49DA-B81F-C8D077F22CC6}" type="datetimeFigureOut">
              <a:rPr lang="ru-RU" smtClean="0"/>
              <a:t>10.04.2025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1EE288A-1601-4167-B02D-846B5BE7E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0EBA87-9B8D-42DC-BC2B-EBDAD09DE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AEC38-430E-4EB2-A738-E7AC6879E2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5177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4AF767-51E2-4923-AB91-700801736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3EF445F-1436-4184-A669-3F1EB3BAAA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A28F17B-4F85-4F0A-B32A-3720041CF2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752376B-C18E-49AD-BB68-946B750AB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BACC1-E23A-49DA-B81F-C8D077F22CC6}" type="datetimeFigureOut">
              <a:rPr lang="ru-RU" smtClean="0"/>
              <a:t>10.04.2025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62F4895-9DA6-478B-BEB5-B5F687EBA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F6C92F-EDB7-4CAB-B8B9-C5974995B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AEC38-430E-4EB2-A738-E7AC6879E2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4611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F584A0-29C4-4723-9771-DE576E4D6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94C482D-ADD1-4867-BB34-929BB7C844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91BC2DD-3713-4368-8A89-651DD7C97C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125B129-AFC3-45B3-ABFF-47B3E6C2F9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B1648CC-A493-4A50-91D6-E422E832C2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735D8C0-9A28-49EE-88D7-5F32227ED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BACC1-E23A-49DA-B81F-C8D077F22CC6}" type="datetimeFigureOut">
              <a:rPr lang="ru-RU" smtClean="0"/>
              <a:t>10.04.2025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1E53EE4-86C6-4E6F-A147-59706527A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BB055F5-556E-463E-B1E2-5558EF69F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AEC38-430E-4EB2-A738-E7AC6879E2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432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86B562-1A8C-4F30-8064-39E6FB348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FB5B7C6-C726-414B-8EA4-14C77ED01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BACC1-E23A-49DA-B81F-C8D077F22CC6}" type="datetimeFigureOut">
              <a:rPr lang="ru-RU" smtClean="0"/>
              <a:t>10.04.2025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ED1FEAE-7B86-4D1F-8D63-228A44423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E160C43-BE82-4D4B-B767-EF9F4F9B5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AEC38-430E-4EB2-A738-E7AC6879E2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0128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DD6D053-9870-4D94-855A-C0DBF7D5F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BACC1-E23A-49DA-B81F-C8D077F22CC6}" type="datetimeFigureOut">
              <a:rPr lang="ru-RU" smtClean="0"/>
              <a:t>10.04.2025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E0C7E86-C0FC-47B1-9035-099B78496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E42E1C4-306D-44EB-B3C4-C92A3AD0F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AEC38-430E-4EB2-A738-E7AC6879E2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441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6C7AEA-987F-421B-A58F-D22A00CEA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F0071DB-79C3-4B32-A596-4FAB539F6C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AD0432F-AF11-49B1-BEDB-D5D785D888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0A59815-5E97-4640-B082-BC9DBC96E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BACC1-E23A-49DA-B81F-C8D077F22CC6}" type="datetimeFigureOut">
              <a:rPr lang="ru-RU" smtClean="0"/>
              <a:t>10.04.2025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912C801-EA52-4D75-B53B-BE6E52EF1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37050CC-502D-42D7-AAFB-063125EB4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AEC38-430E-4EB2-A738-E7AC6879E2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7358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1039D0-97B8-43C5-88B2-9077A5F91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D00C270-0E3C-4342-A1A4-9BF5C8D7CF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B1AE71A-14C6-4B7F-8AC5-5E34BF82D1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6373345-3D85-4415-8AB1-989CC75B2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BACC1-E23A-49DA-B81F-C8D077F22CC6}" type="datetimeFigureOut">
              <a:rPr lang="ru-RU" smtClean="0"/>
              <a:t>10.04.2025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13040DF-70E6-4043-8450-E8B0AC9CE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66CC038-6F34-4A51-A4C8-A2990F66B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AEC38-430E-4EB2-A738-E7AC6879E2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3244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6E7275-F47B-4021-805E-B1247A6C5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B412D64-0AB9-465E-AF5B-145945883F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9EE12A3-DC3F-438C-A70A-C01BB44E78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DBACC1-E23A-49DA-B81F-C8D077F22CC6}" type="datetimeFigureOut">
              <a:rPr lang="ru-RU" smtClean="0"/>
              <a:t>10.04.2025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E7FDEF3-BAA8-44DA-A609-FAE4292154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0EFCE9-49CD-45D1-B91A-3AEEB3DBC7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BAEC38-430E-4EB2-A738-E7AC6879E2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5549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72484D-2FB6-48E2-8875-F0FF086024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581322" cy="23876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Вариативность программных средств для решения задач ЕГЭ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6F27455-BC65-4D8E-9A18-4442D0F87D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93426" y="4211638"/>
            <a:ext cx="3220278" cy="1655762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dirty="0"/>
              <a:t>Исупова Ю.С.,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dirty="0"/>
              <a:t>учитель информатики МАОУ «СОШ № 84 </a:t>
            </a:r>
            <a:br>
              <a:rPr lang="ru-RU" dirty="0"/>
            </a:br>
            <a:r>
              <a:rPr lang="ru-RU" dirty="0"/>
              <a:t>г. Челябинска»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44106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7257C86-3AF8-41DE-9519-9D6106F7EE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689" y="2740469"/>
            <a:ext cx="6151450" cy="348964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/>
              <a:t>Электронная таблица (табличный процессор) </a:t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573024" y="1318422"/>
            <a:ext cx="10911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/>
              <a:t>— это программа, в которой хранятся данные в виде таблиц и при изменении этих данных автоматически пересчитываются результаты по введённым формулам</a:t>
            </a:r>
          </a:p>
        </p:txBody>
      </p:sp>
    </p:spTree>
    <p:extLst>
      <p:ext uri="{BB962C8B-B14F-4D97-AF65-F5344CB8AC3E}">
        <p14:creationId xmlns:p14="http://schemas.microsoft.com/office/powerpoint/2010/main" val="25054194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AE7360A-A1C2-4CCA-A47B-4883842A38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479" y="169585"/>
            <a:ext cx="8363498" cy="4834818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9" t="45375" r="36301" b="22000"/>
          <a:stretch/>
        </p:blipFill>
        <p:spPr bwMode="auto">
          <a:xfrm>
            <a:off x="4486656" y="3316224"/>
            <a:ext cx="7351776" cy="318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7123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1CFD6BA-FA96-4D18-BB02-F8C5E3EFCF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32" t="6367" r="4272" b="15217"/>
          <a:stretch/>
        </p:blipFill>
        <p:spPr>
          <a:xfrm>
            <a:off x="0" y="0"/>
            <a:ext cx="6154615" cy="3833293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175" b="31217"/>
          <a:stretch/>
        </p:blipFill>
        <p:spPr bwMode="auto">
          <a:xfrm>
            <a:off x="6288726" y="534264"/>
            <a:ext cx="5712375" cy="4091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088139" y="141810"/>
            <a:ext cx="35752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Среда</a:t>
            </a:r>
            <a:r>
              <a:rPr lang="ru-RU" dirty="0"/>
              <a:t> </a:t>
            </a:r>
            <a:r>
              <a:rPr lang="ru-RU" b="1" dirty="0"/>
              <a:t>программирования</a:t>
            </a:r>
            <a:r>
              <a:rPr lang="ru-RU" dirty="0"/>
              <a:t> </a:t>
            </a:r>
            <a:r>
              <a:rPr lang="ru-RU" b="1" dirty="0" err="1"/>
              <a:t>КуМир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8231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CBF024D-3707-4847-82B8-3F9BECF86889}"/>
              </a:ext>
            </a:extLst>
          </p:cNvPr>
          <p:cNvSpPr/>
          <p:nvPr/>
        </p:nvSpPr>
        <p:spPr>
          <a:xfrm>
            <a:off x="397565" y="881132"/>
            <a:ext cx="1155589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222222"/>
                </a:solidFill>
                <a:effectLst/>
                <a:latin typeface="Roboto"/>
              </a:rPr>
              <a:t>1.     </a:t>
            </a:r>
            <a:r>
              <a:rPr lang="ru-RU" b="1" i="0" dirty="0">
                <a:solidFill>
                  <a:srgbClr val="222222"/>
                </a:solidFill>
                <a:effectLst/>
                <a:latin typeface="Roboto"/>
              </a:rPr>
              <a:t>Движение вперед (</a:t>
            </a:r>
            <a:r>
              <a:rPr lang="ru-RU" b="1" i="0" dirty="0" err="1">
                <a:solidFill>
                  <a:srgbClr val="222222"/>
                </a:solidFill>
                <a:effectLst/>
                <a:latin typeface="Roboto"/>
              </a:rPr>
              <a:t>forward</a:t>
            </a:r>
            <a:r>
              <a:rPr lang="ru-RU" b="1" i="0" dirty="0">
                <a:solidFill>
                  <a:srgbClr val="222222"/>
                </a:solidFill>
                <a:effectLst/>
                <a:latin typeface="Roboto"/>
              </a:rPr>
              <a:t>)</a:t>
            </a:r>
            <a:r>
              <a:rPr lang="ru-RU" b="0" i="0" dirty="0">
                <a:solidFill>
                  <a:srgbClr val="222222"/>
                </a:solidFill>
                <a:effectLst/>
                <a:latin typeface="Roboto"/>
              </a:rPr>
              <a:t>:</a:t>
            </a:r>
          </a:p>
          <a:p>
            <a:r>
              <a:rPr lang="ru-RU" b="0" i="0" dirty="0" err="1">
                <a:solidFill>
                  <a:srgbClr val="222222"/>
                </a:solidFill>
                <a:effectLst/>
                <a:latin typeface="Roboto"/>
              </a:rPr>
              <a:t>forward</a:t>
            </a:r>
            <a:r>
              <a:rPr lang="ru-RU" b="0" i="0" dirty="0">
                <a:solidFill>
                  <a:srgbClr val="222222"/>
                </a:solidFill>
                <a:effectLst/>
                <a:latin typeface="Roboto"/>
              </a:rPr>
              <a:t>(длина)</a:t>
            </a:r>
          </a:p>
          <a:p>
            <a:r>
              <a:rPr lang="ru-RU" b="0" i="0" dirty="0">
                <a:solidFill>
                  <a:srgbClr val="222222"/>
                </a:solidFill>
                <a:effectLst/>
                <a:latin typeface="Roboto"/>
              </a:rPr>
              <a:t>Эта команда перемещает черепашку вперед на указанное расстояние. Например, </a:t>
            </a:r>
            <a:r>
              <a:rPr lang="ru-RU" b="0" i="0" dirty="0" err="1">
                <a:solidFill>
                  <a:srgbClr val="222222"/>
                </a:solidFill>
                <a:effectLst/>
                <a:latin typeface="Roboto"/>
              </a:rPr>
              <a:t>forward</a:t>
            </a:r>
            <a:r>
              <a:rPr lang="ru-RU" b="0" i="0" dirty="0">
                <a:solidFill>
                  <a:srgbClr val="222222"/>
                </a:solidFill>
                <a:effectLst/>
                <a:latin typeface="Roboto"/>
              </a:rPr>
              <a:t>(100) переместит черепашку на 100 пикселей вперед.</a:t>
            </a:r>
          </a:p>
          <a:p>
            <a:r>
              <a:rPr lang="ru-RU" b="0" i="0" dirty="0">
                <a:solidFill>
                  <a:srgbClr val="222222"/>
                </a:solidFill>
                <a:effectLst/>
                <a:latin typeface="Roboto"/>
              </a:rPr>
              <a:t>2.    </a:t>
            </a:r>
            <a:r>
              <a:rPr lang="ru-RU" b="1" i="0" dirty="0">
                <a:solidFill>
                  <a:srgbClr val="222222"/>
                </a:solidFill>
                <a:effectLst/>
                <a:latin typeface="Roboto"/>
              </a:rPr>
              <a:t> Поворот вправо (</a:t>
            </a:r>
            <a:r>
              <a:rPr lang="ru-RU" b="1" i="0" dirty="0" err="1">
                <a:solidFill>
                  <a:srgbClr val="222222"/>
                </a:solidFill>
                <a:effectLst/>
                <a:latin typeface="Roboto"/>
              </a:rPr>
              <a:t>right</a:t>
            </a:r>
            <a:r>
              <a:rPr lang="ru-RU" b="1" i="0" dirty="0">
                <a:solidFill>
                  <a:srgbClr val="222222"/>
                </a:solidFill>
                <a:effectLst/>
                <a:latin typeface="Roboto"/>
              </a:rPr>
              <a:t> или </a:t>
            </a:r>
            <a:r>
              <a:rPr lang="ru-RU" b="1" i="0" dirty="0" err="1">
                <a:solidFill>
                  <a:srgbClr val="222222"/>
                </a:solidFill>
                <a:effectLst/>
                <a:latin typeface="Roboto"/>
              </a:rPr>
              <a:t>rt</a:t>
            </a:r>
            <a:r>
              <a:rPr lang="ru-RU" b="1" i="0" dirty="0">
                <a:solidFill>
                  <a:srgbClr val="222222"/>
                </a:solidFill>
                <a:effectLst/>
                <a:latin typeface="Roboto"/>
              </a:rPr>
              <a:t>)</a:t>
            </a:r>
            <a:r>
              <a:rPr lang="ru-RU" b="0" i="0" dirty="0">
                <a:solidFill>
                  <a:srgbClr val="222222"/>
                </a:solidFill>
                <a:effectLst/>
                <a:latin typeface="Roboto"/>
              </a:rPr>
              <a:t>:</a:t>
            </a:r>
          </a:p>
          <a:p>
            <a:r>
              <a:rPr lang="ru-RU" b="0" i="0" dirty="0" err="1">
                <a:solidFill>
                  <a:srgbClr val="222222"/>
                </a:solidFill>
                <a:effectLst/>
                <a:latin typeface="Roboto"/>
              </a:rPr>
              <a:t>right</a:t>
            </a:r>
            <a:r>
              <a:rPr lang="ru-RU" b="0" i="0" dirty="0">
                <a:solidFill>
                  <a:srgbClr val="222222"/>
                </a:solidFill>
                <a:effectLst/>
                <a:latin typeface="Roboto"/>
              </a:rPr>
              <a:t>(угол)</a:t>
            </a:r>
          </a:p>
          <a:p>
            <a:r>
              <a:rPr lang="ru-RU" b="0" i="0" dirty="0">
                <a:solidFill>
                  <a:srgbClr val="222222"/>
                </a:solidFill>
                <a:effectLst/>
                <a:latin typeface="Roboto"/>
              </a:rPr>
              <a:t>Эта команда поворачивает черепашку направо на указанный угол. Например, </a:t>
            </a:r>
            <a:r>
              <a:rPr lang="ru-RU" b="0" i="0" dirty="0" err="1">
                <a:solidFill>
                  <a:srgbClr val="222222"/>
                </a:solidFill>
                <a:effectLst/>
                <a:latin typeface="Roboto"/>
              </a:rPr>
              <a:t>right</a:t>
            </a:r>
            <a:r>
              <a:rPr lang="ru-RU" b="0" i="0" dirty="0">
                <a:solidFill>
                  <a:srgbClr val="222222"/>
                </a:solidFill>
                <a:effectLst/>
                <a:latin typeface="Roboto"/>
              </a:rPr>
              <a:t>(90) повернет черепашку на 90 градусов вправо.</a:t>
            </a:r>
          </a:p>
          <a:p>
            <a:r>
              <a:rPr lang="ru-RU" b="0" i="0" dirty="0">
                <a:solidFill>
                  <a:srgbClr val="222222"/>
                </a:solidFill>
                <a:effectLst/>
                <a:latin typeface="Roboto"/>
              </a:rPr>
              <a:t>3.     </a:t>
            </a:r>
            <a:r>
              <a:rPr lang="ru-RU" b="1" i="0" dirty="0">
                <a:solidFill>
                  <a:srgbClr val="222222"/>
                </a:solidFill>
                <a:effectLst/>
                <a:latin typeface="Roboto"/>
              </a:rPr>
              <a:t>Поворот влево (</a:t>
            </a:r>
            <a:r>
              <a:rPr lang="ru-RU" b="1" i="0" dirty="0" err="1">
                <a:solidFill>
                  <a:srgbClr val="222222"/>
                </a:solidFill>
                <a:effectLst/>
                <a:latin typeface="Roboto"/>
              </a:rPr>
              <a:t>left</a:t>
            </a:r>
            <a:r>
              <a:rPr lang="ru-RU" b="1" i="0" dirty="0">
                <a:solidFill>
                  <a:srgbClr val="222222"/>
                </a:solidFill>
                <a:effectLst/>
                <a:latin typeface="Roboto"/>
              </a:rPr>
              <a:t> или </a:t>
            </a:r>
            <a:r>
              <a:rPr lang="ru-RU" b="1" i="0" dirty="0" err="1">
                <a:solidFill>
                  <a:srgbClr val="222222"/>
                </a:solidFill>
                <a:effectLst/>
                <a:latin typeface="Roboto"/>
              </a:rPr>
              <a:t>lt</a:t>
            </a:r>
            <a:r>
              <a:rPr lang="ru-RU" b="1" i="0" dirty="0">
                <a:solidFill>
                  <a:srgbClr val="222222"/>
                </a:solidFill>
                <a:effectLst/>
                <a:latin typeface="Roboto"/>
              </a:rPr>
              <a:t>)</a:t>
            </a:r>
            <a:r>
              <a:rPr lang="ru-RU" b="0" i="0" dirty="0">
                <a:solidFill>
                  <a:srgbClr val="222222"/>
                </a:solidFill>
                <a:effectLst/>
                <a:latin typeface="Roboto"/>
              </a:rPr>
              <a:t>:</a:t>
            </a:r>
          </a:p>
          <a:p>
            <a:r>
              <a:rPr lang="ru-RU" b="0" i="0" dirty="0" err="1">
                <a:solidFill>
                  <a:srgbClr val="222222"/>
                </a:solidFill>
                <a:effectLst/>
                <a:latin typeface="Roboto"/>
              </a:rPr>
              <a:t>left</a:t>
            </a:r>
            <a:r>
              <a:rPr lang="ru-RU" b="0" i="0" dirty="0">
                <a:solidFill>
                  <a:srgbClr val="222222"/>
                </a:solidFill>
                <a:effectLst/>
                <a:latin typeface="Roboto"/>
              </a:rPr>
              <a:t>(угол)</a:t>
            </a:r>
          </a:p>
          <a:p>
            <a:r>
              <a:rPr lang="ru-RU" b="0" i="0" dirty="0">
                <a:solidFill>
                  <a:srgbClr val="222222"/>
                </a:solidFill>
                <a:effectLst/>
                <a:latin typeface="Roboto"/>
              </a:rPr>
              <a:t>Аналогично команде поворота вправо, эта команда поворачивает черепашку влево на указанный угол. Например, </a:t>
            </a:r>
            <a:r>
              <a:rPr lang="ru-RU" b="0" i="0" dirty="0" err="1">
                <a:solidFill>
                  <a:srgbClr val="222222"/>
                </a:solidFill>
                <a:effectLst/>
                <a:latin typeface="Roboto"/>
              </a:rPr>
              <a:t>left</a:t>
            </a:r>
            <a:r>
              <a:rPr lang="ru-RU" b="0" i="0" dirty="0">
                <a:solidFill>
                  <a:srgbClr val="222222"/>
                </a:solidFill>
                <a:effectLst/>
                <a:latin typeface="Roboto"/>
              </a:rPr>
              <a:t>(45) повернет черепашку на 45 градусов влево.</a:t>
            </a:r>
          </a:p>
          <a:p>
            <a:r>
              <a:rPr lang="ru-RU" b="0" i="0" dirty="0">
                <a:solidFill>
                  <a:srgbClr val="222222"/>
                </a:solidFill>
                <a:effectLst/>
                <a:latin typeface="Roboto"/>
              </a:rPr>
              <a:t>4.     </a:t>
            </a:r>
            <a:r>
              <a:rPr lang="ru-RU" b="1" i="0" dirty="0">
                <a:solidFill>
                  <a:srgbClr val="222222"/>
                </a:solidFill>
                <a:effectLst/>
                <a:latin typeface="Roboto"/>
              </a:rPr>
              <a:t>Движение назад (</a:t>
            </a:r>
            <a:r>
              <a:rPr lang="ru-RU" b="1" i="0" dirty="0" err="1">
                <a:solidFill>
                  <a:srgbClr val="222222"/>
                </a:solidFill>
                <a:effectLst/>
                <a:latin typeface="Roboto"/>
              </a:rPr>
              <a:t>backward</a:t>
            </a:r>
            <a:r>
              <a:rPr lang="ru-RU" b="1" i="0" dirty="0">
                <a:solidFill>
                  <a:srgbClr val="222222"/>
                </a:solidFill>
                <a:effectLst/>
                <a:latin typeface="Roboto"/>
              </a:rPr>
              <a:t> или </a:t>
            </a:r>
            <a:r>
              <a:rPr lang="ru-RU" b="1" i="0" dirty="0" err="1">
                <a:solidFill>
                  <a:srgbClr val="222222"/>
                </a:solidFill>
                <a:effectLst/>
                <a:latin typeface="Roboto"/>
              </a:rPr>
              <a:t>bk</a:t>
            </a:r>
            <a:r>
              <a:rPr lang="ru-RU" b="1" i="0" dirty="0">
                <a:solidFill>
                  <a:srgbClr val="222222"/>
                </a:solidFill>
                <a:effectLst/>
                <a:latin typeface="Roboto"/>
              </a:rPr>
              <a:t>)</a:t>
            </a:r>
            <a:r>
              <a:rPr lang="ru-RU" b="0" i="0" dirty="0">
                <a:solidFill>
                  <a:srgbClr val="222222"/>
                </a:solidFill>
                <a:effectLst/>
                <a:latin typeface="Roboto"/>
              </a:rPr>
              <a:t>:</a:t>
            </a:r>
          </a:p>
          <a:p>
            <a:r>
              <a:rPr lang="ru-RU" b="0" i="0" dirty="0" err="1">
                <a:solidFill>
                  <a:srgbClr val="222222"/>
                </a:solidFill>
                <a:effectLst/>
                <a:latin typeface="Roboto"/>
              </a:rPr>
              <a:t>backward</a:t>
            </a:r>
            <a:r>
              <a:rPr lang="ru-RU" b="0" i="0" dirty="0">
                <a:solidFill>
                  <a:srgbClr val="222222"/>
                </a:solidFill>
                <a:effectLst/>
                <a:latin typeface="Roboto"/>
              </a:rPr>
              <a:t> (длина)</a:t>
            </a:r>
          </a:p>
          <a:p>
            <a:r>
              <a:rPr lang="ru-RU" b="0" i="0" dirty="0">
                <a:solidFill>
                  <a:srgbClr val="222222"/>
                </a:solidFill>
                <a:effectLst/>
                <a:latin typeface="Roboto"/>
              </a:rPr>
              <a:t>Эта команда перемещает черепашку назад на указанное расстояние. Например, </a:t>
            </a:r>
            <a:r>
              <a:rPr lang="ru-RU" b="0" i="0" dirty="0" err="1">
                <a:solidFill>
                  <a:srgbClr val="222222"/>
                </a:solidFill>
                <a:effectLst/>
                <a:latin typeface="Roboto"/>
              </a:rPr>
              <a:t>backward</a:t>
            </a:r>
            <a:r>
              <a:rPr lang="ru-RU" b="0" i="0" dirty="0">
                <a:solidFill>
                  <a:srgbClr val="222222"/>
                </a:solidFill>
                <a:effectLst/>
                <a:latin typeface="Roboto"/>
              </a:rPr>
              <a:t>(50) переместит черепашку на 50 пикселей назад.</a:t>
            </a:r>
          </a:p>
          <a:p>
            <a:r>
              <a:rPr lang="ru-RU" b="0" i="0" dirty="0">
                <a:solidFill>
                  <a:srgbClr val="222222"/>
                </a:solidFill>
                <a:effectLst/>
                <a:latin typeface="Roboto"/>
              </a:rPr>
              <a:t>5.     </a:t>
            </a:r>
            <a:r>
              <a:rPr lang="ru-RU" b="1" i="0" dirty="0">
                <a:solidFill>
                  <a:srgbClr val="222222"/>
                </a:solidFill>
                <a:effectLst/>
                <a:latin typeface="Roboto"/>
              </a:rPr>
              <a:t>Поднять перо (</a:t>
            </a:r>
            <a:r>
              <a:rPr lang="ru-RU" b="1" i="0" dirty="0" err="1">
                <a:solidFill>
                  <a:srgbClr val="222222"/>
                </a:solidFill>
                <a:effectLst/>
                <a:latin typeface="Roboto"/>
              </a:rPr>
              <a:t>up</a:t>
            </a:r>
            <a:r>
              <a:rPr lang="ru-RU" b="1" i="0" dirty="0">
                <a:solidFill>
                  <a:srgbClr val="222222"/>
                </a:solidFill>
                <a:effectLst/>
                <a:latin typeface="Roboto"/>
              </a:rPr>
              <a:t> или </a:t>
            </a:r>
            <a:r>
              <a:rPr lang="ru-RU" b="1" i="0" dirty="0" err="1">
                <a:solidFill>
                  <a:srgbClr val="222222"/>
                </a:solidFill>
                <a:effectLst/>
                <a:latin typeface="Roboto"/>
              </a:rPr>
              <a:t>pu</a:t>
            </a:r>
            <a:r>
              <a:rPr lang="ru-RU" b="1" i="0" dirty="0">
                <a:solidFill>
                  <a:srgbClr val="222222"/>
                </a:solidFill>
                <a:effectLst/>
                <a:latin typeface="Roboto"/>
              </a:rPr>
              <a:t>)</a:t>
            </a:r>
            <a:r>
              <a:rPr lang="ru-RU" b="0" i="0" dirty="0">
                <a:solidFill>
                  <a:srgbClr val="222222"/>
                </a:solidFill>
                <a:effectLst/>
                <a:latin typeface="Roboto"/>
              </a:rPr>
              <a:t>:</a:t>
            </a:r>
          </a:p>
          <a:p>
            <a:r>
              <a:rPr lang="ru-RU" b="0" i="0" dirty="0" err="1">
                <a:solidFill>
                  <a:srgbClr val="222222"/>
                </a:solidFill>
                <a:effectLst/>
                <a:latin typeface="Roboto"/>
              </a:rPr>
              <a:t>up</a:t>
            </a:r>
            <a:r>
              <a:rPr lang="ru-RU" b="0" i="0" dirty="0">
                <a:solidFill>
                  <a:srgbClr val="222222"/>
                </a:solidFill>
                <a:effectLst/>
                <a:latin typeface="Roboto"/>
              </a:rPr>
              <a:t>()</a:t>
            </a:r>
          </a:p>
          <a:p>
            <a:r>
              <a:rPr lang="ru-RU" b="0" i="0" dirty="0">
                <a:solidFill>
                  <a:srgbClr val="222222"/>
                </a:solidFill>
                <a:effectLst/>
                <a:latin typeface="Roboto"/>
              </a:rPr>
              <a:t>Эта команда поднимает "перо" черепашки, благодаря чему при дальнейшем движении линия не будет рисоваться. Таким образом, можно перемещать черепашку, не оставляя следов.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DD11A45E-9A8D-4D85-A8C2-EE3D3A13A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565" y="1"/>
            <a:ext cx="11304105" cy="88113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latin typeface="Roboto"/>
              </a:rPr>
              <a:t>Задание 9.  Язык программирования </a:t>
            </a:r>
            <a:r>
              <a:rPr lang="ru-RU" sz="2800" b="1" dirty="0" err="1">
                <a:latin typeface="Roboto"/>
              </a:rPr>
              <a:t>Python</a:t>
            </a:r>
            <a:r>
              <a:rPr lang="ru-RU" sz="2800" b="1" dirty="0">
                <a:latin typeface="Roboto"/>
              </a:rPr>
              <a:t> . </a:t>
            </a:r>
            <a:r>
              <a:rPr lang="ru-RU" sz="2800" b="1" dirty="0">
                <a:solidFill>
                  <a:srgbClr val="222222"/>
                </a:solidFill>
                <a:latin typeface="Roboto"/>
              </a:rPr>
              <a:t>К</a:t>
            </a:r>
            <a:r>
              <a:rPr lang="ru-RU" sz="2800" b="1" i="0" dirty="0">
                <a:solidFill>
                  <a:srgbClr val="222222"/>
                </a:solidFill>
                <a:effectLst/>
                <a:latin typeface="Roboto"/>
              </a:rPr>
              <a:t>оманды для управления движением исполнителем Черепаха: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9806007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ECF6803-403F-48DF-A4DF-44C8A88862B6}"/>
              </a:ext>
            </a:extLst>
          </p:cNvPr>
          <p:cNvSpPr/>
          <p:nvPr/>
        </p:nvSpPr>
        <p:spPr>
          <a:xfrm>
            <a:off x="371060" y="889055"/>
            <a:ext cx="1167516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222222"/>
                </a:solidFill>
                <a:effectLst/>
                <a:latin typeface="Roboto"/>
              </a:rPr>
              <a:t>6.     </a:t>
            </a:r>
            <a:r>
              <a:rPr lang="ru-RU" b="1" i="0" dirty="0">
                <a:solidFill>
                  <a:srgbClr val="222222"/>
                </a:solidFill>
                <a:effectLst/>
                <a:latin typeface="Roboto"/>
              </a:rPr>
              <a:t>Опустить перо (</a:t>
            </a:r>
            <a:r>
              <a:rPr lang="ru-RU" b="1" i="0" dirty="0" err="1">
                <a:solidFill>
                  <a:srgbClr val="222222"/>
                </a:solidFill>
                <a:effectLst/>
                <a:latin typeface="Roboto"/>
              </a:rPr>
              <a:t>down</a:t>
            </a:r>
            <a:r>
              <a:rPr lang="ru-RU" b="1" i="0" dirty="0">
                <a:solidFill>
                  <a:srgbClr val="222222"/>
                </a:solidFill>
                <a:effectLst/>
                <a:latin typeface="Roboto"/>
              </a:rPr>
              <a:t> или </a:t>
            </a:r>
            <a:r>
              <a:rPr lang="ru-RU" b="1" i="0" dirty="0" err="1">
                <a:solidFill>
                  <a:srgbClr val="222222"/>
                </a:solidFill>
                <a:effectLst/>
                <a:latin typeface="Roboto"/>
              </a:rPr>
              <a:t>pd</a:t>
            </a:r>
            <a:r>
              <a:rPr lang="ru-RU" b="1" i="0" dirty="0">
                <a:solidFill>
                  <a:srgbClr val="222222"/>
                </a:solidFill>
                <a:effectLst/>
                <a:latin typeface="Roboto"/>
              </a:rPr>
              <a:t>):</a:t>
            </a:r>
          </a:p>
          <a:p>
            <a:r>
              <a:rPr lang="ru-RU" b="0" i="0" dirty="0" err="1">
                <a:solidFill>
                  <a:srgbClr val="222222"/>
                </a:solidFill>
                <a:effectLst/>
                <a:latin typeface="Roboto"/>
              </a:rPr>
              <a:t>down</a:t>
            </a:r>
            <a:r>
              <a:rPr lang="ru-RU" b="0" i="0" dirty="0">
                <a:solidFill>
                  <a:srgbClr val="222222"/>
                </a:solidFill>
                <a:effectLst/>
                <a:latin typeface="Roboto"/>
              </a:rPr>
              <a:t>()</a:t>
            </a:r>
          </a:p>
          <a:p>
            <a:r>
              <a:rPr lang="ru-RU" b="0" i="0" dirty="0">
                <a:solidFill>
                  <a:srgbClr val="222222"/>
                </a:solidFill>
                <a:effectLst/>
                <a:latin typeface="Roboto"/>
              </a:rPr>
              <a:t>Эта команда опускает "перо", после чего черепашка снова начнет рисовать линию при движении.</a:t>
            </a:r>
          </a:p>
          <a:p>
            <a:r>
              <a:rPr lang="ru-RU" b="0" i="0" dirty="0">
                <a:solidFill>
                  <a:srgbClr val="222222"/>
                </a:solidFill>
                <a:effectLst/>
                <a:latin typeface="Roboto"/>
              </a:rPr>
              <a:t>Эти команды являются основными для управления движением черепашки. Они позволяют создавать сложные траектории и фигуры, а также контролировать процесс рисования линий.</a:t>
            </a:r>
          </a:p>
          <a:p>
            <a:r>
              <a:rPr lang="ru-RU" b="0" i="0" dirty="0">
                <a:solidFill>
                  <a:srgbClr val="222222"/>
                </a:solidFill>
                <a:effectLst/>
                <a:latin typeface="Roboto"/>
              </a:rPr>
              <a:t>7.     Очистка экрана (</a:t>
            </a:r>
            <a:r>
              <a:rPr lang="ru-RU" b="0" i="0" dirty="0" err="1">
                <a:solidFill>
                  <a:srgbClr val="222222"/>
                </a:solidFill>
                <a:effectLst/>
                <a:latin typeface="Roboto"/>
              </a:rPr>
              <a:t>clearscreen</a:t>
            </a:r>
            <a:r>
              <a:rPr lang="ru-RU" b="0" i="0" dirty="0">
                <a:solidFill>
                  <a:srgbClr val="222222"/>
                </a:solidFill>
                <a:effectLst/>
                <a:latin typeface="Roboto"/>
              </a:rPr>
              <a:t> или </a:t>
            </a:r>
            <a:r>
              <a:rPr lang="ru-RU" b="0" i="0" dirty="0" err="1">
                <a:solidFill>
                  <a:srgbClr val="222222"/>
                </a:solidFill>
                <a:effectLst/>
                <a:latin typeface="Roboto"/>
              </a:rPr>
              <a:t>cs</a:t>
            </a:r>
            <a:r>
              <a:rPr lang="ru-RU" b="0" i="0" dirty="0">
                <a:solidFill>
                  <a:srgbClr val="222222"/>
                </a:solidFill>
                <a:effectLst/>
                <a:latin typeface="Roboto"/>
              </a:rPr>
              <a:t>):</a:t>
            </a:r>
          </a:p>
          <a:p>
            <a:r>
              <a:rPr lang="ru-RU" b="0" i="0" dirty="0" err="1">
                <a:solidFill>
                  <a:srgbClr val="222222"/>
                </a:solidFill>
                <a:effectLst/>
                <a:latin typeface="Roboto"/>
              </a:rPr>
              <a:t>clearscreen</a:t>
            </a:r>
            <a:r>
              <a:rPr lang="ru-RU" b="0" i="0" dirty="0">
                <a:solidFill>
                  <a:srgbClr val="222222"/>
                </a:solidFill>
                <a:effectLst/>
                <a:latin typeface="Roboto"/>
              </a:rPr>
              <a:t>()</a:t>
            </a:r>
          </a:p>
          <a:p>
            <a:r>
              <a:rPr lang="ru-RU" b="0" i="0" dirty="0">
                <a:solidFill>
                  <a:srgbClr val="222222"/>
                </a:solidFill>
                <a:effectLst/>
                <a:latin typeface="Roboto"/>
              </a:rPr>
              <a:t>Эта команда очищает экран от всех рисунков и возвращает черепашку в начальное положение.</a:t>
            </a:r>
          </a:p>
          <a:p>
            <a:r>
              <a:rPr lang="ru-RU" b="0" i="0" dirty="0">
                <a:solidFill>
                  <a:srgbClr val="222222"/>
                </a:solidFill>
                <a:effectLst/>
                <a:latin typeface="Roboto"/>
              </a:rPr>
              <a:t>8.     Установка позиции (</a:t>
            </a:r>
            <a:r>
              <a:rPr lang="ru-RU" b="0" i="0" dirty="0" err="1">
                <a:solidFill>
                  <a:srgbClr val="222222"/>
                </a:solidFill>
                <a:effectLst/>
                <a:latin typeface="Roboto"/>
              </a:rPr>
              <a:t>goto</a:t>
            </a:r>
            <a:r>
              <a:rPr lang="ru-RU" b="0" i="0" dirty="0">
                <a:solidFill>
                  <a:srgbClr val="222222"/>
                </a:solidFill>
                <a:effectLst/>
                <a:latin typeface="Roboto"/>
              </a:rPr>
              <a:t> или </a:t>
            </a:r>
            <a:r>
              <a:rPr lang="ru-RU" b="0" i="0" dirty="0" err="1">
                <a:solidFill>
                  <a:srgbClr val="222222"/>
                </a:solidFill>
                <a:effectLst/>
                <a:latin typeface="Roboto"/>
              </a:rPr>
              <a:t>setpos</a:t>
            </a:r>
            <a:r>
              <a:rPr lang="ru-RU" b="0" i="0" dirty="0">
                <a:solidFill>
                  <a:srgbClr val="222222"/>
                </a:solidFill>
                <a:effectLst/>
                <a:latin typeface="Roboto"/>
              </a:rPr>
              <a:t>):</a:t>
            </a:r>
          </a:p>
          <a:p>
            <a:r>
              <a:rPr lang="ru-RU" b="0" i="0" dirty="0" err="1">
                <a:solidFill>
                  <a:srgbClr val="222222"/>
                </a:solidFill>
                <a:effectLst/>
                <a:latin typeface="Roboto"/>
              </a:rPr>
              <a:t>goto</a:t>
            </a:r>
            <a:r>
              <a:rPr lang="ru-RU" b="0" i="0" dirty="0">
                <a:solidFill>
                  <a:srgbClr val="222222"/>
                </a:solidFill>
                <a:effectLst/>
                <a:latin typeface="Roboto"/>
              </a:rPr>
              <a:t>(x, y)</a:t>
            </a:r>
          </a:p>
          <a:p>
            <a:r>
              <a:rPr lang="ru-RU" b="0" i="0" dirty="0">
                <a:solidFill>
                  <a:srgbClr val="222222"/>
                </a:solidFill>
                <a:effectLst/>
                <a:latin typeface="Roboto"/>
              </a:rPr>
              <a:t>Эта команда перемещает черепашку в указанную точку координат (x, y) на экране.</a:t>
            </a:r>
          </a:p>
          <a:p>
            <a:r>
              <a:rPr lang="ru-RU" b="0" i="0" dirty="0">
                <a:solidFill>
                  <a:srgbClr val="222222"/>
                </a:solidFill>
                <a:effectLst/>
                <a:latin typeface="Roboto"/>
              </a:rPr>
              <a:t>9.     Получение текущих координат (</a:t>
            </a:r>
            <a:r>
              <a:rPr lang="ru-RU" b="0" i="0" dirty="0" err="1">
                <a:solidFill>
                  <a:srgbClr val="222222"/>
                </a:solidFill>
                <a:effectLst/>
                <a:latin typeface="Roboto"/>
              </a:rPr>
              <a:t>position</a:t>
            </a:r>
            <a:r>
              <a:rPr lang="ru-RU" b="0" i="0" dirty="0">
                <a:solidFill>
                  <a:srgbClr val="222222"/>
                </a:solidFill>
                <a:effectLst/>
                <a:latin typeface="Roboto"/>
              </a:rPr>
              <a:t> или </a:t>
            </a:r>
            <a:r>
              <a:rPr lang="ru-RU" b="0" i="0" dirty="0" err="1">
                <a:solidFill>
                  <a:srgbClr val="222222"/>
                </a:solidFill>
                <a:effectLst/>
                <a:latin typeface="Roboto"/>
              </a:rPr>
              <a:t>pos</a:t>
            </a:r>
            <a:r>
              <a:rPr lang="ru-RU" b="0" i="0" dirty="0">
                <a:solidFill>
                  <a:srgbClr val="222222"/>
                </a:solidFill>
                <a:effectLst/>
                <a:latin typeface="Roboto"/>
              </a:rPr>
              <a:t>):</a:t>
            </a:r>
          </a:p>
          <a:p>
            <a:r>
              <a:rPr lang="ru-RU" b="0" i="0" dirty="0" err="1">
                <a:solidFill>
                  <a:srgbClr val="222222"/>
                </a:solidFill>
                <a:effectLst/>
                <a:latin typeface="Roboto"/>
              </a:rPr>
              <a:t>position</a:t>
            </a:r>
            <a:r>
              <a:rPr lang="ru-RU" b="0" i="0" dirty="0">
                <a:solidFill>
                  <a:srgbClr val="222222"/>
                </a:solidFill>
                <a:effectLst/>
                <a:latin typeface="Roboto"/>
              </a:rPr>
              <a:t>()</a:t>
            </a:r>
          </a:p>
          <a:p>
            <a:r>
              <a:rPr lang="ru-RU" b="0" i="0" dirty="0">
                <a:solidFill>
                  <a:srgbClr val="222222"/>
                </a:solidFill>
                <a:effectLst/>
                <a:latin typeface="Roboto"/>
              </a:rPr>
              <a:t>Эта команда возвращает текущие координаты черепашки в виде кортежа (x, y).</a:t>
            </a:r>
          </a:p>
          <a:p>
            <a:r>
              <a:rPr lang="ru-RU" b="0" i="0" dirty="0">
                <a:solidFill>
                  <a:srgbClr val="222222"/>
                </a:solidFill>
                <a:effectLst/>
                <a:latin typeface="Roboto"/>
              </a:rPr>
              <a:t>10.  Задание цвета пера (</a:t>
            </a:r>
            <a:r>
              <a:rPr lang="ru-RU" b="0" i="0" dirty="0" err="1">
                <a:solidFill>
                  <a:srgbClr val="222222"/>
                </a:solidFill>
                <a:effectLst/>
                <a:latin typeface="Roboto"/>
              </a:rPr>
              <a:t>pencolor</a:t>
            </a:r>
            <a:r>
              <a:rPr lang="ru-RU" b="0" i="0" dirty="0">
                <a:solidFill>
                  <a:srgbClr val="222222"/>
                </a:solidFill>
                <a:effectLst/>
                <a:latin typeface="Roboto"/>
              </a:rPr>
              <a:t> или </a:t>
            </a:r>
            <a:r>
              <a:rPr lang="ru-RU" b="0" i="0" dirty="0" err="1">
                <a:solidFill>
                  <a:srgbClr val="222222"/>
                </a:solidFill>
                <a:effectLst/>
                <a:latin typeface="Roboto"/>
              </a:rPr>
              <a:t>pc</a:t>
            </a:r>
            <a:r>
              <a:rPr lang="ru-RU" b="0" i="0" dirty="0">
                <a:solidFill>
                  <a:srgbClr val="222222"/>
                </a:solidFill>
                <a:effectLst/>
                <a:latin typeface="Roboto"/>
              </a:rPr>
              <a:t>):</a:t>
            </a:r>
          </a:p>
          <a:p>
            <a:r>
              <a:rPr lang="ru-RU" b="0" i="0" dirty="0" err="1">
                <a:solidFill>
                  <a:srgbClr val="222222"/>
                </a:solidFill>
                <a:effectLst/>
                <a:latin typeface="Roboto"/>
              </a:rPr>
              <a:t>pencolor</a:t>
            </a:r>
            <a:r>
              <a:rPr lang="ru-RU" b="0" i="0" dirty="0">
                <a:solidFill>
                  <a:srgbClr val="222222"/>
                </a:solidFill>
                <a:effectLst/>
                <a:latin typeface="Roboto"/>
              </a:rPr>
              <a:t>("цвет")</a:t>
            </a:r>
          </a:p>
          <a:p>
            <a:r>
              <a:rPr lang="ru-RU" b="0" i="0" dirty="0">
                <a:solidFill>
                  <a:srgbClr val="222222"/>
                </a:solidFill>
                <a:effectLst/>
                <a:latin typeface="Roboto"/>
              </a:rPr>
              <a:t>Эта команда задает цвет пера черепашки. Цвет может быть задан именем ("</a:t>
            </a:r>
            <a:r>
              <a:rPr lang="ru-RU" b="0" i="0" dirty="0" err="1">
                <a:solidFill>
                  <a:srgbClr val="222222"/>
                </a:solidFill>
                <a:effectLst/>
                <a:latin typeface="Roboto"/>
              </a:rPr>
              <a:t>red</a:t>
            </a:r>
            <a:r>
              <a:rPr lang="ru-RU" b="0" i="0" dirty="0">
                <a:solidFill>
                  <a:srgbClr val="222222"/>
                </a:solidFill>
                <a:effectLst/>
                <a:latin typeface="Roboto"/>
              </a:rPr>
              <a:t>", "</a:t>
            </a:r>
            <a:r>
              <a:rPr lang="ru-RU" b="0" i="0" dirty="0" err="1">
                <a:solidFill>
                  <a:srgbClr val="222222"/>
                </a:solidFill>
                <a:effectLst/>
                <a:latin typeface="Roboto"/>
              </a:rPr>
              <a:t>blue</a:t>
            </a:r>
            <a:r>
              <a:rPr lang="ru-RU" b="0" i="0" dirty="0">
                <a:solidFill>
                  <a:srgbClr val="222222"/>
                </a:solidFill>
                <a:effectLst/>
                <a:latin typeface="Roboto"/>
              </a:rPr>
              <a:t>") или шестнадцатеричным значением ("#FF0000").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68E3259A-EE9F-4C87-9C1F-4EA3406C4FAA}"/>
              </a:ext>
            </a:extLst>
          </p:cNvPr>
          <p:cNvSpPr txBox="1">
            <a:spLocks/>
          </p:cNvSpPr>
          <p:nvPr/>
        </p:nvSpPr>
        <p:spPr>
          <a:xfrm>
            <a:off x="371060" y="185530"/>
            <a:ext cx="11304105" cy="86139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>
                <a:solidFill>
                  <a:srgbClr val="222222"/>
                </a:solidFill>
                <a:latin typeface="Roboto"/>
              </a:rPr>
              <a:t>Команды для управления движением исполнителем Черепаха:</a:t>
            </a:r>
            <a:br>
              <a:rPr lang="ru-RU" sz="2800" b="1" dirty="0">
                <a:solidFill>
                  <a:srgbClr val="222222"/>
                </a:solidFill>
                <a:latin typeface="Roboto"/>
              </a:rPr>
            </a:b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909522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D90C8AC-9958-48DB-8081-BA6B499DA378}"/>
              </a:ext>
            </a:extLst>
          </p:cNvPr>
          <p:cNvSpPr/>
          <p:nvPr/>
        </p:nvSpPr>
        <p:spPr>
          <a:xfrm>
            <a:off x="499870" y="4122213"/>
            <a:ext cx="1044854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22222"/>
                </a:solidFill>
                <a:latin typeface="Roboto"/>
              </a:rPr>
              <a:t>#</a:t>
            </a:r>
            <a:r>
              <a:rPr lang="ru-RU" b="0" i="0" dirty="0">
                <a:solidFill>
                  <a:srgbClr val="222222"/>
                </a:solidFill>
                <a:effectLst/>
                <a:latin typeface="Roboto"/>
              </a:rPr>
              <a:t>Созда</a:t>
            </a:r>
            <a:r>
              <a:rPr lang="ru-RU" dirty="0">
                <a:solidFill>
                  <a:srgbClr val="222222"/>
                </a:solidFill>
                <a:latin typeface="Roboto"/>
              </a:rPr>
              <a:t>ем </a:t>
            </a:r>
            <a:r>
              <a:rPr lang="ru-RU" b="0" i="0" dirty="0">
                <a:solidFill>
                  <a:srgbClr val="222222"/>
                </a:solidFill>
                <a:effectLst/>
                <a:latin typeface="Roboto"/>
              </a:rPr>
              <a:t> сетку из точек с целыми координатами.</a:t>
            </a:r>
          </a:p>
          <a:p>
            <a:r>
              <a:rPr lang="ru-RU" b="0" i="0" dirty="0">
                <a:solidFill>
                  <a:srgbClr val="222222"/>
                </a:solidFill>
                <a:effectLst/>
                <a:latin typeface="Roboto"/>
              </a:rPr>
              <a:t> </a:t>
            </a:r>
          </a:p>
          <a:p>
            <a:endParaRPr lang="ru-RU" dirty="0">
              <a:solidFill>
                <a:srgbClr val="222222"/>
              </a:solidFill>
              <a:latin typeface="Roboto"/>
            </a:endParaRPr>
          </a:p>
          <a:p>
            <a:endParaRPr lang="ru-RU" b="0" i="0" dirty="0">
              <a:solidFill>
                <a:srgbClr val="222222"/>
              </a:solidFill>
              <a:effectLst/>
              <a:latin typeface="Roboto"/>
            </a:endParaRPr>
          </a:p>
          <a:p>
            <a:endParaRPr lang="ru-RU" b="0" i="0" dirty="0">
              <a:solidFill>
                <a:srgbClr val="222222"/>
              </a:solidFill>
              <a:effectLst/>
              <a:latin typeface="Roboto"/>
            </a:endParaRPr>
          </a:p>
          <a:p>
            <a:endParaRPr lang="ru-RU" b="0" i="0" dirty="0">
              <a:solidFill>
                <a:srgbClr val="222222"/>
              </a:solidFill>
              <a:effectLst/>
              <a:latin typeface="Roboto"/>
            </a:endParaRPr>
          </a:p>
          <a:p>
            <a:r>
              <a:rPr lang="ru-RU" b="0" i="0" dirty="0">
                <a:solidFill>
                  <a:srgbClr val="222222"/>
                </a:solidFill>
                <a:effectLst/>
                <a:latin typeface="Roboto"/>
              </a:rPr>
              <a:t>Чтобы результат движения черепахи появился на экране следует  в самом конце программы записать команду </a:t>
            </a:r>
            <a:r>
              <a:rPr lang="ru-RU" b="0" i="0" dirty="0" err="1">
                <a:solidFill>
                  <a:srgbClr val="222222"/>
                </a:solidFill>
                <a:effectLst/>
                <a:latin typeface="Roboto"/>
              </a:rPr>
              <a:t>upda</a:t>
            </a:r>
            <a:endParaRPr lang="ru-RU" b="0" i="0" dirty="0">
              <a:solidFill>
                <a:srgbClr val="222222"/>
              </a:solidFill>
              <a:effectLst/>
              <a:latin typeface="Roboto"/>
            </a:endParaRPr>
          </a:p>
          <a:p>
            <a:r>
              <a:rPr lang="ru-RU" b="0" i="0" dirty="0" err="1">
                <a:solidFill>
                  <a:srgbClr val="222222"/>
                </a:solidFill>
                <a:effectLst/>
                <a:latin typeface="Roboto"/>
              </a:rPr>
              <a:t>te</a:t>
            </a:r>
            <a:r>
              <a:rPr lang="ru-RU" b="0" i="0" dirty="0">
                <a:solidFill>
                  <a:srgbClr val="222222"/>
                </a:solidFill>
                <a:effectLst/>
                <a:latin typeface="Roboto"/>
              </a:rPr>
              <a:t>().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Задание 6.  Язык программирования </a:t>
            </a:r>
            <a:r>
              <a:rPr lang="ru-RU" dirty="0" err="1"/>
              <a:t>Python</a:t>
            </a:r>
            <a:r>
              <a:rPr lang="ru-RU" dirty="0"/>
              <a:t> </a:t>
            </a: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18873" r="56500" b="61731"/>
          <a:stretch/>
        </p:blipFill>
        <p:spPr bwMode="auto">
          <a:xfrm>
            <a:off x="426719" y="841248"/>
            <a:ext cx="3621025" cy="1762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00" t="23690" r="61600" b="65625"/>
          <a:stretch/>
        </p:blipFill>
        <p:spPr bwMode="auto">
          <a:xfrm>
            <a:off x="441425" y="3049801"/>
            <a:ext cx="3060192" cy="1042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07368" y="2680470"/>
            <a:ext cx="87172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22222"/>
                </a:solidFill>
                <a:latin typeface="Roboto"/>
              </a:rPr>
              <a:t># </a:t>
            </a:r>
            <a:r>
              <a:rPr lang="ru-RU" dirty="0">
                <a:solidFill>
                  <a:srgbClr val="222222"/>
                </a:solidFill>
                <a:latin typeface="Roboto"/>
              </a:rPr>
              <a:t>Основной алгоритм, увеличивая длину шага для лучшего отображения</a:t>
            </a:r>
            <a:endParaRPr lang="ru-R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59" t="24412" r="54699" b="61498"/>
          <a:stretch/>
        </p:blipFill>
        <p:spPr bwMode="auto">
          <a:xfrm>
            <a:off x="499870" y="4442934"/>
            <a:ext cx="3882088" cy="1374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20457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829C091-F2C7-105D-C16D-E7F2C7EA001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115" t="12179"/>
          <a:stretch/>
        </p:blipFill>
        <p:spPr>
          <a:xfrm>
            <a:off x="171961" y="980757"/>
            <a:ext cx="5657824" cy="3367700"/>
          </a:xfrm>
          <a:prstGeom prst="rect">
            <a:avLst/>
          </a:prstGeo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D793542C-BCCA-4E2C-A258-2CC305BB2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289" y="0"/>
            <a:ext cx="10515600" cy="1325563"/>
          </a:xfrm>
        </p:spPr>
        <p:txBody>
          <a:bodyPr/>
          <a:lstStyle/>
          <a:p>
            <a:pPr algn="ctr"/>
            <a:r>
              <a:rPr lang="ru-RU" dirty="0"/>
              <a:t>Результат выполнения программы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00" t="18375" r="17801" b="17682"/>
          <a:stretch/>
        </p:blipFill>
        <p:spPr bwMode="auto">
          <a:xfrm>
            <a:off x="5046215" y="1481599"/>
            <a:ext cx="6973824" cy="5125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22379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285675C-72C4-4086-9AD0-890B2E6386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143744" cy="427969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FC66E67-FF80-4555-9E53-9B574D2808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919" y="3416518"/>
            <a:ext cx="11503634" cy="2949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4344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285675C-72C4-4086-9AD0-890B2E6386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13" y="219281"/>
            <a:ext cx="6869927" cy="2898455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0" t="17982" r="17101" b="40195"/>
          <a:stretch/>
        </p:blipFill>
        <p:spPr bwMode="auto">
          <a:xfrm>
            <a:off x="2786076" y="2523744"/>
            <a:ext cx="9101124" cy="4017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66707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AE7360A-A1C2-4CCA-A47B-4883842A38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478" y="169584"/>
            <a:ext cx="10357246" cy="598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9970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653</TotalTime>
  <Words>481</Words>
  <Application>Microsoft Office PowerPoint</Application>
  <PresentationFormat>Широкоэкранный</PresentationFormat>
  <Paragraphs>50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Roboto</vt:lpstr>
      <vt:lpstr>Тема Office</vt:lpstr>
      <vt:lpstr>Вариативность программных средств для решения задач ЕГЭ </vt:lpstr>
      <vt:lpstr>Презентация PowerPoint</vt:lpstr>
      <vt:lpstr>Задание 9.  Язык программирования Python . Команды для управления движением исполнителем Черепаха:</vt:lpstr>
      <vt:lpstr>Презентация PowerPoint</vt:lpstr>
      <vt:lpstr>Задание 6.  Язык программирования Python   </vt:lpstr>
      <vt:lpstr>Результат выполнения программы </vt:lpstr>
      <vt:lpstr>Презентация PowerPoint</vt:lpstr>
      <vt:lpstr>Презентация PowerPoint</vt:lpstr>
      <vt:lpstr>Презентация PowerPoint</vt:lpstr>
      <vt:lpstr>Электронная таблица (табличный процессор) 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Юля</dc:creator>
  <cp:lastModifiedBy>Ольга Бояркина</cp:lastModifiedBy>
  <cp:revision>27</cp:revision>
  <cp:lastPrinted>2025-04-09T14:10:21Z</cp:lastPrinted>
  <dcterms:created xsi:type="dcterms:W3CDTF">2025-04-09T13:44:44Z</dcterms:created>
  <dcterms:modified xsi:type="dcterms:W3CDTF">2025-04-10T10:12:49Z</dcterms:modified>
</cp:coreProperties>
</file>