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5"/>
  </p:notesMasterIdLst>
  <p:sldIdLst>
    <p:sldId id="267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5" r:id="rId20"/>
    <p:sldId id="286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  <p:sldId id="266" r:id="rId34"/>
  </p:sldIdLst>
  <p:sldSz cx="14630400" cy="8229600"/>
  <p:notesSz cx="8229600" cy="146304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Calibri Light" panose="020F0302020204030204" pitchFamily="34" charset="0"/>
      <p:regular r:id="rId40"/>
      <p:italic r:id="rId41"/>
    </p:embeddedFont>
    <p:embeddedFont>
      <p:font typeface="Inter" panose="020B0604020202020204" charset="0"/>
      <p:regular r:id="rId4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>
        <p:scale>
          <a:sx n="102" d="100"/>
          <a:sy n="102" d="100"/>
        </p:scale>
        <p:origin x="-90" y="-7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565525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4660900" y="0"/>
            <a:ext cx="3567113" cy="7318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2989B5-4B0D-44F5-88E2-C9DC9571B11B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-762000" y="1096963"/>
            <a:ext cx="9753600" cy="5486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822325" y="6950075"/>
            <a:ext cx="6584950" cy="65833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13896975"/>
            <a:ext cx="3565525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4660900" y="13896975"/>
            <a:ext cx="3567113" cy="7302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B83833-DAEE-4DE5-B720-B15194B713E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695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C135A-CA48-4F74-8391-87F424CD250C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06550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C135A-CA48-4F74-8391-87F424CD250C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40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7C135A-CA48-4F74-8391-87F424CD250C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3400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762000" y="1096963"/>
            <a:ext cx="9753600" cy="54864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1645921"/>
            <a:ext cx="12557760" cy="2312670"/>
          </a:xfrm>
          <a:prstGeom prst="rect">
            <a:avLst/>
          </a:prstGeom>
        </p:spPr>
        <p:txBody>
          <a:bodyPr lIns="130622" tIns="65311" rIns="130622" bIns="65311" anchor="b">
            <a:noAutofit/>
          </a:bodyPr>
          <a:lstStyle>
            <a:lvl1pPr>
              <a:defRPr sz="7700" cap="all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97280" y="4206240"/>
            <a:ext cx="10241280" cy="2103120"/>
          </a:xfrm>
          <a:prstGeom prst="rect">
            <a:avLst/>
          </a:prstGeom>
        </p:spPr>
        <p:txBody>
          <a:bodyPr lIns="130622" tIns="65311" rIns="130622" bIns="65311"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6531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6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9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124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65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186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71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24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21946"/>
            <a:ext cx="4632960" cy="395021"/>
          </a:xfrm>
          <a:prstGeom prst="rect">
            <a:avLst/>
          </a:prstGeom>
        </p:spPr>
        <p:txBody>
          <a:bodyPr lIns="130622" tIns="65311" rIns="130622" bIns="65311"/>
          <a:lstStyle/>
          <a:p>
            <a:fld id="{B4C71EC6-210F-42DE-9C53-41977AD35B3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21946"/>
            <a:ext cx="6583680" cy="395021"/>
          </a:xfrm>
          <a:prstGeom prst="rect">
            <a:avLst/>
          </a:prstGeom>
        </p:spPr>
        <p:txBody>
          <a:bodyPr lIns="130622" tIns="65311" rIns="130622" bIns="65311"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92000" y="21946"/>
            <a:ext cx="1706880" cy="395021"/>
          </a:xfrm>
          <a:prstGeom prst="rect">
            <a:avLst/>
          </a:prstGeom>
        </p:spPr>
        <p:txBody>
          <a:bodyPr lIns="130622" tIns="65311" rIns="130622" bIns="65311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cxnSp>
        <p:nvCxnSpPr>
          <p:cNvPr id="8" name="Straight Connector 7"/>
          <p:cNvCxnSpPr/>
          <p:nvPr/>
        </p:nvCxnSpPr>
        <p:spPr>
          <a:xfrm>
            <a:off x="1097280" y="4078224"/>
            <a:ext cx="12557760" cy="1906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8577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640080"/>
            <a:ext cx="13167360" cy="1188720"/>
          </a:xfrm>
          <a:prstGeom prst="rect">
            <a:avLst/>
          </a:prstGeom>
        </p:spPr>
        <p:txBody>
          <a:bodyPr lIns="130622" tIns="65311" rIns="130622" bIns="65311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1520" y="1920240"/>
            <a:ext cx="13167360" cy="5852160"/>
          </a:xfrm>
          <a:prstGeom prst="rect">
            <a:avLst/>
          </a:prstGeom>
        </p:spPr>
        <p:txBody>
          <a:bodyPr lIns="130622" tIns="65311" rIns="130622" bIns="65311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1520" y="21946"/>
            <a:ext cx="4632960" cy="395021"/>
          </a:xfrm>
          <a:prstGeom prst="rect">
            <a:avLst/>
          </a:prstGeom>
        </p:spPr>
        <p:txBody>
          <a:bodyPr lIns="130622" tIns="65311" rIns="130622" bIns="65311"/>
          <a:lstStyle/>
          <a:p>
            <a:fld id="{B4C71EC6-210F-42DE-9C53-41977AD35B3D}" type="datetimeFigureOut">
              <a:rPr lang="ru-RU" smtClean="0"/>
              <a:t>09.01.2025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86400" y="21946"/>
            <a:ext cx="6583680" cy="395021"/>
          </a:xfrm>
          <a:prstGeom prst="rect">
            <a:avLst/>
          </a:prstGeom>
        </p:spPr>
        <p:txBody>
          <a:bodyPr lIns="130622" tIns="65311" rIns="130622" bIns="65311"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92000" y="21946"/>
            <a:ext cx="1706880" cy="395021"/>
          </a:xfrm>
          <a:prstGeom prst="rect">
            <a:avLst/>
          </a:prstGeom>
        </p:spPr>
        <p:txBody>
          <a:bodyPr lIns="130622" tIns="65311" rIns="130622" bIns="65311"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592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5700" b="1" dirty="0">
                <a:solidFill>
                  <a:schemeClr val="accent1">
                    <a:lumMod val="75000"/>
                  </a:schemeClr>
                </a:solidFill>
              </a:rPr>
              <a:t>От финансовой грамотности к финансовой культуре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r"/>
            <a:r>
              <a:rPr lang="ru-RU" dirty="0"/>
              <a:t>Зайцева Г.В.</a:t>
            </a:r>
          </a:p>
          <a:p>
            <a:pPr algn="r"/>
            <a:r>
              <a:rPr lang="ru-RU" dirty="0"/>
              <a:t>Учитель экономики</a:t>
            </a:r>
          </a:p>
          <a:p>
            <a:pPr algn="r"/>
            <a:r>
              <a:rPr lang="ru-RU" dirty="0"/>
              <a:t>МБОУ Лицей № 120 г. Челябинска</a:t>
            </a:r>
          </a:p>
        </p:txBody>
      </p:sp>
    </p:spTree>
    <p:extLst>
      <p:ext uri="{BB962C8B-B14F-4D97-AF65-F5344CB8AC3E}">
        <p14:creationId xmlns:p14="http://schemas.microsoft.com/office/powerpoint/2010/main" val="1815516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219" y="485597"/>
            <a:ext cx="13940749" cy="58807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Вопросы к задаче 1/1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3283"/>
            <a:ext cx="14458394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 Какие экономические функции домохозяйства описаны в условии задачи? (Укажите любые две функции, кроме формирования и использования бюджета.) </a:t>
            </a:r>
          </a:p>
          <a:p>
            <a:pPr marL="0" indent="0">
              <a:buNone/>
            </a:pPr>
            <a:r>
              <a:rPr lang="ru-RU" dirty="0"/>
              <a:t>2. К какому типу (виду) относят бюджет семьи </a:t>
            </a:r>
            <a:r>
              <a:rPr lang="ru-RU" dirty="0" err="1"/>
              <a:t>Голубцовых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3. Какую сумму составляет доходный бюджет </a:t>
            </a:r>
            <a:r>
              <a:rPr lang="ru-RU" dirty="0" err="1"/>
              <a:t>Голубцовых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4. Как по условию задачи распределяется бюджет </a:t>
            </a:r>
            <a:r>
              <a:rPr lang="ru-RU" dirty="0" err="1"/>
              <a:t>Голубцовых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5. Какая сумма идет на основные нужды по бюджету </a:t>
            </a:r>
            <a:r>
              <a:rPr lang="ru-RU" dirty="0" err="1"/>
              <a:t>Голубцовых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dirty="0"/>
              <a:t>Сделай общий вывод: насколько правильно распределяется бюджет </a:t>
            </a:r>
            <a:r>
              <a:rPr lang="ru-RU" dirty="0" err="1"/>
              <a:t>Голубцовых</a:t>
            </a:r>
            <a:r>
              <a:rPr lang="ru-RU" dirty="0"/>
              <a:t>?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по каждому вопросу представить решение и дать пояснения</a:t>
            </a:r>
            <a:endParaRPr lang="ru-RU" dirty="0">
              <a:solidFill>
                <a:srgbClr val="0070C0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3507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858" y="4339"/>
            <a:ext cx="13266022" cy="588079"/>
          </a:xfrm>
        </p:spPr>
        <p:txBody>
          <a:bodyPr>
            <a:noAutofit/>
          </a:bodyPr>
          <a:lstStyle/>
          <a:p>
            <a:r>
              <a:rPr lang="ru-RU" sz="4600" b="1" dirty="0">
                <a:solidFill>
                  <a:srgbClr val="0070C0"/>
                </a:solidFill>
              </a:rPr>
              <a:t>Ответы к задаче 1/1:</a:t>
            </a:r>
            <a:endParaRPr lang="ru-RU" sz="4600" dirty="0">
              <a:solidFill>
                <a:srgbClr val="0070C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917645"/>
            <a:ext cx="14630400" cy="78632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600" dirty="0"/>
              <a:t>1. Экономические функции домохозяйства, описанные в условии задачи: </a:t>
            </a:r>
          </a:p>
          <a:p>
            <a:pPr marL="0" indent="0">
              <a:buNone/>
            </a:pPr>
            <a:r>
              <a:rPr lang="ru-RU" sz="2600" b="1" dirty="0"/>
              <a:t>Формирование и использование бюджета</a:t>
            </a:r>
            <a:r>
              <a:rPr lang="ru-RU" sz="2600" dirty="0"/>
              <a:t>: доходы семьи складываются и распределяются согласно запланированным расходам.</a:t>
            </a:r>
          </a:p>
          <a:p>
            <a:pPr marL="0" indent="0">
              <a:buNone/>
            </a:pPr>
            <a:r>
              <a:rPr lang="ru-RU" sz="2600" b="1" dirty="0"/>
              <a:t>Сбережения и инвестирование</a:t>
            </a:r>
            <a:r>
              <a:rPr lang="ru-RU" sz="2600" dirty="0"/>
              <a:t>: осуществляется: часть средств откладывается и размещается на депозите в банке для получения дополнительного дохода</a:t>
            </a:r>
          </a:p>
          <a:p>
            <a:pPr marL="0" indent="0">
              <a:buNone/>
            </a:pPr>
            <a:r>
              <a:rPr lang="ru-RU" sz="3400" dirty="0"/>
              <a:t>2. Бюджет семьи </a:t>
            </a:r>
            <a:r>
              <a:rPr lang="ru-RU" sz="3400" dirty="0" err="1"/>
              <a:t>Голубцовых</a:t>
            </a:r>
            <a:r>
              <a:rPr lang="ru-RU" sz="3400" dirty="0"/>
              <a:t> является общим, поскольку доходы всех членов семьи складываются и расходуются совместно.</a:t>
            </a:r>
          </a:p>
          <a:p>
            <a:pPr marL="0" indent="0">
              <a:buNone/>
            </a:pPr>
            <a:r>
              <a:rPr lang="ru-RU" sz="3400" dirty="0"/>
              <a:t>3. Доходный бюджет составляет 125000 рублей</a:t>
            </a:r>
          </a:p>
          <a:p>
            <a:pPr marL="0" indent="0">
              <a:buNone/>
            </a:pPr>
            <a:r>
              <a:rPr lang="ru-RU" sz="3400" dirty="0"/>
              <a:t>4.125000*40% = 50000 рублей тратится на организацию досуга и занятия спортом</a:t>
            </a:r>
          </a:p>
          <a:p>
            <a:pPr marL="0" indent="0">
              <a:buNone/>
            </a:pPr>
            <a:r>
              <a:rPr lang="ru-RU" sz="3400" dirty="0"/>
              <a:t>5. 125000 – (125000*40%+125000*10%) =  125000-50000-12500=62500 сумма в бюджете на основные нужды семьи </a:t>
            </a:r>
          </a:p>
          <a:p>
            <a:pPr marL="0" indent="0">
              <a:buNone/>
            </a:pPr>
            <a:r>
              <a:rPr lang="ru-RU" sz="3400" b="1" i="1" dirty="0">
                <a:solidFill>
                  <a:srgbClr val="0070C0"/>
                </a:solidFill>
              </a:rPr>
              <a:t>Ответы формируются на основе применения читательской  и математической грамотности </a:t>
            </a:r>
            <a:endParaRPr lang="ru-RU" sz="3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71125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720" y="399187"/>
            <a:ext cx="14055962" cy="674489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Задача 2.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6794" y="1090464"/>
            <a:ext cx="14401600" cy="69991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Семья Феоктистовых состоит из пяти человек: супругов Нины и Олега и их троих детей. Нина работает администратором в салоне красоты, </a:t>
            </a:r>
          </a:p>
          <a:p>
            <a:pPr marL="0" indent="0">
              <a:buNone/>
            </a:pPr>
            <a:r>
              <a:rPr lang="ru-RU" dirty="0"/>
              <a:t>Олег получает пенсию по возрасту и работает охранником торгового комплекса. </a:t>
            </a:r>
          </a:p>
          <a:p>
            <a:pPr marL="0" indent="0">
              <a:buNone/>
            </a:pPr>
            <a:r>
              <a:rPr lang="ru-RU" dirty="0"/>
              <a:t>Доходы всех членов семьи складываются и совместно расходуются. </a:t>
            </a:r>
          </a:p>
          <a:p>
            <a:pPr marL="0" indent="0">
              <a:buNone/>
            </a:pPr>
            <a:r>
              <a:rPr lang="ru-RU" dirty="0"/>
              <a:t>Около 80 % денежных средств идёт на питание и жизненно необходимые расходы (медицину, транспорт, оплату коммунальных услуг). Семья владеет собственным домом, на приусадебном участке выращивает овощи и фрукты, разводит кур и кроликов.</a:t>
            </a:r>
          </a:p>
          <a:p>
            <a:pPr marL="0" indent="0">
              <a:buNone/>
            </a:pPr>
            <a:r>
              <a:rPr lang="ru-RU" dirty="0"/>
              <a:t>Какой факт из условия задачи позволяет сделать вывод об уровне доходов семьи Феоктистовых? </a:t>
            </a:r>
          </a:p>
          <a:p>
            <a:pPr marL="0" indent="0">
              <a:buNone/>
            </a:pPr>
            <a:r>
              <a:rPr lang="ru-RU" dirty="0"/>
              <a:t>Каковы денежные и натуральные доходы семьи Феоктистовых? (Приведите три примера доходов.)</a:t>
            </a:r>
          </a:p>
        </p:txBody>
      </p:sp>
    </p:spTree>
    <p:extLst>
      <p:ext uri="{BB962C8B-B14F-4D97-AF65-F5344CB8AC3E}">
        <p14:creationId xmlns:p14="http://schemas.microsoft.com/office/powerpoint/2010/main" val="2632772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1109" y="640080"/>
            <a:ext cx="13337771" cy="835429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Ответ задачи 2: 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007" y="1263283"/>
            <a:ext cx="14286387" cy="673994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ru-RU" dirty="0"/>
              <a:t>Факт из условия задачи, который позволяет сделать вывод о невысоком уровне доходов семьи Феоктистовых, т.к. около 80% денежных средств идет на питание и жизненно необходимые расходы. Это говорит о том, что семья живет достаточно экономно и тратит большую часть денег на базовые потребности.</a:t>
            </a:r>
          </a:p>
          <a:p>
            <a:pPr marL="0" indent="0">
              <a:buNone/>
            </a:pPr>
            <a:r>
              <a:rPr lang="ru-RU" dirty="0"/>
              <a:t>Денежные доходы семьи Феоктистовых включают заработную плату Нины и Олега, пенсию Олега.</a:t>
            </a:r>
          </a:p>
          <a:p>
            <a:pPr marL="0" indent="0">
              <a:buNone/>
            </a:pPr>
            <a:r>
              <a:rPr lang="ru-RU" dirty="0"/>
              <a:t>Натуральные доходы семьи Феоктистовых могут включать выращенные на приусадебном участке овощи и фрукты, яйца от кур, мясо и шкуры кроликов.</a:t>
            </a:r>
          </a:p>
          <a:p>
            <a:endParaRPr lang="ru-RU" dirty="0"/>
          </a:p>
          <a:p>
            <a:pPr marL="0" indent="0">
              <a:buNone/>
            </a:pPr>
            <a:r>
              <a:rPr lang="ru-RU" b="1" i="1" dirty="0">
                <a:solidFill>
                  <a:srgbClr val="0070C0"/>
                </a:solidFill>
              </a:rPr>
              <a:t>Ответы формируются на основе применения читательской грамотности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47190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26368"/>
            <a:ext cx="14458394" cy="917645"/>
          </a:xfrm>
        </p:spPr>
        <p:txBody>
          <a:bodyPr>
            <a:normAutofit/>
          </a:bodyPr>
          <a:lstStyle/>
          <a:p>
            <a:r>
              <a:rPr lang="ru-RU" sz="5100" b="1" dirty="0">
                <a:solidFill>
                  <a:srgbClr val="0070C0"/>
                </a:solidFill>
              </a:rPr>
              <a:t>Задача 3.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006" y="1176874"/>
            <a:ext cx="14458394" cy="76040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100" dirty="0"/>
              <a:t>Семья Амосовых состоит из трёх человек: супругов Инны и Вадима и их дочери-дошкольницы. Инна – врач-терапевт в поликлинике, Вадим – индивидуальный предприниматель. Часть своих доходов члены семьи объединяют, а часть оставляют на личные траты. </a:t>
            </a:r>
          </a:p>
          <a:p>
            <a:pPr marL="0" indent="0">
              <a:buNone/>
            </a:pPr>
            <a:r>
              <a:rPr lang="ru-RU" sz="3100" dirty="0"/>
              <a:t>Средства семейного бюджета расходуются в первую очередь на приобретение еды, одежды, лекарств, оплату транспортных и коммунальных услуг. Семья владеет собственным домом, на приусадебном участке выращивает овощи и фрукты, разводит кур и кроликов. Сбережения Амосовы размещают на депозите в банке.</a:t>
            </a:r>
          </a:p>
          <a:p>
            <a:pPr marL="0" indent="0">
              <a:buNone/>
            </a:pPr>
            <a:r>
              <a:rPr lang="ru-RU" sz="3100" b="1" dirty="0">
                <a:solidFill>
                  <a:srgbClr val="0070C0"/>
                </a:solidFill>
              </a:rPr>
              <a:t>Вопросы: </a:t>
            </a:r>
          </a:p>
          <a:p>
            <a:pPr marL="0" indent="0">
              <a:buNone/>
            </a:pPr>
            <a:r>
              <a:rPr lang="ru-RU" sz="3100" dirty="0"/>
              <a:t>Какой факт из условия задачи характеризует бюджет семьи Амосовых как долевой? </a:t>
            </a:r>
          </a:p>
          <a:p>
            <a:pPr marL="0" indent="0">
              <a:buNone/>
            </a:pPr>
            <a:r>
              <a:rPr lang="ru-RU" sz="3100" dirty="0"/>
              <a:t>Какие экономические функции домохозяйства описаны в условии задачи? (Укажите любые две функции, кроме формирования и использования бюджета.)</a:t>
            </a:r>
          </a:p>
        </p:txBody>
      </p:sp>
    </p:spTree>
    <p:extLst>
      <p:ext uri="{BB962C8B-B14F-4D97-AF65-F5344CB8AC3E}">
        <p14:creationId xmlns:p14="http://schemas.microsoft.com/office/powerpoint/2010/main" val="524537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7220" y="317962"/>
            <a:ext cx="13167360" cy="118872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Ответ на вопросы задачи 3: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006" y="1608922"/>
            <a:ext cx="13726874" cy="60881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i="1" dirty="0">
                <a:solidFill>
                  <a:srgbClr val="0070C0"/>
                </a:solidFill>
              </a:rPr>
              <a:t>Долевой бюджет семьи </a:t>
            </a:r>
            <a:r>
              <a:rPr lang="ru-RU" dirty="0"/>
              <a:t>предполагает внесение доли своих доходов в семейный бюджет каждым членом семьи, одновременное ведение личного бюджета. </a:t>
            </a:r>
          </a:p>
          <a:p>
            <a:pPr marL="0" indent="0">
              <a:buNone/>
            </a:pPr>
            <a:r>
              <a:rPr lang="ru-RU" dirty="0"/>
              <a:t>1) Семья ведет </a:t>
            </a:r>
            <a:r>
              <a:rPr lang="ru-RU" b="1" dirty="0"/>
              <a:t>долевой бюджет</a:t>
            </a:r>
            <a:r>
              <a:rPr lang="ru-RU" dirty="0"/>
              <a:t>: часть своих доходов члены семьи объединяют, а часть оставляют на личные расходы;</a:t>
            </a:r>
          </a:p>
          <a:p>
            <a:pPr marL="0" indent="0">
              <a:buNone/>
            </a:pPr>
            <a:r>
              <a:rPr lang="ru-RU" dirty="0"/>
              <a:t>2) В условии задачи описаны: экономические функции домохозяйства: </a:t>
            </a:r>
          </a:p>
          <a:p>
            <a:pPr marL="0" indent="0">
              <a:buNone/>
            </a:pPr>
            <a:r>
              <a:rPr lang="ru-RU" b="1" dirty="0"/>
              <a:t>организация домашнего хозяйства</a:t>
            </a:r>
            <a:r>
              <a:rPr lang="ru-RU" dirty="0"/>
              <a:t> / семейного потребления; </a:t>
            </a:r>
          </a:p>
          <a:p>
            <a:pPr marL="0" indent="0">
              <a:buNone/>
            </a:pPr>
            <a:r>
              <a:rPr lang="ru-RU" b="1" dirty="0"/>
              <a:t>участие членов семьи в производстве;</a:t>
            </a:r>
            <a:r>
              <a:rPr lang="ru-RU" dirty="0"/>
              <a:t> </a:t>
            </a:r>
          </a:p>
          <a:p>
            <a:pPr marL="0" indent="0">
              <a:buNone/>
            </a:pPr>
            <a:r>
              <a:rPr lang="ru-RU" b="1" dirty="0"/>
              <a:t>ведение подсобного хозяйства; </a:t>
            </a:r>
          </a:p>
          <a:p>
            <a:pPr marL="0" indent="0">
              <a:buNone/>
            </a:pPr>
            <a:r>
              <a:rPr lang="ru-RU" b="1" dirty="0"/>
              <a:t>накопление имущества</a:t>
            </a:r>
            <a:r>
              <a:rPr lang="ru-RU" dirty="0"/>
              <a:t>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2960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15433"/>
            <a:ext cx="14458394" cy="847308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Задача 3/1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263283"/>
            <a:ext cx="14630400" cy="6826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Семья Амосовых состоит из трёх человек: супругов Инны и Вадима и их дочери-дошкольницы. Инна – врач-терапевт в поликлинике, Вадим – индивидуальный предприниматель. Часть своих доходов члены семьи объединяют, а часть оставляют на личные траты. В месяц супруги зарабатывают:</a:t>
            </a:r>
          </a:p>
          <a:p>
            <a:pPr marL="0" indent="0">
              <a:buNone/>
            </a:pPr>
            <a:r>
              <a:rPr lang="ru-RU" dirty="0"/>
              <a:t>Заработная плата Инны 99000 рублей</a:t>
            </a:r>
          </a:p>
          <a:p>
            <a:pPr marL="0" indent="0">
              <a:buNone/>
            </a:pPr>
            <a:r>
              <a:rPr lang="ru-RU" dirty="0"/>
              <a:t>Прибыль Вадима от бизнеса в размере 150000 рублей</a:t>
            </a:r>
          </a:p>
          <a:p>
            <a:pPr marL="0" indent="0">
              <a:buNone/>
            </a:pPr>
            <a:r>
              <a:rPr lang="ru-RU" dirty="0"/>
              <a:t>Инна и Вадим отдают в бюджет семьи треть доходов, Средства семейного бюджета расходуются в первую очередь на приобретение еды (20%), одежды детям (30%), лекарств (5%), оплату транспортных (10%) и коммунальных услуг (20%). Семья владеет собственным домом, на приусадебном участке выращивает овощи и фрукты, разводит кур и кроликов, восполняя приобретение еды. </a:t>
            </a:r>
          </a:p>
          <a:p>
            <a:pPr marL="0" indent="0">
              <a:buNone/>
            </a:pPr>
            <a:r>
              <a:rPr lang="ru-RU" dirty="0"/>
              <a:t>Сбережения (оставшиеся средства)  Амосовы размещают на депозите в банке.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14039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99187"/>
            <a:ext cx="14630400" cy="1090464"/>
          </a:xfrm>
        </p:spPr>
        <p:txBody>
          <a:bodyPr>
            <a:normAutofit/>
          </a:bodyPr>
          <a:lstStyle/>
          <a:p>
            <a:r>
              <a:rPr lang="ru-RU" sz="4600" b="1" dirty="0">
                <a:solidFill>
                  <a:srgbClr val="0070C0"/>
                </a:solidFill>
              </a:rPr>
              <a:t>Вопросы к задаче 3/1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03242"/>
            <a:ext cx="14458394" cy="6826358"/>
          </a:xfrm>
        </p:spPr>
        <p:txBody>
          <a:bodyPr>
            <a:normAutofit/>
          </a:bodyPr>
          <a:lstStyle/>
          <a:p>
            <a:pPr marL="734749" indent="-734749">
              <a:buFont typeface="+mj-lt"/>
              <a:buAutoNum type="arabicPeriod"/>
            </a:pPr>
            <a:r>
              <a:rPr lang="ru-RU" dirty="0"/>
              <a:t>Сколько денег поступает в общий бюджет семьи?</a:t>
            </a:r>
          </a:p>
          <a:p>
            <a:pPr marL="734749" indent="-734749">
              <a:buFont typeface="+mj-lt"/>
              <a:buAutoNum type="arabicPeriod"/>
            </a:pPr>
            <a:r>
              <a:rPr lang="ru-RU" dirty="0"/>
              <a:t>Как распределяются денежные средства семейного бюджета? (составь таблицу)</a:t>
            </a:r>
          </a:p>
          <a:p>
            <a:pPr marL="734749" indent="-734749">
              <a:buFont typeface="+mj-lt"/>
              <a:buAutoNum type="arabicPeriod"/>
            </a:pPr>
            <a:r>
              <a:rPr lang="ru-RU" dirty="0"/>
              <a:t>Какая сумма бюджета идет на депозит?</a:t>
            </a:r>
          </a:p>
          <a:p>
            <a:pPr marL="734749" indent="-734749">
              <a:buFont typeface="+mj-lt"/>
              <a:buAutoNum type="arabicPeriod"/>
            </a:pPr>
            <a:r>
              <a:rPr lang="ru-RU" dirty="0"/>
              <a:t>Какой вид расходов не предусмотрели супруги в бюджете?</a:t>
            </a:r>
          </a:p>
          <a:p>
            <a:pPr marL="734749" indent="-734749">
              <a:buFont typeface="+mj-lt"/>
              <a:buAutoNum type="arabicPeriod"/>
            </a:pPr>
            <a:r>
              <a:rPr lang="ru-RU" dirty="0"/>
              <a:t>Какой вид бюджета применяют супруги?</a:t>
            </a:r>
          </a:p>
          <a:p>
            <a:pPr marL="734749" indent="-734749">
              <a:buFont typeface="+mj-lt"/>
              <a:buAutoNum type="arabicPeriod"/>
            </a:pPr>
            <a:r>
              <a:rPr lang="ru-RU" dirty="0"/>
              <a:t>В чем преимущества данного вида бюджета?</a:t>
            </a:r>
          </a:p>
          <a:p>
            <a:pPr marL="734749" indent="-734749">
              <a:buFont typeface="+mj-lt"/>
              <a:buAutoNum type="arabicPeriod"/>
            </a:pPr>
            <a:r>
              <a:rPr lang="ru-RU" dirty="0"/>
              <a:t>В чем недостатки применяемого вида бюджета?</a:t>
            </a:r>
          </a:p>
          <a:p>
            <a:pPr marL="734749" indent="-734749">
              <a:buFont typeface="+mj-lt"/>
              <a:buAutoNum type="arabicPeriod"/>
            </a:pPr>
            <a:r>
              <a:rPr lang="ru-RU" dirty="0"/>
              <a:t>Как нужно супругам распоряжаться личными бюджетами?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97043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858" y="329566"/>
            <a:ext cx="13266022" cy="760898"/>
          </a:xfrm>
        </p:spPr>
        <p:txBody>
          <a:bodyPr>
            <a:noAutofit/>
          </a:bodyPr>
          <a:lstStyle/>
          <a:p>
            <a:r>
              <a:rPr lang="ru-RU" sz="4600" b="1" dirty="0">
                <a:solidFill>
                  <a:srgbClr val="0070C0"/>
                </a:solidFill>
              </a:rPr>
              <a:t>Решение: бюджет семьи Амосовых</a:t>
            </a:r>
          </a:p>
        </p:txBody>
      </p:sp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4822501"/>
              </p:ext>
            </p:extLst>
          </p:nvPr>
        </p:nvGraphicFramePr>
        <p:xfrm>
          <a:off x="714970" y="1176874"/>
          <a:ext cx="13167360" cy="56753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346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34117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89043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2170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4674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68096">
                <a:tc>
                  <a:txBody>
                    <a:bodyPr/>
                    <a:lstStyle/>
                    <a:p>
                      <a:r>
                        <a:rPr lang="ru-RU" sz="2200" dirty="0"/>
                        <a:t>№№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Статьи доходов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сумма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№№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Статьи расходов 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сумма</a:t>
                      </a:r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2900" dirty="0"/>
                        <a:t>1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 err="1"/>
                        <a:t>ЗП</a:t>
                      </a:r>
                      <a:r>
                        <a:rPr lang="ru-RU" sz="2900" baseline="0" dirty="0"/>
                        <a:t> Инны</a:t>
                      </a:r>
                      <a:endParaRPr lang="ru-RU" sz="2900" dirty="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66000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1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Питание  20%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r>
                        <a:rPr lang="ru-RU" sz="2900" dirty="0"/>
                        <a:t>2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Прибыль Вадима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100000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2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Одежда 30%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ru-RU" sz="29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9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9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3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Лекарства</a:t>
                      </a:r>
                      <a:r>
                        <a:rPr lang="ru-RU" sz="2900" baseline="0" dirty="0"/>
                        <a:t> 5%</a:t>
                      </a:r>
                      <a:endParaRPr lang="ru-RU" sz="2900" dirty="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endParaRPr lang="ru-RU" sz="29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9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9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4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Транспортные 10%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endParaRPr lang="ru-RU" sz="29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9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9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5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Коммунальные 20%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841248"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400" dirty="0"/>
                        <a:t>6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800" dirty="0"/>
                        <a:t>Сбережения в банк ?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87219" y="7139135"/>
            <a:ext cx="14458394" cy="655118"/>
          </a:xfrm>
          <a:prstGeom prst="rect">
            <a:avLst/>
          </a:prstGeom>
          <a:noFill/>
        </p:spPr>
        <p:txBody>
          <a:bodyPr wrap="square" lIns="130622" tIns="65311" rIns="130622" bIns="65311" rtlCol="0">
            <a:spAutoFit/>
          </a:bodyPr>
          <a:lstStyle/>
          <a:p>
            <a:r>
              <a:rPr lang="ru-RU" sz="3400" dirty="0"/>
              <a:t>Какой вид доходов и расходов по бюджету не учтен в бюджете?</a:t>
            </a:r>
          </a:p>
        </p:txBody>
      </p:sp>
    </p:spTree>
    <p:extLst>
      <p:ext uri="{BB962C8B-B14F-4D97-AF65-F5344CB8AC3E}">
        <p14:creationId xmlns:p14="http://schemas.microsoft.com/office/powerpoint/2010/main" val="41515719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2858" y="329566"/>
            <a:ext cx="13266022" cy="588079"/>
          </a:xfrm>
        </p:spPr>
        <p:txBody>
          <a:bodyPr>
            <a:noAutofit/>
          </a:bodyPr>
          <a:lstStyle/>
          <a:p>
            <a:r>
              <a:rPr lang="ru-RU" sz="4600" b="1" dirty="0">
                <a:solidFill>
                  <a:srgbClr val="0070C0"/>
                </a:solidFill>
              </a:rPr>
              <a:t>Решение: полный бюджет Амосовых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96275184"/>
              </p:ext>
            </p:extLst>
          </p:nvPr>
        </p:nvGraphicFramePr>
        <p:xfrm>
          <a:off x="517645" y="1004054"/>
          <a:ext cx="13710323" cy="68214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26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79650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1945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03691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41311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958618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768096">
                <a:tc>
                  <a:txBody>
                    <a:bodyPr/>
                    <a:lstStyle/>
                    <a:p>
                      <a:r>
                        <a:rPr lang="ru-RU" sz="2200" dirty="0"/>
                        <a:t>№№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Статьи доходов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сумма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№№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Статьи расходов 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сумма</a:t>
                      </a:r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r>
                        <a:rPr lang="ru-RU" sz="2900" dirty="0"/>
                        <a:t>1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 err="1"/>
                        <a:t>ЗП</a:t>
                      </a:r>
                      <a:r>
                        <a:rPr lang="ru-RU" sz="2900" baseline="0" dirty="0"/>
                        <a:t> Инны</a:t>
                      </a:r>
                      <a:endParaRPr lang="ru-RU" sz="2900" dirty="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66000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1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Питание  20%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33200</a:t>
                      </a:r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r>
                        <a:rPr lang="ru-RU" sz="2900" dirty="0"/>
                        <a:t>2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Прибыль Вадима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100000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2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Одежда 30%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49800</a:t>
                      </a:r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48640"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 dirty="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3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Лекарства</a:t>
                      </a:r>
                      <a:r>
                        <a:rPr lang="ru-RU" sz="2900" baseline="0" dirty="0"/>
                        <a:t> 5%</a:t>
                      </a:r>
                      <a:endParaRPr lang="ru-RU" sz="2900" dirty="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8300</a:t>
                      </a:r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4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Транспортные 10%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16600</a:t>
                      </a:r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5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Коммунальные 10%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16600</a:t>
                      </a:r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%</a:t>
                      </a:r>
                      <a:r>
                        <a:rPr lang="ru-RU" sz="2900" baseline="0" dirty="0"/>
                        <a:t> от депозита в банке</a:t>
                      </a:r>
                      <a:endParaRPr lang="ru-RU" sz="2900" dirty="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?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6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Сбережения в банк ?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41500</a:t>
                      </a:r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987552">
                <a:tc>
                  <a:txBody>
                    <a:bodyPr/>
                    <a:lstStyle/>
                    <a:p>
                      <a:endParaRPr lang="ru-RU" sz="2200"/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Доходы от фермы 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?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7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900" dirty="0"/>
                        <a:t>Расходы для фермы </a:t>
                      </a:r>
                    </a:p>
                  </a:txBody>
                  <a:tcPr marL="146304" marR="146304" marT="54864" marB="54864"/>
                </a:tc>
                <a:tc>
                  <a:txBody>
                    <a:bodyPr/>
                    <a:lstStyle/>
                    <a:p>
                      <a:r>
                        <a:rPr lang="ru-RU" sz="2200" dirty="0"/>
                        <a:t>?</a:t>
                      </a:r>
                    </a:p>
                  </a:txBody>
                  <a:tcPr marL="146304" marR="146304" marT="54864" marB="54864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12181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Desktop\семинар\Новая папка\Untitled - 000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571" y="644804"/>
            <a:ext cx="14630400" cy="5848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08499" y="6188631"/>
            <a:ext cx="2534682" cy="1901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785" y="6188631"/>
            <a:ext cx="2594731" cy="1946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43457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06" y="191557"/>
            <a:ext cx="14458394" cy="588079"/>
          </a:xfrm>
        </p:spPr>
        <p:txBody>
          <a:bodyPr>
            <a:noAutofit/>
          </a:bodyPr>
          <a:lstStyle/>
          <a:p>
            <a:r>
              <a:rPr lang="ru-RU" sz="4600" b="1" dirty="0">
                <a:solidFill>
                  <a:srgbClr val="0070C0"/>
                </a:solidFill>
              </a:rPr>
              <a:t>Задача 4.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2006" y="1004055"/>
            <a:ext cx="14055962" cy="70855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Супруги Фирсовы работают в агропромышленном холдинге. Их дети выросли, создали свои семьи и живут отдельно. Часть своих доходов супруги объединяют, а часть оставляют на личные траты. Около 30 % бюджета отводится на организацию досуга, путешествия, занятия спортом. Супруги владеют собственным домом, на приусадебном участке выращивают овощи и фрукты.</a:t>
            </a:r>
          </a:p>
          <a:p>
            <a:pPr marL="0" indent="0">
              <a:buNone/>
            </a:pPr>
            <a:r>
              <a:rPr lang="ru-RU" b="1" dirty="0">
                <a:solidFill>
                  <a:srgbClr val="0070C0"/>
                </a:solidFill>
              </a:rPr>
              <a:t>Вопросы:</a:t>
            </a:r>
          </a:p>
          <a:p>
            <a:pPr marL="0" indent="0">
              <a:buNone/>
            </a:pPr>
            <a:r>
              <a:rPr lang="ru-RU" dirty="0"/>
              <a:t>Какой факт из условия задачи позволяет сделать вывод об уровне доходов семьи Фирсовых? </a:t>
            </a:r>
          </a:p>
          <a:p>
            <a:pPr marL="0" indent="0">
              <a:buNone/>
            </a:pPr>
            <a:r>
              <a:rPr lang="ru-RU" dirty="0"/>
              <a:t>Какие экономические функции домохозяйства описаны в условии задачи? (Укажите любые две функции, кроме формирования и использования бюджета.)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768661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219" y="329566"/>
            <a:ext cx="13611661" cy="760898"/>
          </a:xfrm>
        </p:spPr>
        <p:txBody>
          <a:bodyPr>
            <a:noAutofit/>
          </a:bodyPr>
          <a:lstStyle/>
          <a:p>
            <a:r>
              <a:rPr lang="ru-RU" sz="4600" b="1" dirty="0">
                <a:solidFill>
                  <a:srgbClr val="0070C0"/>
                </a:solidFill>
              </a:rPr>
              <a:t>Ответ задачи 4.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33846" y="1558636"/>
            <a:ext cx="13414664" cy="64445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В условии задачи нет прямого указания на уровень доходов семьи Фирсовых. </a:t>
            </a:r>
          </a:p>
          <a:p>
            <a:pPr marL="0" indent="0">
              <a:buNone/>
            </a:pPr>
            <a:r>
              <a:rPr lang="ru-RU" dirty="0"/>
              <a:t>Однако можно сделать вывод о том, что их </a:t>
            </a:r>
            <a:r>
              <a:rPr lang="ru-RU" b="1" dirty="0"/>
              <a:t>доходы являются достаточными для обеспечения комфортного уровня жизни</a:t>
            </a:r>
            <a:r>
              <a:rPr lang="ru-RU" dirty="0"/>
              <a:t>, так как они могут позволить себе откладывать часть средств на личные расходы, организовывать досуг, путешествовать и заниматься спортом.</a:t>
            </a:r>
          </a:p>
          <a:p>
            <a:pPr marL="0" indent="0">
              <a:buNone/>
            </a:pPr>
            <a:r>
              <a:rPr lang="ru-RU" b="1" dirty="0"/>
              <a:t>Экономические функции</a:t>
            </a:r>
            <a:r>
              <a:rPr lang="ru-RU" dirty="0"/>
              <a:t> домохозяйства, описанные в условии задачи, включают </a:t>
            </a:r>
            <a:r>
              <a:rPr lang="ru-RU" b="1" dirty="0"/>
              <a:t>распределение капитала</a:t>
            </a:r>
            <a:r>
              <a:rPr lang="ru-RU" dirty="0"/>
              <a:t> (личные траты, организация досуга, путешествий и занятия спортом), а также производство товаров с целью продажи или личного употребления (выращивание овощей и фруктов).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39906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14630400" cy="82296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300" dirty="0"/>
          </a:p>
          <a:p>
            <a:pPr marL="0" indent="0">
              <a:buNone/>
            </a:pPr>
            <a:endParaRPr lang="ru-RU" sz="2300" dirty="0"/>
          </a:p>
          <a:p>
            <a:pPr marL="0" indent="0">
              <a:buNone/>
            </a:pPr>
            <a:endParaRPr lang="ru-RU" sz="2300" dirty="0"/>
          </a:p>
          <a:p>
            <a:pPr marL="0" indent="514779">
              <a:buNone/>
            </a:pPr>
            <a:r>
              <a:rPr lang="ru-RU" sz="2300" dirty="0"/>
              <a:t>В одном уютном уголке нашей страны жили супруги Фирсовы. Они работали в большом агропромышленном холдинге, который занимался производством овощей и фруктов. Их дети давно выросли, создали свои семьи и разъехались по разным городам. У супругов Фирсовых теперь было достаточно свободного времени, чтобы наслаждаться жизнью и заниматься любимыми делами.</a:t>
            </a:r>
          </a:p>
          <a:p>
            <a:pPr marL="0" indent="514779">
              <a:buNone/>
            </a:pPr>
            <a:r>
              <a:rPr lang="ru-RU" sz="2300" dirty="0"/>
              <a:t>Каждый месяц они аккуратно складывали часть своего заработка в общую копилку, а другую часть оставляли себе на личные траты. Треть общего бюджета они решили тратить на отдых, путешествия и спорт. Ведь здоровье и хорошее настроение важны в любом возрасте!</a:t>
            </a:r>
          </a:p>
          <a:p>
            <a:pPr marL="0" indent="514779">
              <a:buNone/>
            </a:pPr>
            <a:r>
              <a:rPr lang="ru-RU" sz="2300" dirty="0"/>
              <a:t>У Фирсовых был свой дом, окружённый большим садом. В саду цвели яблони, груши и вишни, а на грядках росли огурцы, помидоры, кабачки и множество других овощей. Каждый день супруги выходили в сад, чтобы ухаживать за растениями и собирать урожай. Иногда они устраивали небольшие праздники прямо на свежем воздухе, приглашая друзей и соседей.</a:t>
            </a:r>
          </a:p>
          <a:p>
            <a:pPr marL="0" indent="514779">
              <a:buNone/>
            </a:pPr>
            <a:r>
              <a:rPr lang="ru-RU" sz="2300" dirty="0"/>
              <a:t>Однажды осенью, когда урожай был собран, а погода стояла тёплая и солнечная, супруги Фирсовы решили отправиться в путешествие, деньги для которого они собрали. Они выбрали живописный уголок, где горы встречаются с морем. Путешествие обещало быть незабываемым! Вечером, сидя у костра и глядя на звёзды, супруги Фирсовы задумались о том, как важно уметь радоваться каждому дню и находить счастье в простых вещах. Ведь жизнь так коротка, и надо успеть сделать её яркой и насыщенной.</a:t>
            </a:r>
          </a:p>
          <a:p>
            <a:pPr marL="0" indent="514779">
              <a:buNone/>
            </a:pPr>
            <a:r>
              <a:rPr lang="ru-RU" sz="2300" dirty="0"/>
              <a:t>Вернувшись домой, они продолжили свою привычную жизнь, но теперь у них было ещё больше энергии и вдохновения. Они стали чаще встречаться с друзьями, организовывать совместные поездки и мероприятия. А в своём саду продолжали выращивать овощи и фрукты, радуя себя и окружающих свежими продуктами.</a:t>
            </a:r>
          </a:p>
          <a:p>
            <a:pPr marL="0" indent="514779">
              <a:buNone/>
            </a:pPr>
            <a:r>
              <a:rPr lang="ru-RU" sz="2300" dirty="0"/>
              <a:t>Так и жили супруги Фирсовы, наслаждаясь каждым моментом вместе и наполняя свою жизнь яркими событиями и радостями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2737" y="133142"/>
            <a:ext cx="7200900" cy="994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8697754" y="303014"/>
            <a:ext cx="4427692" cy="655118"/>
          </a:xfrm>
          <a:prstGeom prst="rect">
            <a:avLst/>
          </a:prstGeom>
          <a:noFill/>
        </p:spPr>
        <p:txBody>
          <a:bodyPr wrap="none" lIns="130622" tIns="65311" rIns="130622" bIns="65311" rtlCol="0">
            <a:spAutoFit/>
          </a:bodyPr>
          <a:lstStyle/>
          <a:p>
            <a:r>
              <a:rPr lang="ru-RU" sz="3400" b="1" dirty="0"/>
              <a:t>Помощник-сказочник</a:t>
            </a:r>
          </a:p>
        </p:txBody>
      </p:sp>
    </p:spTree>
    <p:extLst>
      <p:ext uri="{BB962C8B-B14F-4D97-AF65-F5344CB8AC3E}">
        <p14:creationId xmlns:p14="http://schemas.microsoft.com/office/powerpoint/2010/main" val="844483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793791" y="2511504"/>
            <a:ext cx="7556421" cy="14885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5850"/>
              </a:lnSpc>
            </a:pPr>
            <a:r>
              <a:rPr lang="en-US" sz="47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История Фирсовых: Счастливая Жизнь</a:t>
            </a:r>
            <a:endParaRPr lang="en-US" sz="4700" dirty="0">
              <a:solidFill>
                <a:srgbClr val="0070C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793791" y="4340185"/>
            <a:ext cx="7556421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Познакомьтесь с историей супругов Фирсовых, обычных людей, которые нашли счастье в простой жизни</a:t>
            </a: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 в труде, в бизнесе, 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заботе друг о друге.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907495" y="5470684"/>
            <a:ext cx="135374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750"/>
              </a:lnSpc>
            </a:pPr>
            <a:r>
              <a:rPr lang="en-US" sz="700" dirty="0">
                <a:solidFill>
                  <a:srgbClr val="FFFFFF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GZ</a:t>
            </a:r>
            <a:endParaRPr lang="en-US" sz="700" dirty="0"/>
          </a:p>
        </p:txBody>
      </p:sp>
      <p:sp>
        <p:nvSpPr>
          <p:cNvPr id="7" name="Text 4"/>
          <p:cNvSpPr/>
          <p:nvPr/>
        </p:nvSpPr>
        <p:spPr>
          <a:xfrm>
            <a:off x="1270043" y="5321142"/>
            <a:ext cx="2632590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100"/>
              </a:lnSpc>
            </a:pPr>
            <a:endParaRPr lang="en-US" sz="2100" dirty="0"/>
          </a:p>
        </p:txBody>
      </p:sp>
      <p:pic>
        <p:nvPicPr>
          <p:cNvPr id="3074" name="Picture 2" descr="C:\Users\user\Pictures\Достижения\усовские чьения\бабушка и дедушка - семья, двое, которая планирует семейный бюджет в согласии_Kandinsky 3.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7200" y="276185"/>
            <a:ext cx="52832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8316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48535" y="4408387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r>
              <a:rPr lang="en-US" sz="31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Жизнь в гармонии</a:t>
            </a:r>
            <a:endParaRPr lang="en-US" sz="3100" dirty="0">
              <a:solidFill>
                <a:srgbClr val="0070C0"/>
              </a:solidFill>
            </a:endParaRPr>
          </a:p>
        </p:txBody>
      </p:sp>
      <p:sp>
        <p:nvSpPr>
          <p:cNvPr id="3" name="Text 1"/>
          <p:cNvSpPr/>
          <p:nvPr/>
        </p:nvSpPr>
        <p:spPr>
          <a:xfrm>
            <a:off x="648535" y="5457890"/>
            <a:ext cx="6244709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Фирсовы работали в агропромышленном холдинге, выращивая овощи и фрукты.</a:t>
            </a:r>
            <a:endParaRPr lang="en-US" sz="2400" dirty="0"/>
          </a:p>
        </p:txBody>
      </p:sp>
      <p:sp>
        <p:nvSpPr>
          <p:cNvPr id="4" name="Text 2"/>
          <p:cNvSpPr/>
          <p:nvPr/>
        </p:nvSpPr>
        <p:spPr>
          <a:xfrm>
            <a:off x="7693039" y="5612975"/>
            <a:ext cx="6244709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Их дети выросли и разъехались, остав</a:t>
            </a: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или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супругов наслаждаться свободой и любимыми делами.</a:t>
            </a:r>
            <a:endParaRPr lang="en-US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092" y="310856"/>
            <a:ext cx="4218709" cy="402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10" y="310857"/>
            <a:ext cx="4306923" cy="4302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333" y="310855"/>
            <a:ext cx="4618242" cy="4687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10017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5682325" y="230401"/>
            <a:ext cx="6554390" cy="6287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50"/>
              </a:lnSpc>
            </a:pPr>
            <a:r>
              <a:rPr lang="en-US" sz="40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Разумное планирование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5682325" y="1219298"/>
            <a:ext cx="4857346" cy="632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950"/>
              </a:lnSpc>
            </a:pPr>
            <a:r>
              <a:rPr lang="en-US" sz="5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1/3</a:t>
            </a:r>
            <a:endParaRPr lang="en-US" sz="5000" dirty="0"/>
          </a:p>
        </p:txBody>
      </p:sp>
      <p:sp>
        <p:nvSpPr>
          <p:cNvPr id="5" name="Text 2"/>
          <p:cNvSpPr/>
          <p:nvPr/>
        </p:nvSpPr>
        <p:spPr>
          <a:xfrm>
            <a:off x="7605430" y="1855053"/>
            <a:ext cx="2515195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50"/>
              </a:lnSpc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Отдых</a:t>
            </a:r>
            <a:r>
              <a:rPr lang="ru-RU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и здоровье</a:t>
            </a:r>
            <a:endParaRPr lang="en-US" sz="2400" dirty="0"/>
          </a:p>
        </p:txBody>
      </p:sp>
      <p:sp>
        <p:nvSpPr>
          <p:cNvPr id="6" name="Text 3"/>
          <p:cNvSpPr/>
          <p:nvPr/>
        </p:nvSpPr>
        <p:spPr>
          <a:xfrm>
            <a:off x="5058199" y="2362111"/>
            <a:ext cx="7802642" cy="30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Одна треть заработка супругов уходила </a:t>
            </a:r>
            <a:endParaRPr lang="ru-RU" sz="24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>
              <a:lnSpc>
                <a:spcPts val="2400"/>
              </a:lnSpc>
            </a:pP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а</a:t>
            </a: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путешествия и спорт.</a:t>
            </a:r>
            <a:endParaRPr lang="en-US" sz="2400" dirty="0"/>
          </a:p>
        </p:txBody>
      </p:sp>
      <p:sp>
        <p:nvSpPr>
          <p:cNvPr id="7" name="Text 4"/>
          <p:cNvSpPr/>
          <p:nvPr/>
        </p:nvSpPr>
        <p:spPr>
          <a:xfrm>
            <a:off x="5949263" y="3325653"/>
            <a:ext cx="4514386" cy="632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950"/>
              </a:lnSpc>
            </a:pPr>
            <a:r>
              <a:rPr lang="en-US" sz="5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1/3</a:t>
            </a:r>
            <a:endParaRPr lang="en-US" sz="5000" dirty="0"/>
          </a:p>
        </p:txBody>
      </p:sp>
      <p:sp>
        <p:nvSpPr>
          <p:cNvPr id="8" name="Text 5"/>
          <p:cNvSpPr/>
          <p:nvPr/>
        </p:nvSpPr>
        <p:spPr>
          <a:xfrm>
            <a:off x="7059349" y="3977833"/>
            <a:ext cx="2515195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50"/>
              </a:lnSpc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Копилка</a:t>
            </a:r>
            <a:endParaRPr lang="en-US" sz="2400" dirty="0"/>
          </a:p>
        </p:txBody>
      </p:sp>
      <p:sp>
        <p:nvSpPr>
          <p:cNvPr id="9" name="Text 6"/>
          <p:cNvSpPr/>
          <p:nvPr/>
        </p:nvSpPr>
        <p:spPr>
          <a:xfrm>
            <a:off x="5174460" y="4491999"/>
            <a:ext cx="7802642" cy="30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Часть денег аккуратно </a:t>
            </a:r>
            <a:r>
              <a:rPr lang="en-US" sz="2400" dirty="0" err="1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складывалась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</a:t>
            </a:r>
            <a:endParaRPr lang="ru-RU" sz="24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общую копилку.</a:t>
            </a:r>
            <a:endParaRPr lang="en-US" sz="2400" dirty="0"/>
          </a:p>
        </p:txBody>
      </p:sp>
      <p:sp>
        <p:nvSpPr>
          <p:cNvPr id="10" name="Text 7"/>
          <p:cNvSpPr/>
          <p:nvPr/>
        </p:nvSpPr>
        <p:spPr>
          <a:xfrm>
            <a:off x="6157081" y="5586489"/>
            <a:ext cx="4857285" cy="6323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4950"/>
              </a:lnSpc>
            </a:pPr>
            <a:r>
              <a:rPr lang="en-US" sz="50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1/3</a:t>
            </a:r>
            <a:endParaRPr lang="en-US" sz="5000" dirty="0"/>
          </a:p>
        </p:txBody>
      </p:sp>
      <p:sp>
        <p:nvSpPr>
          <p:cNvPr id="11" name="Text 8"/>
          <p:cNvSpPr/>
          <p:nvPr/>
        </p:nvSpPr>
        <p:spPr>
          <a:xfrm>
            <a:off x="7605430" y="6385459"/>
            <a:ext cx="2515195" cy="31444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50"/>
              </a:lnSpc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Личные траты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5174460" y="6941403"/>
            <a:ext cx="7802642" cy="30670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Оставшуюся часть Фирсовы оставляли </a:t>
            </a:r>
            <a:endParaRPr lang="ru-RU" sz="24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 algn="ctr"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себе на личные расходы.</a:t>
            </a:r>
            <a:endParaRPr lang="en-US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6715" y="3276825"/>
            <a:ext cx="2192794" cy="2218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5289" y="45632"/>
            <a:ext cx="2375111" cy="246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74536" y="5871037"/>
            <a:ext cx="2136616" cy="21407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76800" cy="853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094436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2835235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18565" y="5015494"/>
            <a:ext cx="12101328" cy="82253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r>
              <a:rPr lang="en-US" sz="31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Обитель уюта, труда, </a:t>
            </a:r>
            <a:r>
              <a:rPr lang="ru-RU" sz="31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заработка </a:t>
            </a:r>
            <a:r>
              <a:rPr lang="en-US" sz="31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средств</a:t>
            </a:r>
            <a:r>
              <a:rPr lang="ru-RU" sz="3100" b="1" dirty="0">
                <a:solidFill>
                  <a:srgbClr val="0070C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и отдыха</a:t>
            </a:r>
            <a:endParaRPr lang="en-US" sz="3100" dirty="0">
              <a:solidFill>
                <a:srgbClr val="0070C0"/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418563" y="5966150"/>
            <a:ext cx="4196358" cy="2065734"/>
          </a:xfrm>
          <a:prstGeom prst="roundRect">
            <a:avLst>
              <a:gd name="adj" fmla="val 461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7" y="6198590"/>
            <a:ext cx="297703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Яблони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028225" y="6697943"/>
            <a:ext cx="3727490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 саду Фирсовых цвели яблони, груши и вишни.</a:t>
            </a:r>
            <a:endParaRPr lang="en-US" sz="1700" dirty="0"/>
          </a:p>
        </p:txBody>
      </p:sp>
      <p:sp>
        <p:nvSpPr>
          <p:cNvPr id="7" name="Shape 4"/>
          <p:cNvSpPr/>
          <p:nvPr/>
        </p:nvSpPr>
        <p:spPr>
          <a:xfrm>
            <a:off x="5366445" y="6027977"/>
            <a:ext cx="4196358" cy="2065734"/>
          </a:xfrm>
          <a:prstGeom prst="roundRect">
            <a:avLst>
              <a:gd name="adj" fmla="val 461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5669607" y="6175923"/>
            <a:ext cx="297703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Овощные грядки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5617652" y="6681771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 грядках росли огурцы, помидоры, кабачки и другие овощи.</a:t>
            </a:r>
            <a:endParaRPr lang="en-US" sz="1700" dirty="0"/>
          </a:p>
        </p:txBody>
      </p:sp>
      <p:sp>
        <p:nvSpPr>
          <p:cNvPr id="10" name="Shape 7"/>
          <p:cNvSpPr/>
          <p:nvPr/>
        </p:nvSpPr>
        <p:spPr>
          <a:xfrm>
            <a:off x="10107783" y="5966150"/>
            <a:ext cx="4196358" cy="2065734"/>
          </a:xfrm>
          <a:prstGeom prst="roundRect">
            <a:avLst>
              <a:gd name="adj" fmla="val 461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717444" y="6175923"/>
            <a:ext cx="2977038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900"/>
              </a:lnSpc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Праздники в саду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10342218" y="6719475"/>
            <a:ext cx="372749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17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Фирсовы часто устраивали в саду пикники, приглашая друзей и соседей.</a:t>
            </a:r>
            <a:endParaRPr lang="en-US" sz="17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9044" y="2945756"/>
            <a:ext cx="2860302" cy="28922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42" y="2945756"/>
            <a:ext cx="2219270" cy="2251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337" y="3006446"/>
            <a:ext cx="2108266" cy="2165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263" y="3006446"/>
            <a:ext cx="2133125" cy="2180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6925" y="3016193"/>
            <a:ext cx="2031757" cy="2155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8641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5864554" y="832366"/>
            <a:ext cx="6392822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r>
              <a:rPr lang="en-US" sz="4700" b="1" dirty="0">
                <a:solidFill>
                  <a:schemeClr val="accent1">
                    <a:lumMod val="75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Путешествие мечты</a:t>
            </a:r>
            <a:endParaRPr lang="en-US" sz="47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Shape 1"/>
          <p:cNvSpPr/>
          <p:nvPr/>
        </p:nvSpPr>
        <p:spPr>
          <a:xfrm>
            <a:off x="6605110" y="2661048"/>
            <a:ext cx="30480" cy="3991928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5" name="Shape 2"/>
          <p:cNvSpPr/>
          <p:nvPr/>
        </p:nvSpPr>
        <p:spPr>
          <a:xfrm>
            <a:off x="6845023" y="3156109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6" name="Shape 3"/>
          <p:cNvSpPr/>
          <p:nvPr/>
        </p:nvSpPr>
        <p:spPr>
          <a:xfrm>
            <a:off x="6365201" y="2916198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6543912" y="2992637"/>
            <a:ext cx="152877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en-US" sz="2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900" dirty="0"/>
          </a:p>
        </p:txBody>
      </p:sp>
      <p:sp>
        <p:nvSpPr>
          <p:cNvPr id="8" name="Text 5"/>
          <p:cNvSpPr/>
          <p:nvPr/>
        </p:nvSpPr>
        <p:spPr>
          <a:xfrm>
            <a:off x="7867889" y="2887861"/>
            <a:ext cx="5968722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Фирсовы путешествовали по живописным уголкам страны, где горы встречались с морем.</a:t>
            </a:r>
            <a:endParaRPr lang="en-US" sz="2400" dirty="0"/>
          </a:p>
        </p:txBody>
      </p:sp>
      <p:sp>
        <p:nvSpPr>
          <p:cNvPr id="9" name="Shape 6"/>
          <p:cNvSpPr/>
          <p:nvPr/>
        </p:nvSpPr>
        <p:spPr>
          <a:xfrm>
            <a:off x="6845023" y="4562356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10" name="Shape 7"/>
          <p:cNvSpPr/>
          <p:nvPr/>
        </p:nvSpPr>
        <p:spPr>
          <a:xfrm>
            <a:off x="6365201" y="4322445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519030" y="4398883"/>
            <a:ext cx="20252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en-US" sz="2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900" dirty="0"/>
          </a:p>
        </p:txBody>
      </p:sp>
      <p:sp>
        <p:nvSpPr>
          <p:cNvPr id="12" name="Text 9"/>
          <p:cNvSpPr/>
          <p:nvPr/>
        </p:nvSpPr>
        <p:spPr>
          <a:xfrm>
            <a:off x="7867889" y="4294109"/>
            <a:ext cx="5968722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Они собирали деньги для путешествий, наслаждаясь плодами своих трудов.</a:t>
            </a:r>
            <a:endParaRPr lang="en-US" sz="2400" dirty="0"/>
          </a:p>
        </p:txBody>
      </p:sp>
      <p:sp>
        <p:nvSpPr>
          <p:cNvPr id="13" name="Shape 10"/>
          <p:cNvSpPr/>
          <p:nvPr/>
        </p:nvSpPr>
        <p:spPr>
          <a:xfrm>
            <a:off x="6845023" y="5968603"/>
            <a:ext cx="793790" cy="30480"/>
          </a:xfrm>
          <a:prstGeom prst="roundRect">
            <a:avLst>
              <a:gd name="adj" fmla="val 312558"/>
            </a:avLst>
          </a:prstGeom>
          <a:solidFill>
            <a:srgbClr val="B2D4E5"/>
          </a:solidFill>
          <a:ln/>
        </p:spPr>
      </p:sp>
      <p:sp>
        <p:nvSpPr>
          <p:cNvPr id="14" name="Shape 11"/>
          <p:cNvSpPr/>
          <p:nvPr/>
        </p:nvSpPr>
        <p:spPr>
          <a:xfrm>
            <a:off x="6365201" y="572869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519268" y="5805131"/>
            <a:ext cx="202168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2800"/>
              </a:lnSpc>
            </a:pPr>
            <a:r>
              <a:rPr lang="en-US" sz="29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900" dirty="0"/>
          </a:p>
        </p:txBody>
      </p:sp>
      <p:sp>
        <p:nvSpPr>
          <p:cNvPr id="16" name="Text 13"/>
          <p:cNvSpPr/>
          <p:nvPr/>
        </p:nvSpPr>
        <p:spPr>
          <a:xfrm>
            <a:off x="7867889" y="5700355"/>
            <a:ext cx="5968722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Вечером, у костра, они смотрели на звёзды и размышляли о смысле жизни.</a:t>
            </a:r>
            <a:endParaRPr lang="en-US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6829" y="371282"/>
            <a:ext cx="2201954" cy="228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59018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8061" y="679372"/>
            <a:ext cx="5362099" cy="6262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4900"/>
              </a:lnSpc>
            </a:pPr>
            <a:r>
              <a:rPr lang="en-US" sz="3900" b="1" dirty="0">
                <a:solidFill>
                  <a:schemeClr val="accent1">
                    <a:lumMod val="75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Наполненная жизнь</a:t>
            </a:r>
            <a:endParaRPr lang="en-US" sz="39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8061" y="1591866"/>
            <a:ext cx="477203" cy="477202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68060" y="2259926"/>
            <a:ext cx="2624853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Встречи с друзьями</a:t>
            </a:r>
            <a:r>
              <a:rPr lang="ru-RU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 и родными</a:t>
            </a:r>
            <a:endParaRPr lang="en-US" sz="2400" dirty="0"/>
          </a:p>
        </p:txBody>
      </p:sp>
      <p:sp>
        <p:nvSpPr>
          <p:cNvPr id="6" name="Text 2"/>
          <p:cNvSpPr/>
          <p:nvPr/>
        </p:nvSpPr>
        <p:spPr>
          <a:xfrm>
            <a:off x="668061" y="2687479"/>
            <a:ext cx="7807882" cy="610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Фирсовы стали чаще встречаться с друзьями и организовывать совместные поездки.</a:t>
            </a:r>
            <a:endParaRPr lang="en-US" sz="2400" dirty="0"/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8061" y="3870603"/>
            <a:ext cx="477203" cy="477202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68061" y="4538663"/>
            <a:ext cx="3230998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События и мероприятия</a:t>
            </a:r>
            <a:endParaRPr lang="en-US" sz="2400" dirty="0"/>
          </a:p>
        </p:txBody>
      </p:sp>
      <p:sp>
        <p:nvSpPr>
          <p:cNvPr id="9" name="Text 4"/>
          <p:cNvSpPr/>
          <p:nvPr/>
        </p:nvSpPr>
        <p:spPr>
          <a:xfrm>
            <a:off x="668061" y="4966217"/>
            <a:ext cx="7807882" cy="61055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Их жизнь стала более яркой и насыщенной, наполненной событиями и радостями.</a:t>
            </a:r>
            <a:endParaRPr lang="en-US" sz="2400" dirty="0"/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8061" y="6149340"/>
            <a:ext cx="477203" cy="477202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68061" y="6817401"/>
            <a:ext cx="2505314" cy="31313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50"/>
              </a:lnSpc>
            </a:pPr>
            <a:r>
              <a:rPr lang="en-US" sz="24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Свежий урожай</a:t>
            </a:r>
            <a:endParaRPr lang="en-US" sz="2400" dirty="0"/>
          </a:p>
        </p:txBody>
      </p:sp>
      <p:sp>
        <p:nvSpPr>
          <p:cNvPr id="12" name="Text 6"/>
          <p:cNvSpPr/>
          <p:nvPr/>
        </p:nvSpPr>
        <p:spPr>
          <a:xfrm>
            <a:off x="668061" y="7244954"/>
            <a:ext cx="7807882" cy="3052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Фирсовы продолжали выращивать овощи и фрукты,</a:t>
            </a:r>
            <a:endParaRPr lang="ru-RU" sz="24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40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радуя себя и окружающих</a:t>
            </a: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004541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00449" y="3047376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585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Счастье в мелочах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066059" y="3949324"/>
            <a:ext cx="7556421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Фирсовы понимали, что счастье заключается в простых вещах, в семейном уюте и заботе друг о друге</a:t>
            </a: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о своих родных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.</a:t>
            </a:r>
            <a:endParaRPr lang="en-US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6491" y="223982"/>
            <a:ext cx="2962109" cy="2730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186669" y="5195873"/>
            <a:ext cx="7315200" cy="1200325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Чтобы получить от жизни то, чего хочешь, необходимо в первую очередь определить, а чего же ты хочешь.</a:t>
            </a:r>
          </a:p>
          <a:p>
            <a:pPr algn="r"/>
            <a:r>
              <a:rPr lang="ru-RU" sz="2400" dirty="0">
                <a:solidFill>
                  <a:schemeClr val="accent1">
                    <a:lumMod val="75000"/>
                  </a:schemeClr>
                </a:solidFill>
              </a:rPr>
              <a:t>Киану Ривз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6186670" y="6514984"/>
            <a:ext cx="7315200" cy="954103"/>
          </a:xfrm>
          <a:prstGeom prst="rect">
            <a:avLst/>
          </a:prstGeom>
        </p:spPr>
        <p:txBody>
          <a:bodyPr lIns="91435" tIns="45718" rIns="91435" bIns="45718">
            <a:spAutoFit/>
          </a:bodyPr>
          <a:lstStyle/>
          <a:p>
            <a:r>
              <a:rPr lang="ru-RU" sz="2800" dirty="0"/>
              <a:t>Поставить финансовую цель, каждый день работать на ее достижение</a:t>
            </a:r>
          </a:p>
        </p:txBody>
      </p:sp>
    </p:spTree>
    <p:extLst>
      <p:ext uri="{BB962C8B-B14F-4D97-AF65-F5344CB8AC3E}">
        <p14:creationId xmlns:p14="http://schemas.microsoft.com/office/powerpoint/2010/main" val="4222543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Стрелка вниз 12"/>
          <p:cNvSpPr/>
          <p:nvPr/>
        </p:nvSpPr>
        <p:spPr>
          <a:xfrm>
            <a:off x="9734669" y="4266330"/>
            <a:ext cx="1581901" cy="1174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ru-RU"/>
          </a:p>
        </p:txBody>
      </p:sp>
      <p:sp>
        <p:nvSpPr>
          <p:cNvPr id="12" name="Стрелка вниз 11"/>
          <p:cNvSpPr/>
          <p:nvPr/>
        </p:nvSpPr>
        <p:spPr>
          <a:xfrm>
            <a:off x="3429043" y="4201404"/>
            <a:ext cx="1581901" cy="11740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219" y="485597"/>
            <a:ext cx="14171174" cy="75176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400" b="1" dirty="0">
                <a:solidFill>
                  <a:srgbClr val="0070C0"/>
                </a:solidFill>
              </a:rPr>
              <a:t>СТРАТЕГИЯ повышения финансовой грамотности и формирования финансовой культуры до 2030 года </a:t>
            </a:r>
            <a:r>
              <a:rPr lang="ru-RU" sz="3400" dirty="0">
                <a:solidFill>
                  <a:srgbClr val="0070C0"/>
                </a:solidFill>
              </a:rPr>
              <a:t>ставит задачу перехода от финансовой грамотности к финансовой культуре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863284" y="3631094"/>
            <a:ext cx="5991064" cy="174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ru-RU" sz="3400" dirty="0"/>
              <a:t>набор знаний, умений и навыков 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7776052" y="3651102"/>
            <a:ext cx="6106520" cy="178931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ru-RU" sz="3400" dirty="0">
                <a:solidFill>
                  <a:schemeClr val="bg1"/>
                </a:solidFill>
              </a:rPr>
              <a:t>ценности, установки и поведенческие практики, определяет качество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1005413" y="2695263"/>
            <a:ext cx="5960322" cy="777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ru-RU" sz="3400" dirty="0"/>
              <a:t>Финансовая грамотность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7776052" y="2695263"/>
            <a:ext cx="6106520" cy="7776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pPr algn="ctr"/>
            <a:r>
              <a:rPr lang="ru-RU" sz="3400" dirty="0"/>
              <a:t>Финансовая культура 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517645" y="5756583"/>
            <a:ext cx="13940749" cy="226813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622" tIns="65311" rIns="130622" bIns="65311" rtlCol="0" anchor="ctr"/>
          <a:lstStyle/>
          <a:p>
            <a:r>
              <a:rPr lang="ru-RU" sz="2900" dirty="0"/>
              <a:t>целенаправленное воздействие на все компоненты финансовой культуры через различные каналы коммуникации и соответствующих субъектов - государство, образовательные организации, финансовые организации, бизнес, креативные индустрии, добровольцев (волонтеров) , семью, гражданское общество. </a:t>
            </a:r>
          </a:p>
        </p:txBody>
      </p:sp>
    </p:spTree>
    <p:extLst>
      <p:ext uri="{BB962C8B-B14F-4D97-AF65-F5344CB8AC3E}">
        <p14:creationId xmlns:p14="http://schemas.microsoft.com/office/powerpoint/2010/main" val="169356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991218" y="22459"/>
            <a:ext cx="6587846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85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Позитивный пример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648318" y="766719"/>
            <a:ext cx="7556421" cy="7258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История Фирсовых учит нас </a:t>
            </a:r>
            <a:endParaRPr lang="ru-RU" sz="24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ценить семейные ценности, </a:t>
            </a:r>
            <a:endParaRPr lang="ru-RU" sz="24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радоваться жизни и </a:t>
            </a:r>
            <a:endParaRPr lang="ru-RU" sz="24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находить счастье в самых обычных моментах.</a:t>
            </a:r>
            <a:endParaRPr lang="ru-RU" sz="24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850"/>
              </a:lnSpc>
            </a:pP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созидательный труд дает возможности жить и заниматься любимым делом</a:t>
            </a:r>
            <a:endParaRPr lang="en-US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5247" y="3054191"/>
            <a:ext cx="5109189" cy="5175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0515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1" y="595003"/>
            <a:ext cx="6940869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5850"/>
              </a:lnSpc>
            </a:pPr>
            <a:r>
              <a:rPr lang="en-US" sz="4000" b="1" dirty="0">
                <a:solidFill>
                  <a:schemeClr val="accent1">
                    <a:lumMod val="75000"/>
                  </a:schemeClr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Вдохновение для всех</a:t>
            </a:r>
            <a:endParaRPr lang="en-US" sz="4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Text 1"/>
          <p:cNvSpPr/>
          <p:nvPr/>
        </p:nvSpPr>
        <p:spPr>
          <a:xfrm>
            <a:off x="498764" y="1849905"/>
            <a:ext cx="8302336" cy="254545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ts val="2850"/>
              </a:lnSpc>
            </a:pP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Пусть история Фирсовых вдохновит вас на создание своей собственной счастливой и яркой жизни, </a:t>
            </a: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которую они создали за счет взаимного уважения, созидательного труда и создания бизнеса, 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наполн</a:t>
            </a: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ли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любовью</a:t>
            </a: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,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радостью</a:t>
            </a: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 и  достижениями</a:t>
            </a:r>
            <a:r>
              <a:rPr lang="en-US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!</a:t>
            </a:r>
            <a:endParaRPr lang="ru-RU" sz="2400" dirty="0">
              <a:solidFill>
                <a:srgbClr val="272525"/>
              </a:solidFill>
              <a:latin typeface="Inter" pitchFamily="34" charset="0"/>
              <a:ea typeface="Inter" pitchFamily="34" charset="-122"/>
              <a:cs typeface="Inter" pitchFamily="34" charset="-120"/>
            </a:endParaRPr>
          </a:p>
          <a:p>
            <a:pPr>
              <a:lnSpc>
                <a:spcPts val="2850"/>
              </a:lnSpc>
            </a:pP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Мечты Фирсовы превратили в финансовые цели, которых достигли трудом</a:t>
            </a:r>
          </a:p>
          <a:p>
            <a:pPr>
              <a:lnSpc>
                <a:spcPts val="2850"/>
              </a:lnSpc>
            </a:pPr>
            <a:r>
              <a:rPr lang="ru-RU" sz="24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</a:rPr>
              <a:t>Помните! Что ваша жизнь в ваших руках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383037" y="6408550"/>
            <a:ext cx="7006460" cy="1200325"/>
          </a:xfrm>
          <a:prstGeom prst="rect">
            <a:avLst/>
          </a:prstGeom>
          <a:noFill/>
        </p:spPr>
        <p:txBody>
          <a:bodyPr wrap="none" lIns="91435" tIns="45718" rIns="91435" bIns="45718" rtlCol="0">
            <a:spAutoFit/>
          </a:bodyPr>
          <a:lstStyle/>
          <a:p>
            <a:r>
              <a:rPr lang="ru-RU" sz="2400" dirty="0"/>
              <a:t>Для создания презентации применялись </a:t>
            </a:r>
            <a:r>
              <a:rPr lang="ru-RU" sz="2400" dirty="0" err="1"/>
              <a:t>нейросети</a:t>
            </a:r>
            <a:endParaRPr lang="ru-RU" sz="2400" dirty="0"/>
          </a:p>
          <a:p>
            <a:r>
              <a:rPr lang="ru-RU" sz="2400" dirty="0" err="1"/>
              <a:t>Шедеврум</a:t>
            </a:r>
            <a:r>
              <a:rPr lang="ru-RU" sz="2400" dirty="0"/>
              <a:t>, </a:t>
            </a:r>
            <a:r>
              <a:rPr lang="en-US" sz="2400" dirty="0"/>
              <a:t>Gamma</a:t>
            </a:r>
            <a:endParaRPr lang="ru-RU" sz="2400" dirty="0"/>
          </a:p>
          <a:p>
            <a:r>
              <a:rPr lang="ru-RU" sz="2400" dirty="0"/>
              <a:t>Автор промптов Зайцева </a:t>
            </a:r>
            <a:r>
              <a:rPr lang="ru-RU" sz="2400" dirty="0" err="1"/>
              <a:t>Г.В</a:t>
            </a:r>
            <a:r>
              <a:rPr lang="ru-RU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45033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727" y="2639003"/>
            <a:ext cx="2352675" cy="4529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0441" y="2639003"/>
            <a:ext cx="2376264" cy="45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1954" y="2639003"/>
            <a:ext cx="4404591" cy="4404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8914" y="5266315"/>
            <a:ext cx="1560513" cy="1560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5641" y="3217440"/>
            <a:ext cx="2196224" cy="2196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41664" y="217162"/>
            <a:ext cx="73152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Благодарю за внимание!</a:t>
            </a:r>
            <a:b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ru-RU" sz="3600" b="1" dirty="0">
                <a:solidFill>
                  <a:schemeClr val="accent1">
                    <a:lumMod val="75000"/>
                  </a:schemeClr>
                </a:solidFill>
              </a:rPr>
              <a:t>Делюсь с Вами ИИ</a:t>
            </a:r>
          </a:p>
        </p:txBody>
      </p:sp>
    </p:spTree>
    <p:extLst>
      <p:ext uri="{BB962C8B-B14F-4D97-AF65-F5344CB8AC3E}">
        <p14:creationId xmlns:p14="http://schemas.microsoft.com/office/powerpoint/2010/main" val="22781911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59403" y="6236916"/>
            <a:ext cx="42998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https://gamma.app/docs/-f57ks90ea3riwd3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156" y="713943"/>
            <a:ext cx="11830171" cy="22890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70264" y="3306680"/>
            <a:ext cx="1197032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/>
              <a:t>Для создания презентации использовались </a:t>
            </a:r>
          </a:p>
          <a:p>
            <a:r>
              <a:rPr lang="ru-RU" sz="2400" dirty="0"/>
              <a:t>1. Материалы  Челябинского центра финансовой грамотности (Кравченко </a:t>
            </a:r>
            <a:r>
              <a:rPr lang="ru-RU" sz="2400" dirty="0" err="1"/>
              <a:t>И.А.Кетова</a:t>
            </a:r>
            <a:r>
              <a:rPr lang="ru-RU" sz="2400" dirty="0"/>
              <a:t> И.А.)</a:t>
            </a:r>
          </a:p>
          <a:p>
            <a:r>
              <a:rPr lang="ru-RU" sz="2400" dirty="0"/>
              <a:t>2. </a:t>
            </a:r>
            <a:r>
              <a:rPr lang="ru-RU" sz="2400" dirty="0" err="1"/>
              <a:t>Нейросети</a:t>
            </a:r>
            <a:r>
              <a:rPr lang="ru-RU" sz="2400" dirty="0"/>
              <a:t> </a:t>
            </a:r>
            <a:r>
              <a:rPr lang="ru-RU" sz="2400" dirty="0" err="1"/>
              <a:t>Шедеврум</a:t>
            </a:r>
            <a:r>
              <a:rPr lang="ru-RU" sz="2400" dirty="0"/>
              <a:t>, Гамма (Автор Промптов Зайцева </a:t>
            </a:r>
            <a:r>
              <a:rPr lang="ru-RU" sz="2400" dirty="0" err="1"/>
              <a:t>Г.В</a:t>
            </a:r>
            <a:r>
              <a:rPr lang="ru-RU" sz="2400" dirty="0"/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228651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1520" y="45720"/>
            <a:ext cx="13167360" cy="1188720"/>
          </a:xfrm>
        </p:spPr>
        <p:txBody>
          <a:bodyPr>
            <a:normAutofit/>
          </a:bodyPr>
          <a:lstStyle/>
          <a:p>
            <a:r>
              <a:rPr lang="ru-RU" sz="5100" b="1" dirty="0">
                <a:solidFill>
                  <a:srgbClr val="0070C0"/>
                </a:solidFill>
              </a:rPr>
              <a:t>Единая рамка компетенций</a:t>
            </a:r>
          </a:p>
        </p:txBody>
      </p:sp>
      <p:pic>
        <p:nvPicPr>
          <p:cNvPr id="4098" name="Picture 2" descr="E:\ЗайцеваГВсеминар\Новая папка\Untitled - 0001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68" y="45720"/>
            <a:ext cx="13607214" cy="7676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70967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E:\ЗайцеваГВсеминар\Новая папка\Untitled - 0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877" y="509156"/>
            <a:ext cx="14131227" cy="7263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8967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7645" y="139958"/>
            <a:ext cx="13726874" cy="933718"/>
          </a:xfrm>
        </p:spPr>
        <p:txBody>
          <a:bodyPr>
            <a:noAutofit/>
          </a:bodyPr>
          <a:lstStyle/>
          <a:p>
            <a:r>
              <a:rPr lang="ru-RU" sz="4600" b="1" dirty="0">
                <a:solidFill>
                  <a:srgbClr val="0070C0"/>
                </a:solidFill>
              </a:rPr>
              <a:t>Задача 1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682" y="917645"/>
            <a:ext cx="14266718" cy="751763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900" dirty="0"/>
              <a:t>Прочесть и дать развёрнуый ответ</a:t>
            </a:r>
          </a:p>
          <a:p>
            <a:pPr marL="0" indent="0">
              <a:buNone/>
            </a:pPr>
            <a:r>
              <a:rPr lang="ru-RU" sz="2900" dirty="0"/>
              <a:t>Семья </a:t>
            </a:r>
            <a:r>
              <a:rPr lang="ru-RU" sz="2900" dirty="0" err="1"/>
              <a:t>Голубцовых</a:t>
            </a:r>
            <a:r>
              <a:rPr lang="ru-RU" sz="2900" dirty="0"/>
              <a:t> состоит из пяти человек: супругов Марины и Геннадия и их троих детей-школьников. Марина и Геннадий работают инженерами на фабрике.  Доходы всех членов семьи складываются и совместно расходуются. </a:t>
            </a:r>
          </a:p>
          <a:p>
            <a:pPr marL="0" indent="0">
              <a:buNone/>
            </a:pPr>
            <a:r>
              <a:rPr lang="ru-RU" sz="2900" dirty="0"/>
              <a:t>Около 40 % бюджета отводится на организацию досуга и занятия спортом. </a:t>
            </a:r>
          </a:p>
          <a:p>
            <a:pPr marL="0" indent="0">
              <a:buNone/>
            </a:pPr>
            <a:r>
              <a:rPr lang="ru-RU" sz="2900" dirty="0"/>
              <a:t>Сбережения </a:t>
            </a:r>
            <a:r>
              <a:rPr lang="ru-RU" sz="2900" dirty="0" err="1"/>
              <a:t>Голубцовы</a:t>
            </a:r>
            <a:r>
              <a:rPr lang="ru-RU" sz="2900" dirty="0"/>
              <a:t> размещают на депозите в банке. </a:t>
            </a:r>
          </a:p>
          <a:p>
            <a:pPr marL="0" indent="0">
              <a:buNone/>
            </a:pPr>
            <a:r>
              <a:rPr lang="ru-RU" sz="2900" dirty="0"/>
              <a:t>Семья владеет собственной квартирой, загородным домом и автомобилем, на приусадебном участке выращивает овощи и фрукты. </a:t>
            </a:r>
          </a:p>
          <a:p>
            <a:endParaRPr lang="ru-RU" sz="2900" dirty="0"/>
          </a:p>
          <a:p>
            <a:pPr marL="0" indent="0">
              <a:buNone/>
            </a:pPr>
            <a:r>
              <a:rPr lang="ru-RU" b="1" dirty="0"/>
              <a:t>Вопросы:</a:t>
            </a:r>
            <a:endParaRPr lang="ru-RU" dirty="0"/>
          </a:p>
          <a:p>
            <a:pPr marL="0" indent="0">
              <a:buNone/>
            </a:pPr>
            <a:r>
              <a:rPr lang="ru-RU" dirty="0"/>
              <a:t>1. К какому типу (виду) относят бюджет семьи </a:t>
            </a:r>
            <a:r>
              <a:rPr lang="ru-RU" dirty="0" err="1"/>
              <a:t>Голубцовых</a:t>
            </a:r>
            <a:r>
              <a:rPr lang="ru-RU" dirty="0"/>
              <a:t>? </a:t>
            </a:r>
          </a:p>
          <a:p>
            <a:pPr marL="0" indent="0">
              <a:buNone/>
            </a:pPr>
            <a:r>
              <a:rPr lang="ru-RU" dirty="0"/>
              <a:t>2. Какие экономические функции домохозяйства описаны в условии задачи? (Укажите любые две функции, кроме формирования и использования бюджета.)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87219" y="1004055"/>
            <a:ext cx="14171174" cy="4061251"/>
          </a:xfrm>
          <a:prstGeom prst="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30622" tIns="65311" rIns="130622" bIns="65311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416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432" y="572007"/>
            <a:ext cx="13940749" cy="588079"/>
          </a:xfrm>
        </p:spPr>
        <p:txBody>
          <a:bodyPr>
            <a:normAutofit fontScale="90000"/>
          </a:bodyPr>
          <a:lstStyle/>
          <a:p>
            <a:r>
              <a:rPr lang="ru-RU" sz="5100" b="1" dirty="0">
                <a:solidFill>
                  <a:srgbClr val="0070C0"/>
                </a:solidFill>
              </a:rPr>
              <a:t>Решение задачи 1. Ответы</a:t>
            </a:r>
            <a:r>
              <a:rPr lang="ru-RU" dirty="0">
                <a:solidFill>
                  <a:srgbClr val="0070C0"/>
                </a:solidFill>
              </a:rPr>
              <a:t>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87219" y="1436102"/>
            <a:ext cx="14171174" cy="44659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1. Бюджет семьи </a:t>
            </a:r>
            <a:r>
              <a:rPr lang="ru-RU" dirty="0" err="1"/>
              <a:t>Голубцовых</a:t>
            </a:r>
            <a:r>
              <a:rPr lang="ru-RU" dirty="0"/>
              <a:t> является общим, поскольку доходы всех членов семьи складываются и расходуются совместно.</a:t>
            </a:r>
          </a:p>
          <a:p>
            <a:pPr marL="0" indent="0">
              <a:buNone/>
            </a:pPr>
            <a:r>
              <a:rPr lang="ru-RU" dirty="0"/>
              <a:t>2. Экономические функции домохозяйства, описанные в условии задачи:</a:t>
            </a:r>
            <a:br>
              <a:rPr lang="ru-RU" dirty="0"/>
            </a:br>
            <a:r>
              <a:rPr lang="ru-RU" dirty="0"/>
              <a:t>Формирование и использование бюджета: доходы семьи складываются и распределяются согласно запланированным расходам.</a:t>
            </a:r>
          </a:p>
          <a:p>
            <a:pPr marL="0" indent="0">
              <a:buNone/>
            </a:pPr>
            <a:r>
              <a:rPr lang="ru-RU" dirty="0"/>
              <a:t>Сбережения и инвестирование осуществляется: часть средств откладывается и размещается на депозите в банке для получения дополнительного дохода.</a:t>
            </a:r>
          </a:p>
          <a:p>
            <a:pPr marL="0" indent="0">
              <a:buNone/>
            </a:pPr>
            <a:endParaRPr lang="ru-RU" b="1" i="1" dirty="0"/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135082" y="5378816"/>
            <a:ext cx="13778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>
                <a:solidFill>
                  <a:srgbClr val="0070C0"/>
                </a:solidFill>
              </a:rPr>
              <a:t>Ответ формируется на основе применения читательской грамотности</a:t>
            </a:r>
          </a:p>
        </p:txBody>
      </p:sp>
    </p:spTree>
    <p:extLst>
      <p:ext uri="{BB962C8B-B14F-4D97-AF65-F5344CB8AC3E}">
        <p14:creationId xmlns:p14="http://schemas.microsoft.com/office/powerpoint/2010/main" val="13685633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ЗайцеваГВсеминар\Новая папка\Untitled - 0002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345" y="0"/>
            <a:ext cx="12458699" cy="8002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711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006" y="226368"/>
            <a:ext cx="14072512" cy="847308"/>
          </a:xfrm>
        </p:spPr>
        <p:txBody>
          <a:bodyPr>
            <a:normAutofit/>
          </a:bodyPr>
          <a:lstStyle/>
          <a:p>
            <a:r>
              <a:rPr lang="ru-RU" sz="4600" b="1" dirty="0">
                <a:solidFill>
                  <a:srgbClr val="0070C0"/>
                </a:solidFill>
              </a:rPr>
              <a:t>Задача 1/1</a:t>
            </a:r>
            <a:endParaRPr lang="ru-RU" sz="46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886" y="1057603"/>
            <a:ext cx="14458394" cy="717199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/>
              <a:t>Семья </a:t>
            </a:r>
            <a:r>
              <a:rPr lang="ru-RU" dirty="0" err="1"/>
              <a:t>Голубцовых</a:t>
            </a:r>
            <a:r>
              <a:rPr lang="ru-RU" dirty="0"/>
              <a:t> состоит из пяти человек: супругов Марины и Геннадия и их троих детей-школьников. Марина и Геннадий работают инженерами на фабрике. </a:t>
            </a:r>
          </a:p>
          <a:p>
            <a:pPr marL="0" indent="0">
              <a:buNone/>
            </a:pPr>
            <a:r>
              <a:rPr lang="ru-RU" dirty="0"/>
              <a:t>Доходы всех членов семьи складываются и совместно расходуются. </a:t>
            </a:r>
          </a:p>
          <a:p>
            <a:pPr marL="0" indent="0">
              <a:buNone/>
            </a:pPr>
            <a:r>
              <a:rPr lang="ru-RU" dirty="0"/>
              <a:t>Марина </a:t>
            </a:r>
            <a:r>
              <a:rPr lang="ru-RU" dirty="0" err="1"/>
              <a:t>Голубцова</a:t>
            </a:r>
            <a:r>
              <a:rPr lang="ru-RU" dirty="0"/>
              <a:t> получает заработную плату ежемесячно 40000 рублей</a:t>
            </a:r>
          </a:p>
          <a:p>
            <a:pPr marL="0" indent="0">
              <a:buNone/>
            </a:pPr>
            <a:r>
              <a:rPr lang="ru-RU" dirty="0"/>
              <a:t>Геннадий Голубцов получает заработную плату ежемесячно 80000 рублей</a:t>
            </a:r>
          </a:p>
          <a:p>
            <a:pPr marL="0" indent="0">
              <a:buNone/>
            </a:pPr>
            <a:r>
              <a:rPr lang="ru-RU" dirty="0"/>
              <a:t>Около 40 % бюджета отводится на организацию досуга и занятия спортом. </a:t>
            </a:r>
          </a:p>
          <a:p>
            <a:pPr marL="0" indent="0">
              <a:buNone/>
            </a:pPr>
            <a:r>
              <a:rPr lang="ru-RU" dirty="0"/>
              <a:t>Сбережения </a:t>
            </a:r>
            <a:r>
              <a:rPr lang="ru-RU" dirty="0" err="1"/>
              <a:t>Голубцовы</a:t>
            </a:r>
            <a:r>
              <a:rPr lang="ru-RU" dirty="0"/>
              <a:t> размещают на депозите в банке 10% от доходов. Примерная сумма процентов по депозиту составляет 5000 в месяц </a:t>
            </a:r>
          </a:p>
          <a:p>
            <a:pPr marL="0" indent="0">
              <a:buNone/>
            </a:pPr>
            <a:r>
              <a:rPr lang="ru-RU" dirty="0"/>
              <a:t>Семья владеет собственной квартирой, загородным домом и автомобилем, на приусадебном участке выращивает овощи и фрукты. </a:t>
            </a:r>
          </a:p>
        </p:txBody>
      </p:sp>
    </p:spTree>
    <p:extLst>
      <p:ext uri="{BB962C8B-B14F-4D97-AF65-F5344CB8AC3E}">
        <p14:creationId xmlns:p14="http://schemas.microsoft.com/office/powerpoint/2010/main" val="41966992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1572</Words>
  <Application>Microsoft Office PowerPoint</Application>
  <PresentationFormat>Произвольный</PresentationFormat>
  <Paragraphs>262</Paragraphs>
  <Slides>33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40" baseType="lpstr">
      <vt:lpstr>Arial</vt:lpstr>
      <vt:lpstr>Inter Medium</vt:lpstr>
      <vt:lpstr>Calibri</vt:lpstr>
      <vt:lpstr>Calibri Light</vt:lpstr>
      <vt:lpstr>Petrona Bold</vt:lpstr>
      <vt:lpstr>Inter</vt:lpstr>
      <vt:lpstr>Office Theme</vt:lpstr>
      <vt:lpstr>От финансовой грамотности к финансовой культуре</vt:lpstr>
      <vt:lpstr>Презентация PowerPoint</vt:lpstr>
      <vt:lpstr>Презентация PowerPoint</vt:lpstr>
      <vt:lpstr>Единая рамка компетенций</vt:lpstr>
      <vt:lpstr>Презентация PowerPoint</vt:lpstr>
      <vt:lpstr>Задача 1</vt:lpstr>
      <vt:lpstr>Решение задачи 1. Ответы:</vt:lpstr>
      <vt:lpstr>Презентация PowerPoint</vt:lpstr>
      <vt:lpstr>Задача 1/1</vt:lpstr>
      <vt:lpstr>Вопросы к задаче 1/1</vt:lpstr>
      <vt:lpstr>Ответы к задаче 1/1:</vt:lpstr>
      <vt:lpstr>Задача 2.</vt:lpstr>
      <vt:lpstr>Ответ задачи 2: </vt:lpstr>
      <vt:lpstr>Задача 3.</vt:lpstr>
      <vt:lpstr>Ответ на вопросы задачи 3:  </vt:lpstr>
      <vt:lpstr>Задача 3/1</vt:lpstr>
      <vt:lpstr>Вопросы к задаче 3/1</vt:lpstr>
      <vt:lpstr>Решение: бюджет семьи Амосовых</vt:lpstr>
      <vt:lpstr>Решение: полный бюджет Амосовых</vt:lpstr>
      <vt:lpstr>Задача 4.</vt:lpstr>
      <vt:lpstr>Ответ задачи 4.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12</cp:revision>
  <dcterms:created xsi:type="dcterms:W3CDTF">2024-12-01T07:23:55Z</dcterms:created>
  <dcterms:modified xsi:type="dcterms:W3CDTF">2025-01-09T10:28:24Z</dcterms:modified>
</cp:coreProperties>
</file>