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57" r:id="rId3"/>
    <p:sldId id="322" r:id="rId4"/>
    <p:sldId id="302" r:id="rId5"/>
    <p:sldId id="414" r:id="rId6"/>
    <p:sldId id="325" r:id="rId7"/>
    <p:sldId id="335" r:id="rId8"/>
    <p:sldId id="380" r:id="rId9"/>
    <p:sldId id="386" r:id="rId10"/>
    <p:sldId id="412" r:id="rId11"/>
    <p:sldId id="413" r:id="rId12"/>
    <p:sldId id="389" r:id="rId13"/>
    <p:sldId id="388" r:id="rId14"/>
    <p:sldId id="387" r:id="rId15"/>
    <p:sldId id="390" r:id="rId16"/>
    <p:sldId id="393" r:id="rId17"/>
    <p:sldId id="395" r:id="rId18"/>
    <p:sldId id="394" r:id="rId19"/>
    <p:sldId id="396" r:id="rId20"/>
    <p:sldId id="392" r:id="rId21"/>
    <p:sldId id="398" r:id="rId22"/>
    <p:sldId id="397" r:id="rId23"/>
    <p:sldId id="391" r:id="rId24"/>
    <p:sldId id="401" r:id="rId25"/>
    <p:sldId id="400" r:id="rId26"/>
    <p:sldId id="404" r:id="rId27"/>
    <p:sldId id="383" r:id="rId28"/>
    <p:sldId id="384" r:id="rId29"/>
    <p:sldId id="410" r:id="rId30"/>
    <p:sldId id="411" r:id="rId31"/>
    <p:sldId id="385" r:id="rId32"/>
    <p:sldId id="459" r:id="rId33"/>
    <p:sldId id="287" r:id="rId34"/>
    <p:sldId id="31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05673F-D67E-4D00-8496-7C9331F0B90B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EF3642-1329-43CB-9C1B-19FC70BC5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D8EF-F36A-4A4B-A02A-1F3030899ADA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5A6F-37A7-48A9-9B59-E5F3527CC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469B1-CC73-4026-8457-A058F04C3FBD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2195F-4ABA-4A55-9091-2CB4C37DB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E1D7-5791-4DA6-9A32-1A60EFD1460E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9268-EF6F-4835-8256-E5113E175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01" y="488212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1374-EF89-423E-AD54-AD8802578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4CD-B290-4827-BB50-381116C92C69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F801-CBCA-445F-978F-B85800A12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A0C6-79E6-4EE9-AED9-847ED935394E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474D0-328E-4844-A659-88A686CE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45A9-60E0-47A4-8B06-5BD89E3AE127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F0BF-F950-4108-8A8B-3265BCB08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3AC0-A0E3-429A-89C0-1A5F22D33282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39A2-A4A8-47F4-91F4-5FA7357A2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2D31-C476-4B0E-B08E-E5AE9CDE7A73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2F72F-6124-43BB-97EF-733E2E920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20C2-E846-48AE-8374-D673EDC0F44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79F7A-0385-4A86-8549-D1615090B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0962-A928-418F-BBA6-EADBB83904CE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9DCD-D992-4420-BC19-4A9D5CF0C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C716-E32E-4C51-A6A1-72194251DB59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D87C-0AEE-4540-B869-E50607A76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3C504-185C-418B-A998-2A43367D1937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6EE8E7B-2BCD-46D9-9620-9322C378D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4" r:id="rId2"/>
    <p:sldLayoutId id="2147483722" r:id="rId3"/>
    <p:sldLayoutId id="2147483715" r:id="rId4"/>
    <p:sldLayoutId id="2147483723" r:id="rId5"/>
    <p:sldLayoutId id="2147483716" r:id="rId6"/>
    <p:sldLayoutId id="2147483717" r:id="rId7"/>
    <p:sldLayoutId id="2147483724" r:id="rId8"/>
    <p:sldLayoutId id="2147483718" r:id="rId9"/>
    <p:sldLayoutId id="2147483719" r:id="rId10"/>
    <p:sldLayoutId id="2147483720" r:id="rId11"/>
    <p:sldLayoutId id="214748372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athgia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4.jpeg"/><Relationship Id="rId7" Type="http://schemas.openxmlformats.org/officeDocument/2006/relationships/image" Target="../media/image72.pn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athgia.ru/" TargetMode="External"/><Relationship Id="rId2" Type="http://schemas.openxmlformats.org/officeDocument/2006/relationships/hyperlink" Target="http://www.fipi.ru/oge-i-gve-9/dlya-predmetnyh-komissiy-subektov-r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pi.ru/content/otkrytyy-bank-zadaniy-og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543800" cy="2590800"/>
          </a:xfrm>
        </p:spPr>
        <p:txBody>
          <a:bodyPr/>
          <a:lstStyle/>
          <a:p>
            <a:pPr algn="ctr"/>
            <a:r>
              <a:rPr lang="ru-RU" dirty="0" smtClean="0"/>
              <a:t>ОГЭ    </a:t>
            </a:r>
            <a:r>
              <a:rPr lang="ru-RU" sz="5000" dirty="0" smtClean="0"/>
              <a:t>20</a:t>
            </a:r>
            <a:r>
              <a:rPr lang="en-US" sz="5000" dirty="0" smtClean="0"/>
              <a:t>20</a:t>
            </a: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dirty="0" smtClean="0"/>
              <a:t>Геометрия 9</a:t>
            </a: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6613" y="4741863"/>
            <a:ext cx="6353175" cy="15668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4400" smtClean="0"/>
              <a:t>Решение задач с развернутым ответом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6173788"/>
            <a:ext cx="15017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300" y="577850"/>
            <a:ext cx="77676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0188" y="3040063"/>
            <a:ext cx="20304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2400" y="1873250"/>
            <a:ext cx="326707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6173788"/>
            <a:ext cx="15017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763" y="1419225"/>
            <a:ext cx="304165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3470275" y="512763"/>
            <a:ext cx="22193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altLang="ru-RU" b="1">
                <a:latin typeface="Times New Roman" pitchFamily="18" charset="0"/>
              </a:rPr>
              <a:t>Полезное следствие</a:t>
            </a: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8463" y="2520950"/>
            <a:ext cx="18923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14375"/>
            <a:ext cx="8188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286000"/>
            <a:ext cx="31242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642938"/>
            <a:ext cx="68675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286000"/>
            <a:ext cx="2047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3643313"/>
            <a:ext cx="4905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4857750"/>
            <a:ext cx="386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5572125"/>
            <a:ext cx="12573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428625"/>
            <a:ext cx="6781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5214938"/>
            <a:ext cx="6867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57188"/>
            <a:ext cx="67627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57813"/>
            <a:ext cx="69437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14375"/>
            <a:ext cx="69818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071688"/>
            <a:ext cx="41052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4786313"/>
            <a:ext cx="6981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357188"/>
            <a:ext cx="6972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5643563"/>
            <a:ext cx="4648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69627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0"/>
            <a:ext cx="6896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425" y="1785938"/>
            <a:ext cx="38385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6324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425" y="3286125"/>
            <a:ext cx="38385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214563"/>
            <a:ext cx="68294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429000"/>
            <a:ext cx="3181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4572000"/>
            <a:ext cx="1838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708275"/>
            <a:ext cx="7554913" cy="3960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u="sng" dirty="0" smtClean="0">
                <a:solidFill>
                  <a:schemeClr val="accent1"/>
                </a:solidFill>
                <a:hlinkClick r:id="rId2"/>
              </a:rPr>
              <a:t>Каталог по заданиям, </a:t>
            </a:r>
            <a:br>
              <a:rPr lang="ru-RU" sz="4000" u="sng" dirty="0" smtClean="0">
                <a:solidFill>
                  <a:schemeClr val="accent1"/>
                </a:solidFill>
                <a:hlinkClick r:id="rId2"/>
              </a:rPr>
            </a:br>
            <a:r>
              <a:rPr lang="ru-RU" sz="4000" u="sng" dirty="0" smtClean="0">
                <a:solidFill>
                  <a:schemeClr val="accent1"/>
                </a:solidFill>
                <a:hlinkClick r:id="rId2"/>
              </a:rPr>
              <a:t>каталог по умениям,</a:t>
            </a:r>
            <a:br>
              <a:rPr lang="ru-RU" sz="4000" u="sng" dirty="0" smtClean="0">
                <a:solidFill>
                  <a:schemeClr val="accent1"/>
                </a:solidFill>
                <a:hlinkClick r:id="rId2"/>
              </a:rPr>
            </a:br>
            <a:r>
              <a:rPr lang="ru-RU" sz="4000" u="sng" dirty="0" smtClean="0">
                <a:solidFill>
                  <a:schemeClr val="accent1"/>
                </a:solidFill>
                <a:hlinkClick r:id="rId2"/>
              </a:rPr>
              <a:t>каталог по содержанию - </a:t>
            </a:r>
            <a:r>
              <a:rPr lang="ru-RU" sz="4000" u="sng" dirty="0">
                <a:solidFill>
                  <a:schemeClr val="accent1"/>
                </a:solidFill>
                <a:hlinkClick r:id="rId2"/>
              </a:rPr>
              <a:t/>
            </a:r>
            <a:br>
              <a:rPr lang="ru-RU" sz="4000" u="sng" dirty="0">
                <a:solidFill>
                  <a:schemeClr val="accent1"/>
                </a:solidFill>
                <a:hlinkClick r:id="rId2"/>
              </a:rPr>
            </a:br>
            <a:r>
              <a:rPr lang="ru-RU" sz="4000" u="sng" dirty="0" smtClean="0">
                <a:solidFill>
                  <a:schemeClr val="accent1"/>
                </a:solidFill>
                <a:hlinkClick r:id="rId2"/>
              </a:rPr>
              <a:t>                                       </a:t>
            </a:r>
            <a:r>
              <a:rPr lang="en-US" sz="4000" u="sng" dirty="0" smtClean="0">
                <a:solidFill>
                  <a:schemeClr val="accent1"/>
                </a:solidFill>
                <a:hlinkClick r:id="rId2"/>
              </a:rPr>
              <a:t>http</a:t>
            </a:r>
            <a:r>
              <a:rPr lang="en-US" sz="4000" u="sng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en-US" sz="4000" u="sng" dirty="0" smtClean="0">
                <a:solidFill>
                  <a:schemeClr val="accent1"/>
                </a:solidFill>
                <a:hlinkClick r:id="rId2"/>
              </a:rPr>
              <a:t>mathgia.ru</a:t>
            </a:r>
            <a:r>
              <a:rPr lang="ru-RU" sz="4000" u="sng" dirty="0" smtClean="0">
                <a:solidFill>
                  <a:schemeClr val="accent1"/>
                </a:solidFill>
              </a:rPr>
              <a:t/>
            </a:r>
            <a:br>
              <a:rPr lang="ru-RU" sz="4000" u="sng" dirty="0" smtClean="0">
                <a:solidFill>
                  <a:schemeClr val="accent1"/>
                </a:solidFill>
              </a:rPr>
            </a:br>
            <a:r>
              <a:rPr lang="ru-RU" sz="4000" u="sng" dirty="0" smtClean="0">
                <a:solidFill>
                  <a:schemeClr val="accent1"/>
                </a:solidFill>
              </a:rPr>
              <a:t/>
            </a:r>
            <a:br>
              <a:rPr lang="ru-RU" sz="4000" u="sng" dirty="0" smtClean="0">
                <a:solidFill>
                  <a:schemeClr val="accent1"/>
                </a:solidFill>
              </a:rPr>
            </a:br>
            <a:r>
              <a:rPr lang="en-US" sz="4000" u="sng" dirty="0" smtClean="0">
                <a:solidFill>
                  <a:schemeClr val="accent1"/>
                </a:solidFill>
              </a:rPr>
              <a:t>http</a:t>
            </a:r>
            <a:r>
              <a:rPr lang="en-US" sz="4000" u="sng" dirty="0">
                <a:solidFill>
                  <a:schemeClr val="accent1"/>
                </a:solidFill>
              </a:rPr>
              <a:t>://opengia.ru/subjects/mathematics-9/topics/1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042988" y="908050"/>
            <a:ext cx="7129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</a:rPr>
              <a:t>Открытые банки заданий ОГЭ по математике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868863"/>
            <a:ext cx="57610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2875"/>
            <a:ext cx="5857875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6296025"/>
            <a:ext cx="69532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714375"/>
            <a:ext cx="57435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4572000"/>
            <a:ext cx="6934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14313"/>
            <a:ext cx="6953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143250"/>
            <a:ext cx="7000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642938"/>
            <a:ext cx="7000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857375"/>
            <a:ext cx="7010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70389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143375"/>
            <a:ext cx="59340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2143125"/>
            <a:ext cx="3419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500063"/>
            <a:ext cx="6934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500438"/>
            <a:ext cx="7029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500063"/>
            <a:ext cx="70199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785938"/>
            <a:ext cx="7134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5572125"/>
            <a:ext cx="68961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865563"/>
            <a:ext cx="7851775" cy="931862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813" y="1989138"/>
            <a:ext cx="25415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20713"/>
            <a:ext cx="8258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b="81229"/>
          <a:stretch>
            <a:fillRect/>
          </a:stretch>
        </p:blipFill>
        <p:spPr bwMode="auto">
          <a:xfrm>
            <a:off x="539750" y="4845050"/>
            <a:ext cx="77771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836613"/>
            <a:ext cx="2411412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85750"/>
            <a:ext cx="66960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286000"/>
            <a:ext cx="6610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714750"/>
            <a:ext cx="6667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4857750"/>
            <a:ext cx="66389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6357938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254000"/>
            <a:ext cx="82248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225" y="6173788"/>
            <a:ext cx="15017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3813" y="2133600"/>
            <a:ext cx="397351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588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Задания с развернутым ответом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24. ДЕЙСТВИЯ С ГЕОМЕТРИЧЕСКИМИ ФИГУРАМИ, КООРДИТНАТАМИ, ВЕКТОРАМИ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25. ПРОВЕДЕНИЕ ДОКАЗАТЕЛЬНЫХ </a:t>
            </a:r>
            <a:r>
              <a:rPr lang="ru-RU" dirty="0" smtClean="0"/>
              <a:t>РАССУЖДЕНИЙ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26. ДЕЙСТВИЯ С ГЕОМЕТРИЧЕСКИМИ ФИГУРАМИ, </a:t>
            </a:r>
            <a:r>
              <a:rPr lang="ru-RU" dirty="0" smtClean="0"/>
              <a:t>КООРДИНАТАМИ</a:t>
            </a:r>
            <a:r>
              <a:rPr lang="ru-RU" dirty="0"/>
              <a:t>, ВЕКТОРАМИ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Задания части  2 </a:t>
            </a:r>
            <a:r>
              <a:rPr lang="ru-RU" b="1" dirty="0"/>
              <a:t>экзаменационной работы направлены на </a:t>
            </a:r>
            <a:r>
              <a:rPr lang="ru-RU" b="1" dirty="0" smtClean="0"/>
              <a:t>проверку </a:t>
            </a:r>
            <a:r>
              <a:rPr lang="ru-RU" b="1" dirty="0"/>
              <a:t>таких качеств геометрической подготовки выпускников, как: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 </a:t>
            </a:r>
            <a:r>
              <a:rPr lang="ru-RU" dirty="0"/>
              <a:t>умение решить планиметрическую задачу, применяя различные </a:t>
            </a:r>
            <a:r>
              <a:rPr lang="ru-RU" dirty="0" smtClean="0"/>
              <a:t>теоретические </a:t>
            </a:r>
            <a:r>
              <a:rPr lang="ru-RU" dirty="0"/>
              <a:t>знания курса геометрии;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  умение математически грамотно и ясно записать решение, </a:t>
            </a:r>
            <a:r>
              <a:rPr lang="ru-RU" dirty="0" smtClean="0"/>
              <a:t>приводя при </a:t>
            </a:r>
            <a:r>
              <a:rPr lang="ru-RU" dirty="0"/>
              <a:t>этом необходимые пояснения и обоснования;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  владение широким спектром приемов и способов рассуждений.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2874963" y="3175"/>
            <a:ext cx="3330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8" tIns="41460" rIns="82918" bIns="41460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</a:rPr>
              <a:t>Решение</a:t>
            </a:r>
          </a:p>
        </p:txBody>
      </p:sp>
      <p:pic>
        <p:nvPicPr>
          <p:cNvPr id="37891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6173788"/>
            <a:ext cx="15017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" y="512763"/>
            <a:ext cx="39751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3063" y="3040063"/>
            <a:ext cx="479583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3813" y="3363913"/>
            <a:ext cx="65801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3622675"/>
            <a:ext cx="48609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363" y="4141788"/>
            <a:ext cx="63500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363" y="4724400"/>
            <a:ext cx="67389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555875" y="7938"/>
            <a:ext cx="4765675" cy="828675"/>
          </a:xfrm>
        </p:spPr>
        <p:txBody>
          <a:bodyPr/>
          <a:lstStyle/>
          <a:p>
            <a:r>
              <a:rPr lang="ru-RU" sz="2800" smtClean="0"/>
              <a:t>Диагностика достижений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 t="45490"/>
          <a:stretch>
            <a:fillRect/>
          </a:stretch>
        </p:blipFill>
        <p:spPr bwMode="auto">
          <a:xfrm>
            <a:off x="134938" y="3022600"/>
            <a:ext cx="702945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 l="29787" t="15781" r="28412" b="58833"/>
          <a:stretch>
            <a:fillRect/>
          </a:stretch>
        </p:blipFill>
        <p:spPr bwMode="auto">
          <a:xfrm>
            <a:off x="6672263" y="1801813"/>
            <a:ext cx="206216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857250"/>
            <a:ext cx="71151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323850" y="188913"/>
            <a:ext cx="8496300" cy="20161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Тренинг и контроль на заключительном этапе повторения</a:t>
            </a:r>
          </a:p>
          <a:p>
            <a:pPr marL="0" indent="0" algn="ctr">
              <a:buFont typeface="Arial" charset="0"/>
              <a:buNone/>
            </a:pPr>
            <a:r>
              <a:rPr lang="ru-RU" smtClean="0"/>
              <a:t>Базовый, повышенный и высокий уровень</a:t>
            </a: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84168" y="1988840"/>
            <a:ext cx="2881675" cy="41044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0"/>
            <a:ext cx="2806242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2882825" cy="4137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565400"/>
            <a:ext cx="6781800" cy="16002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395288" y="1628775"/>
            <a:ext cx="8497887" cy="45370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Пособия для подготовки к ОГЭ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http://legionr.ru/books/filter.php</a:t>
            </a: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ФИПИ Демоверсии, спецификации, кодификаторы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http://www.fipi.ru/oge-i-gve-9/demoversii-specifikacii-kodifikatory</a:t>
            </a: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ФИПИ Для предметных комиссий субъектов РФ </a:t>
            </a:r>
          </a:p>
          <a:p>
            <a:pPr marL="0" indent="0">
              <a:buFont typeface="Arial" charset="0"/>
              <a:buNone/>
            </a:pPr>
            <a:r>
              <a:rPr lang="en-US" smtClean="0">
                <a:hlinkClick r:id="rId2"/>
              </a:rPr>
              <a:t>http://www.fipi.ru/oge-i-gve-9/dlya-predmetnyh-komissiy-subektov-rf</a:t>
            </a: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Открытые банки ГИА </a:t>
            </a:r>
            <a:r>
              <a:rPr lang="ru-RU" u="sng" smtClean="0">
                <a:solidFill>
                  <a:schemeClr val="accent1"/>
                </a:solidFill>
                <a:hlinkClick r:id="rId3"/>
              </a:rPr>
              <a:t> </a:t>
            </a:r>
            <a:r>
              <a:rPr lang="en-US" u="sng" smtClean="0">
                <a:solidFill>
                  <a:schemeClr val="accent1"/>
                </a:solidFill>
                <a:hlinkClick r:id="rId3"/>
              </a:rPr>
              <a:t>http://mathgia.ru</a:t>
            </a:r>
            <a:r>
              <a:rPr lang="ru-RU" u="sng" smtClean="0">
                <a:solidFill>
                  <a:schemeClr val="accent1"/>
                </a:solidFill>
              </a:rPr>
              <a:t/>
            </a:r>
            <a:br>
              <a:rPr lang="ru-RU" u="sng" smtClean="0">
                <a:solidFill>
                  <a:schemeClr val="accent1"/>
                </a:solidFill>
              </a:rPr>
            </a:br>
            <a:r>
              <a:rPr lang="en-US" u="sng" smtClean="0">
                <a:solidFill>
                  <a:schemeClr val="accent1"/>
                </a:solidFill>
                <a:hlinkClick r:id="rId4"/>
              </a:rPr>
              <a:t>http://www.fipi.ru/content/otkrytyy-bank-zadaniy-oge</a:t>
            </a:r>
            <a:endParaRPr lang="ru-RU" u="sng" smtClean="0">
              <a:solidFill>
                <a:schemeClr val="accent1"/>
              </a:solidFill>
            </a:endParaRPr>
          </a:p>
          <a:p>
            <a:pPr marL="0" indent="0">
              <a:buFont typeface="Arial" charset="0"/>
              <a:buNone/>
            </a:pPr>
            <a:endParaRPr lang="ru-RU" u="sng" smtClean="0">
              <a:solidFill>
                <a:schemeClr val="accent1"/>
              </a:solidFill>
            </a:endParaRP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2" name="TextBox 1"/>
          <p:cNvSpPr txBox="1"/>
          <p:nvPr/>
        </p:nvSpPr>
        <p:spPr>
          <a:xfrm>
            <a:off x="1476375" y="692150"/>
            <a:ext cx="67675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Электронные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921" t="-1134" b="85118"/>
          <a:stretch>
            <a:fillRect/>
          </a:stretch>
        </p:blipFill>
        <p:spPr>
          <a:xfrm>
            <a:off x="250825" y="977900"/>
            <a:ext cx="8435975" cy="363538"/>
          </a:xfrm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 t="15585" r="60896"/>
          <a:stretch>
            <a:fillRect/>
          </a:stretch>
        </p:blipFill>
        <p:spPr bwMode="auto">
          <a:xfrm>
            <a:off x="0" y="2133600"/>
            <a:ext cx="48387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l="71974" t="15585"/>
          <a:stretch>
            <a:fillRect/>
          </a:stretch>
        </p:blipFill>
        <p:spPr bwMode="auto">
          <a:xfrm>
            <a:off x="4864100" y="2143125"/>
            <a:ext cx="3452813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323850" y="188913"/>
            <a:ext cx="8496300" cy="20161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Тренинг и контроль на заключительном этапе повторения</a:t>
            </a:r>
          </a:p>
          <a:p>
            <a:pPr marL="0" indent="0" algn="ctr">
              <a:buFont typeface="Arial" charset="0"/>
              <a:buNone/>
            </a:pPr>
            <a:r>
              <a:rPr lang="ru-RU" smtClean="0"/>
              <a:t>Базовый, повышенный и высокий уровень</a:t>
            </a: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84168" y="1988840"/>
            <a:ext cx="2881675" cy="41044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0"/>
            <a:ext cx="2806242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2882825" cy="4137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358062" cy="1152525"/>
          </a:xfrm>
        </p:spPr>
        <p:txBody>
          <a:bodyPr/>
          <a:lstStyle/>
          <a:p>
            <a:r>
              <a:rPr lang="ru-RU" sz="4000" smtClean="0"/>
              <a:t>Требования к записи решения</a:t>
            </a:r>
          </a:p>
        </p:txBody>
      </p:sp>
      <p:pic>
        <p:nvPicPr>
          <p:cNvPr id="13315" name="Picture 2" descr="\\fs\Общая информация\Обложки сезона 2014-2015\Математика\Геометрия задачи ОГ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0"/>
            <a:ext cx="1801813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628775"/>
            <a:ext cx="7993062" cy="5113338"/>
          </a:xfr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Должен </a:t>
            </a:r>
            <a:r>
              <a:rPr lang="ru-RU" b="1" dirty="0"/>
              <a:t>быть понятен ход рассуждений выпускника и решение должно быть математически </a:t>
            </a:r>
            <a:r>
              <a:rPr lang="ru-RU" b="1" dirty="0" smtClean="0"/>
              <a:t>грамотным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dirty="0" smtClean="0"/>
              <a:t>Нужно </a:t>
            </a:r>
            <a:r>
              <a:rPr lang="ru-RU" b="1" dirty="0"/>
              <a:t>нацеливать учащихся на лаконичность </a:t>
            </a:r>
            <a:r>
              <a:rPr lang="ru-RU" dirty="0"/>
              <a:t>и не требовать подробных комментариев и формулировок </a:t>
            </a:r>
            <a:r>
              <a:rPr lang="ru-RU" dirty="0" smtClean="0"/>
              <a:t>теорем, при этом в решении должны быть ссылки на теоремы, чтобы показать, что ученик владеет теоретическим материалом.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Если </a:t>
            </a:r>
            <a:r>
              <a:rPr lang="ru-RU" b="1" dirty="0"/>
              <a:t>в решении допущена  ошибка непринципиального характера </a:t>
            </a:r>
            <a:r>
              <a:rPr lang="ru-RU" dirty="0"/>
              <a:t>(вычислительная, погрешность в терминологии или символике и др.), не влияющая на правильность общего хода решения (даже при неверном ответе) и позволяющая, несмотря на ее наличие, сделать вывод о владении материалом, то учащемуся </a:t>
            </a:r>
            <a:r>
              <a:rPr lang="ru-RU" b="1" dirty="0"/>
              <a:t>засчитывается балл, на 1 меньший </a:t>
            </a:r>
            <a:r>
              <a:rPr lang="ru-RU" b="1" dirty="0" smtClean="0"/>
              <a:t>максимального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(из рекомендаций ФИПИ </a:t>
            </a:r>
            <a:r>
              <a:rPr lang="ru-RU" dirty="0"/>
              <a:t>Учебно-методические материалы для председателей и членов ПК по проверке заданий с развернутым ответом ГИА IX классов ОУ 2015 г</a:t>
            </a:r>
            <a:r>
              <a:rPr lang="ru-RU" dirty="0" smtClean="0"/>
              <a:t>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5616575" cy="12239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Решение задач </a:t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развернутым ответом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827088" y="2135188"/>
            <a:ext cx="7543800" cy="38862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22400"/>
            <a:ext cx="683895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6443663" y="549275"/>
            <a:ext cx="2449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Times New Roman" pitchFamily="18" charset="0"/>
              </a:rPr>
              <a:t>№24-26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63713" y="7938"/>
            <a:ext cx="5557837" cy="828675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Задачи высокого уровня сложности</a:t>
            </a:r>
            <a:endParaRPr lang="ru-RU" sz="2800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357563"/>
            <a:ext cx="83343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928688"/>
            <a:ext cx="82486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571500"/>
            <a:ext cx="728662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143250"/>
            <a:ext cx="70580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3420</TotalTime>
  <Words>308</Words>
  <Application>Microsoft Office PowerPoint</Application>
  <PresentationFormat>Экран (4:3)</PresentationFormat>
  <Paragraphs>36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NewsPrint</vt:lpstr>
      <vt:lpstr>ОГЭ    2020 Геометрия 9</vt:lpstr>
      <vt:lpstr>Каталог по заданиям,  каталог по умениям, каталог по содержанию -                                         http://mathgia.ru  http://opengia.ru/subjects/mathematics-9/topics/1</vt:lpstr>
      <vt:lpstr>Слайд 3</vt:lpstr>
      <vt:lpstr>Слайд 4</vt:lpstr>
      <vt:lpstr>Слайд 5</vt:lpstr>
      <vt:lpstr>Требования к записи решения</vt:lpstr>
      <vt:lpstr>Решение задач  с развернутым ответом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Диагностика достижений</vt:lpstr>
      <vt:lpstr>Слайд 32</vt:lpstr>
      <vt:lpstr>Спасибо за внимание!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– это серьезно</dc:title>
  <dc:creator>Коннова</dc:creator>
  <cp:lastModifiedBy>Kulabuhov</cp:lastModifiedBy>
  <cp:revision>214</cp:revision>
  <dcterms:created xsi:type="dcterms:W3CDTF">2013-02-12T08:19:05Z</dcterms:created>
  <dcterms:modified xsi:type="dcterms:W3CDTF">2019-10-29T03:42:15Z</dcterms:modified>
</cp:coreProperties>
</file>