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7"/>
  </p:notesMasterIdLst>
  <p:handoutMasterIdLst>
    <p:handoutMasterId r:id="rId28"/>
  </p:handoutMasterIdLst>
  <p:sldIdLst>
    <p:sldId id="257" r:id="rId2"/>
    <p:sldId id="427" r:id="rId3"/>
    <p:sldId id="432" r:id="rId4"/>
    <p:sldId id="447" r:id="rId5"/>
    <p:sldId id="448" r:id="rId6"/>
    <p:sldId id="446" r:id="rId7"/>
    <p:sldId id="433" r:id="rId8"/>
    <p:sldId id="445" r:id="rId9"/>
    <p:sldId id="434" r:id="rId10"/>
    <p:sldId id="435" r:id="rId11"/>
    <p:sldId id="436" r:id="rId12"/>
    <p:sldId id="437" r:id="rId13"/>
    <p:sldId id="449" r:id="rId14"/>
    <p:sldId id="450" r:id="rId15"/>
    <p:sldId id="452" r:id="rId16"/>
    <p:sldId id="439" r:id="rId17"/>
    <p:sldId id="440" r:id="rId18"/>
    <p:sldId id="441" r:id="rId19"/>
    <p:sldId id="442" r:id="rId20"/>
    <p:sldId id="443" r:id="rId21"/>
    <p:sldId id="274" r:id="rId22"/>
    <p:sldId id="366" r:id="rId23"/>
    <p:sldId id="368" r:id="rId24"/>
    <p:sldId id="271" r:id="rId25"/>
    <p:sldId id="273" r:id="rId2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бщие слайды НАЧАЛО" id="{9CCDF7A5-BB86-43E5-AE5F-C29768F0B00E}">
          <p14:sldIdLst>
            <p14:sldId id="257"/>
            <p14:sldId id="427"/>
            <p14:sldId id="432"/>
            <p14:sldId id="447"/>
            <p14:sldId id="448"/>
            <p14:sldId id="446"/>
            <p14:sldId id="433"/>
            <p14:sldId id="445"/>
            <p14:sldId id="434"/>
            <p14:sldId id="435"/>
            <p14:sldId id="436"/>
            <p14:sldId id="437"/>
            <p14:sldId id="449"/>
            <p14:sldId id="450"/>
            <p14:sldId id="452"/>
            <p14:sldId id="439"/>
            <p14:sldId id="440"/>
            <p14:sldId id="441"/>
            <p14:sldId id="442"/>
            <p14:sldId id="443"/>
            <p14:sldId id="274"/>
            <p14:sldId id="366"/>
            <p14:sldId id="368"/>
            <p14:sldId id="271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1" autoAdjust="0"/>
    <p:restoredTop sz="86323" autoAdjust="0"/>
  </p:normalViewPr>
  <p:slideViewPr>
    <p:cSldViewPr>
      <p:cViewPr varScale="1">
        <p:scale>
          <a:sx n="69" d="100"/>
          <a:sy n="69" d="100"/>
        </p:scale>
        <p:origin x="15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5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431" cy="497994"/>
          </a:xfrm>
          <a:prstGeom prst="rect">
            <a:avLst/>
          </a:prstGeom>
        </p:spPr>
        <p:txBody>
          <a:bodyPr vert="horz" lIns="90873" tIns="45437" rIns="90873" bIns="4543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988" y="0"/>
            <a:ext cx="2971431" cy="497994"/>
          </a:xfrm>
          <a:prstGeom prst="rect">
            <a:avLst/>
          </a:prstGeom>
        </p:spPr>
        <p:txBody>
          <a:bodyPr vert="horz" lIns="90873" tIns="45437" rIns="90873" bIns="45437" rtlCol="0"/>
          <a:lstStyle>
            <a:lvl1pPr algn="r">
              <a:defRPr sz="1200"/>
            </a:lvl1pPr>
          </a:lstStyle>
          <a:p>
            <a:fld id="{9462FC30-FFEE-493F-AA13-5961B546BB83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706"/>
            <a:ext cx="2971431" cy="497994"/>
          </a:xfrm>
          <a:prstGeom prst="rect">
            <a:avLst/>
          </a:prstGeom>
        </p:spPr>
        <p:txBody>
          <a:bodyPr vert="horz" lIns="90873" tIns="45437" rIns="90873" bIns="4543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988" y="9447706"/>
            <a:ext cx="2971431" cy="497994"/>
          </a:xfrm>
          <a:prstGeom prst="rect">
            <a:avLst/>
          </a:prstGeom>
        </p:spPr>
        <p:txBody>
          <a:bodyPr vert="horz" lIns="90873" tIns="45437" rIns="90873" bIns="45437" rtlCol="0" anchor="b"/>
          <a:lstStyle>
            <a:lvl1pPr algn="r">
              <a:defRPr sz="1200"/>
            </a:lvl1pPr>
          </a:lstStyle>
          <a:p>
            <a:fld id="{49ED93FB-1CB9-49C5-AADC-4B345308C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134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68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EC306D5B-FBEC-4A5F-861A-9880D9228316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1"/>
            <a:ext cx="5486400" cy="4476750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800"/>
            <a:ext cx="2971800" cy="49688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E12C40E9-F686-49F9-BB53-0DB027971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91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B0BB-4718-4DED-B43D-BB047D0B4E4A}" type="datetime1">
              <a:rPr lang="ru-RU" smtClean="0"/>
              <a:t>29.01.2020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753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1CAA-6B0C-4E47-B105-1997BD77E5A6}" type="datetime1">
              <a:rPr lang="ru-RU" smtClean="0"/>
              <a:t>29.01.2020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387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6D447-807B-49AD-86E4-F39DE7C8125A}" type="datetime1">
              <a:rPr lang="ru-RU" smtClean="0"/>
              <a:t>29.01.2020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077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5F0D-4192-47E4-9B66-1C1CCB748F08}" type="datetime1">
              <a:rPr lang="ru-RU" smtClean="0"/>
              <a:t>29.01.2020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898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9842C-C873-44C1-99EA-DE962DE24D0E}" type="datetime1">
              <a:rPr lang="ru-RU" smtClean="0"/>
              <a:t>29.01.2020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249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FA1DE-56EC-48C9-B30C-E2FBB8194890}" type="datetime1">
              <a:rPr lang="ru-RU" smtClean="0"/>
              <a:t>29.01.2020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65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3BD0-7D63-4E05-A172-EDF723A0EE48}" type="datetime1">
              <a:rPr lang="ru-RU" smtClean="0"/>
              <a:t>29.01.2020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418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42C8-204A-4589-9F76-684C3479051E}" type="datetime1">
              <a:rPr lang="ru-RU" smtClean="0"/>
              <a:t>29.01.2020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15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CAAF-F361-42E9-B9F2-0820683FF342}" type="datetime1">
              <a:rPr lang="ru-RU" smtClean="0"/>
              <a:t>29.01.2020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621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6FAA-7EF6-4E8E-ACF1-B85DDE231C9A}" type="datetime1">
              <a:rPr lang="ru-RU" smtClean="0"/>
              <a:t>29.01.2020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CCC94-EA9D-4F9B-A3D4-B832A9DAC192}" type="datetime1">
              <a:rPr lang="ru-RU" smtClean="0"/>
              <a:t>29.01.2020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88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475656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0797C-121A-4551-B6BF-C9AFC3F20328}" type="datetime1">
              <a:rPr lang="ru-RU" smtClean="0"/>
              <a:t>29.01.2020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55D11-895D-4A3B-AE3E-D1184BDF41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43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legionr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legionr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legionr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legionr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legionr.r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egionr.ru/projects/webinars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legionr.ru/books/" TargetMode="External"/><Relationship Id="rId7" Type="http://schemas.openxmlformats.org/officeDocument/2006/relationships/image" Target="../media/image1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legionr.ru/companies/" TargetMode="External"/><Relationship Id="rId9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onr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egionrus@legionrus.co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legionr.ru/knowledge_planet.php" TargetMode="External"/><Relationship Id="rId2" Type="http://schemas.openxmlformats.org/officeDocument/2006/relationships/hyperlink" Target="http://legionr.ru/projects/metodicheskaya-kopilk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8.png"/><Relationship Id="rId4" Type="http://schemas.openxmlformats.org/officeDocument/2006/relationships/hyperlink" Target="mailto:legionrus@legionrus.co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avi@legionrus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egionr.ru/authors/add.php" TargetMode="Externa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legionr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www.nisteceltek.com/wp-content/uploads/2016/12/www-300x300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44" y="6206248"/>
            <a:ext cx="421754" cy="42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 rot="16200000">
            <a:off x="4499016" y="2231288"/>
            <a:ext cx="145865" cy="91623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186671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395536" y="6252555"/>
            <a:ext cx="7416824" cy="4153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4825"/>
            <a:r>
              <a:rPr lang="en-US" sz="1500" dirty="0" smtClean="0">
                <a:solidFill>
                  <a:schemeClr val="accent2"/>
                </a:solidFill>
              </a:rPr>
              <a:t>www.legionr.ru		       </a:t>
            </a:r>
            <a:r>
              <a:rPr lang="ru-RU" sz="1500" dirty="0" err="1" smtClean="0">
                <a:solidFill>
                  <a:schemeClr val="accent2"/>
                </a:solidFill>
              </a:rPr>
              <a:t>ИздательствоЛЕГИОН</a:t>
            </a:r>
            <a:r>
              <a:rPr lang="en-US" sz="1500" dirty="0" smtClean="0">
                <a:solidFill>
                  <a:schemeClr val="accent2"/>
                </a:solidFill>
              </a:rPr>
              <a:t>                </a:t>
            </a:r>
            <a:r>
              <a:rPr lang="en-US" sz="1500" dirty="0" err="1" smtClean="0">
                <a:solidFill>
                  <a:schemeClr val="accent2"/>
                </a:solidFill>
              </a:rPr>
              <a:t>publishing_house_legion</a:t>
            </a:r>
            <a:r>
              <a:rPr lang="en-US" sz="1500" dirty="0" smtClean="0">
                <a:solidFill>
                  <a:schemeClr val="accent2"/>
                </a:solidFill>
              </a:rPr>
              <a:t>                   </a:t>
            </a:r>
            <a:endParaRPr lang="ru-RU" sz="1500" dirty="0">
              <a:solidFill>
                <a:schemeClr val="accent2"/>
              </a:solidFill>
            </a:endParaRPr>
          </a:p>
        </p:txBody>
      </p:sp>
      <p:pic>
        <p:nvPicPr>
          <p:cNvPr id="20" name="Picture 5" descr="C:\Диск Д\Pictures\Соцсети\зНАЧКИ СОЦИАЛЬНЫХ СЕТЕЙ\111youtub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181" y="6290230"/>
            <a:ext cx="654619" cy="26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Диск Д\Pictures\Соцсети\зНАЧКИ СОЦИАЛЬНЫХ СЕТЕЙ\202986x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976" y="6290450"/>
            <a:ext cx="289559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65241" y="402753"/>
            <a:ext cx="8487872" cy="864096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50000"/>
                  <a:lumOff val="50000"/>
                </a:schemeClr>
              </a:gs>
              <a:gs pos="0">
                <a:schemeClr val="bg1">
                  <a:shade val="100000"/>
                  <a:satMod val="115000"/>
                  <a:lumMod val="0"/>
                  <a:lumOff val="10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8839" y="1052736"/>
            <a:ext cx="8605981" cy="197165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Verdana"/>
              </a:rPr>
              <a:t>Подготовка к ЕГЭ по обществознанию: организация работы по составлению сложного плана развернутого ответа</a:t>
            </a:r>
            <a:endParaRPr lang="ru-RU" sz="2400" dirty="0"/>
          </a:p>
        </p:txBody>
      </p:sp>
      <p:sp>
        <p:nvSpPr>
          <p:cNvPr id="26" name="Заголовок 3"/>
          <p:cNvSpPr txBox="1">
            <a:spLocks/>
          </p:cNvSpPr>
          <p:nvPr/>
        </p:nvSpPr>
        <p:spPr>
          <a:xfrm>
            <a:off x="489849" y="2837027"/>
            <a:ext cx="8404971" cy="517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+mn-lt"/>
                <a:ea typeface="+mn-ea"/>
                <a:cs typeface="+mn-cs"/>
              </a:rPr>
              <a:t>Чернышева Ольга Александровна</a:t>
            </a:r>
            <a:endParaRPr lang="ru-RU" sz="24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68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95288" y="692150"/>
            <a:ext cx="8518525" cy="576263"/>
          </a:xfrm>
        </p:spPr>
        <p:txBody>
          <a:bodyPr>
            <a:normAutofit fontScale="90000"/>
          </a:bodyPr>
          <a:lstStyle/>
          <a:p>
            <a:pPr marL="273050" indent="-273050" eaLnBrk="1" hangingPunct="1">
              <a:lnSpc>
                <a:spcPct val="115000"/>
              </a:lnSpc>
              <a:spcBef>
                <a:spcPct val="20000"/>
              </a:spcBef>
              <a:defRPr/>
            </a:pPr>
            <a:r>
              <a:rPr lang="ru-RU" altLang="ru-RU" sz="280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2400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6803" name="Объект 2"/>
          <p:cNvSpPr>
            <a:spLocks noGrp="1"/>
          </p:cNvSpPr>
          <p:nvPr>
            <p:ph idx="1"/>
          </p:nvPr>
        </p:nvSpPr>
        <p:spPr>
          <a:xfrm>
            <a:off x="539750" y="692150"/>
            <a:ext cx="8291513" cy="518477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altLang="ru-RU" sz="2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ШАГ 1. УЧИМСЯ  СОСТАВЛЯТЬ  ПЛАН  ПО  ТЕКСТУ</a:t>
            </a:r>
          </a:p>
          <a:p>
            <a:pPr marL="0" indent="0" algn="ctr" eaLnBrk="1" hangingPunct="1">
              <a:buFont typeface="Wingdings 2" pitchFamily="18" charset="2"/>
              <a:buNone/>
            </a:pPr>
            <a:endParaRPr lang="ru-RU" altLang="ru-RU" sz="2200" dirty="0" smtClean="0"/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altLang="ru-RU" sz="2000" b="1" dirty="0" smtClean="0"/>
              <a:t>Цели работы:</a:t>
            </a:r>
          </a:p>
          <a:p>
            <a:pPr eaLnBrk="1" hangingPunct="1">
              <a:buFontTx/>
              <a:buChar char="-"/>
            </a:pPr>
            <a:r>
              <a:rPr lang="ru-RU" altLang="ru-RU" sz="2000" dirty="0" smtClean="0"/>
              <a:t>систематизация информации</a:t>
            </a:r>
          </a:p>
          <a:p>
            <a:pPr eaLnBrk="1" hangingPunct="1">
              <a:buFontTx/>
              <a:buChar char="-"/>
            </a:pPr>
            <a:r>
              <a:rPr lang="ru-RU" altLang="ru-RU" sz="2000" dirty="0" smtClean="0"/>
              <a:t>отработка чёткости формулировок</a:t>
            </a:r>
          </a:p>
          <a:p>
            <a:pPr eaLnBrk="1" hangingPunct="1">
              <a:buFontTx/>
              <a:buChar char="-"/>
            </a:pPr>
            <a:r>
              <a:rPr lang="ru-RU" altLang="ru-RU" sz="2000" dirty="0" smtClean="0"/>
              <a:t>развитие зрительной памяти</a:t>
            </a:r>
          </a:p>
          <a:p>
            <a:pPr marL="0" indent="0" algn="ctr" eaLnBrk="1" hangingPunct="1">
              <a:buNone/>
            </a:pPr>
            <a:r>
              <a:rPr lang="ru-RU" altLang="ru-RU" sz="2000" b="1" dirty="0" smtClean="0"/>
              <a:t>Требования к работе</a:t>
            </a:r>
          </a:p>
          <a:p>
            <a:pPr marL="457200" indent="-457200" eaLnBrk="1" hangingPunct="1">
              <a:buAutoNum type="arabicPeriod"/>
            </a:pPr>
            <a:r>
              <a:rPr lang="ru-RU" altLang="ru-RU" sz="2000" dirty="0" smtClean="0"/>
              <a:t>Записывание названия текста(параграфа, пункта), тема подчёркивается или выделяется.</a:t>
            </a:r>
          </a:p>
          <a:p>
            <a:pPr marL="457200" indent="-457200" eaLnBrk="1" hangingPunct="1">
              <a:buAutoNum type="arabicPeriod"/>
            </a:pPr>
            <a:r>
              <a:rPr lang="ru-RU" altLang="ru-RU" sz="2000" dirty="0" smtClean="0"/>
              <a:t>План может быть простой и сложный (развёрнутый).</a:t>
            </a:r>
          </a:p>
          <a:p>
            <a:pPr marL="457200" indent="-457200" eaLnBrk="1" hangingPunct="1">
              <a:buAutoNum type="arabicPeriod"/>
            </a:pPr>
            <a:r>
              <a:rPr lang="ru-RU" altLang="ru-RU" sz="2000" dirty="0" smtClean="0"/>
              <a:t>Формулировки пунктов должны быть краткими и чёткими, содержать обязательную для запоминания информацию.</a:t>
            </a:r>
          </a:p>
          <a:p>
            <a:pPr marL="457200" indent="-457200" eaLnBrk="1" hangingPunct="1">
              <a:buAutoNum type="arabicPeriod"/>
            </a:pPr>
            <a:r>
              <a:rPr lang="ru-RU" altLang="ru-RU" sz="2000" dirty="0" smtClean="0"/>
              <a:t>Структура должна быть логичной, необходима нумерация.</a:t>
            </a:r>
          </a:p>
          <a:p>
            <a:pPr marL="457200" indent="-457200" eaLnBrk="1" hangingPunct="1">
              <a:buAutoNum type="arabicPeriod"/>
            </a:pPr>
            <a:endParaRPr lang="ru-RU" altLang="ru-RU" sz="2000" dirty="0" smtClean="0"/>
          </a:p>
          <a:p>
            <a:pPr marL="457200" indent="-457200" eaLnBrk="1" hangingPunct="1">
              <a:buAutoNum type="arabicPeriod"/>
            </a:pPr>
            <a:endParaRPr lang="ru-RU" altLang="ru-RU" sz="2000" dirty="0" smtClean="0"/>
          </a:p>
          <a:p>
            <a:pPr marL="0" indent="0" eaLnBrk="1" hangingPunct="1">
              <a:buNone/>
            </a:pPr>
            <a:endParaRPr lang="ru-RU" altLang="ru-RU" sz="2000" dirty="0" smtClean="0"/>
          </a:p>
          <a:p>
            <a:pPr marL="0" indent="0" eaLnBrk="1" hangingPunct="1">
              <a:lnSpc>
                <a:spcPct val="115000"/>
              </a:lnSpc>
              <a:buFont typeface="Wingdings 2" pitchFamily="18" charset="2"/>
              <a:buNone/>
            </a:pPr>
            <a:endParaRPr lang="ru-RU" altLang="ru-RU" sz="2000" b="1" dirty="0" smtClean="0">
              <a:latin typeface="Franklin Gothic Medium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2" descr="C:\Users\alekseenko_en\Desktop\Legion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236296" y="6051292"/>
            <a:ext cx="1758343" cy="787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18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089" y="1562724"/>
            <a:ext cx="8183880" cy="3312368"/>
          </a:xfrm>
        </p:spPr>
        <p:txBody>
          <a:bodyPr>
            <a:noAutofit/>
          </a:bodyPr>
          <a:lstStyle/>
          <a:p>
            <a:pPr algn="l"/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1) Распределить готовые пункты и подпункты плана в определенной последовательности, соблюдая логику построения ответа;</a:t>
            </a:r>
            <a:br>
              <a:rPr lang="ru-RU" sz="2000" b="0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2) Восстановить логическую цепочку раскрытия темы, в которой заполнено только первое и последнее звено, а промежуточные звенья обучающийся должен сформулировать самостоятельно.</a:t>
            </a:r>
            <a:br>
              <a:rPr lang="ru-RU" sz="2000" b="0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latin typeface="+mn-lt"/>
              </a:rPr>
            </a:br>
            <a:endParaRPr lang="ru-RU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411722"/>
            <a:ext cx="8318359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ШАГ 2. УСТАНОВЛЕНИЕ  ЛОГИЧЕСКОЙ  ПОСЛЕДОВАТЕЛЬНОСТИ  ЭЛЕМЕНТОВ  ПЛАНА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Users\alekseenko_en\Desktop\Legion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092280" y="5738062"/>
            <a:ext cx="1758343" cy="787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04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371646"/>
              </p:ext>
            </p:extLst>
          </p:nvPr>
        </p:nvGraphicFramePr>
        <p:xfrm>
          <a:off x="323528" y="188640"/>
          <a:ext cx="8496944" cy="58538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166607225"/>
                    </a:ext>
                  </a:extLst>
                </a:gridCol>
              </a:tblGrid>
              <a:tr h="86409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ШАГ 3. ПРЕОБРАЗОВАНИЕ  ПРОСТОГО  ПЛАНА  В СЛОЖНЫЙ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ПУНКТЫ  ПЛАНА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ПОДПУНКТЫ  ПЛАНА</a:t>
                      </a:r>
                      <a:endParaRPr lang="ru-RU" b="1" dirty="0"/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459">
                <a:tc gridSpan="2"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понятие юридической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ответственности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Цели юридической ответственности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а)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б)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в)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5239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Виды юридической ответственности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а)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б)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в)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г)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д)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56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 Основания</a:t>
                      </a: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привлечения к юридической ответственности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а)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б)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в)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47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5) Принципы определения меры юридической ответственности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а)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б)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в)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6" descr="C:\Users\alekseenko_en\Desktop\Leg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848" y="5971714"/>
            <a:ext cx="2012472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089" y="1562724"/>
            <a:ext cx="8183880" cy="3312368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latin typeface="+mn-lt"/>
              </a:rPr>
            </a:br>
            <a:endParaRPr lang="ru-RU" sz="20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2" descr="C:\Users\alekseenko_en\Desktop\Legion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092280" y="5738062"/>
            <a:ext cx="1758343" cy="787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597" y="913527"/>
            <a:ext cx="7776863" cy="48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5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089" y="1562724"/>
            <a:ext cx="8183880" cy="3312368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                 </a:t>
            </a:r>
            <a:endParaRPr lang="ru-RU" sz="20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2" descr="C:\Users\alekseenko_en\Desktop\Legion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092280" y="5738062"/>
            <a:ext cx="1758343" cy="787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43607" y="197346"/>
            <a:ext cx="79208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Упражнение 3.</a:t>
            </a:r>
            <a:r>
              <a:rPr lang="ru-RU" dirty="0"/>
              <a:t>   </a:t>
            </a:r>
          </a:p>
          <a:p>
            <a:r>
              <a:rPr lang="ru-RU" b="1" dirty="0"/>
              <a:t>Задание: Вставьте недостающие пункты плана, заполнив пробелы:</a:t>
            </a:r>
          </a:p>
          <a:p>
            <a:endParaRPr lang="ru-RU" dirty="0"/>
          </a:p>
          <a:p>
            <a:r>
              <a:rPr lang="ru-RU" b="1" dirty="0"/>
              <a:t>Тема 1: Личность в системе общественных отношений</a:t>
            </a:r>
          </a:p>
          <a:p>
            <a:r>
              <a:rPr lang="ru-RU" dirty="0"/>
              <a:t>1. Личность – субъект и объект общественных отношений</a:t>
            </a:r>
          </a:p>
          <a:p>
            <a:r>
              <a:rPr lang="ru-RU" dirty="0"/>
              <a:t>2.  Важнейшие свойства личности:</a:t>
            </a:r>
          </a:p>
          <a:p>
            <a:r>
              <a:rPr lang="ru-RU" dirty="0"/>
              <a:t>     а)</a:t>
            </a:r>
          </a:p>
          <a:p>
            <a:r>
              <a:rPr lang="ru-RU" dirty="0"/>
              <a:t>     б)</a:t>
            </a:r>
          </a:p>
          <a:p>
            <a:r>
              <a:rPr lang="ru-RU" dirty="0"/>
              <a:t>     в)</a:t>
            </a:r>
          </a:p>
          <a:p>
            <a:r>
              <a:rPr lang="ru-RU" dirty="0"/>
              <a:t>3. </a:t>
            </a:r>
            <a:endParaRPr lang="ru-RU" dirty="0" smtClean="0"/>
          </a:p>
          <a:p>
            <a:r>
              <a:rPr lang="ru-RU" dirty="0" smtClean="0"/>
              <a:t>     а</a:t>
            </a:r>
            <a:r>
              <a:rPr lang="ru-RU" dirty="0"/>
              <a:t>) первичная социализация (семья, малый социум, дошкольное </a:t>
            </a:r>
            <a:r>
              <a:rPr lang="ru-RU" dirty="0" smtClean="0"/>
              <a:t>   </a:t>
            </a:r>
          </a:p>
          <a:p>
            <a:r>
              <a:rPr lang="ru-RU" dirty="0"/>
              <a:t> </a:t>
            </a:r>
            <a:r>
              <a:rPr lang="ru-RU" dirty="0" smtClean="0"/>
              <a:t>    образование</a:t>
            </a:r>
            <a:r>
              <a:rPr lang="ru-RU" dirty="0"/>
              <a:t>);</a:t>
            </a:r>
          </a:p>
          <a:p>
            <a:r>
              <a:rPr lang="ru-RU" dirty="0" smtClean="0"/>
              <a:t>     б</a:t>
            </a:r>
            <a:r>
              <a:rPr lang="ru-RU" dirty="0"/>
              <a:t>) вторичная социализация (школа, профессиональная деятельность и пр.).</a:t>
            </a:r>
          </a:p>
          <a:p>
            <a:r>
              <a:rPr lang="ru-RU" dirty="0" smtClean="0"/>
              <a:t>4.  </a:t>
            </a:r>
            <a:r>
              <a:rPr lang="ru-RU" dirty="0"/>
              <a:t>Модели взаимодействия личности и общества:</a:t>
            </a:r>
          </a:p>
          <a:p>
            <a:r>
              <a:rPr lang="ru-RU" dirty="0"/>
              <a:t>    а)</a:t>
            </a:r>
          </a:p>
          <a:p>
            <a:r>
              <a:rPr lang="ru-RU" dirty="0"/>
              <a:t>    б) </a:t>
            </a:r>
          </a:p>
          <a:p>
            <a:r>
              <a:rPr lang="ru-RU" dirty="0"/>
              <a:t>5. Личность и общество, взаимосвязь и взаимозависимость.</a:t>
            </a:r>
          </a:p>
        </p:txBody>
      </p:sp>
    </p:spTree>
    <p:extLst>
      <p:ext uri="{BB962C8B-B14F-4D97-AF65-F5344CB8AC3E}">
        <p14:creationId xmlns:p14="http://schemas.microsoft.com/office/powerpoint/2010/main" val="216479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089" y="1562724"/>
            <a:ext cx="8183880" cy="3312368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>
                <a:latin typeface="+mn-lt"/>
              </a:rPr>
              <a:t/>
            </a:r>
            <a:br>
              <a:rPr lang="ru-RU" sz="2000" dirty="0">
                <a:latin typeface="+mn-lt"/>
              </a:rPr>
            </a:b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latin typeface="+mn-lt"/>
              </a:rPr>
            </a:br>
            <a:endParaRPr lang="ru-RU" sz="20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2" descr="C:\Users\alekseenko_en\Desktop\Legion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361276" y="6050272"/>
            <a:ext cx="1758343" cy="787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474345"/>
            <a:ext cx="734481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Тема 2. Игра и ее роль в формировании человеческой личности.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  Игра как особый вид человеческой деятельности.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а) творческий характер;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б)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в)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ролевые (дочки-матери, ковбои и индейцы);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б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ситуативные (полет на луну, нахождение на необитаемом острове);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в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деловые (разрешение проблемной ситуации на фирме);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г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спортивные и т.д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prstClr val="black"/>
                </a:solidFill>
                <a:latin typeface="Calibri"/>
              </a:rPr>
              <a:t>4. Функции игры в жизни человека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а)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    б)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в)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 Специфика игр в детском и во взрослом возрасте.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 Игра – необходимое условие развитие творческих способностей и общительности.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0132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445500" cy="12239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400" smtClean="0"/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503238" y="425759"/>
            <a:ext cx="8229600" cy="6192837"/>
          </a:xfrm>
        </p:spPr>
        <p:txBody>
          <a:bodyPr>
            <a:normAutofit/>
          </a:bodyPr>
          <a:lstStyle/>
          <a:p>
            <a:pPr indent="0" eaLnBrk="1" hangingPunct="1">
              <a:lnSpc>
                <a:spcPts val="1800"/>
              </a:lnSpc>
              <a:buFont typeface="Wingdings 2" pitchFamily="18" charset="2"/>
              <a:buNone/>
              <a:defRPr/>
            </a:pPr>
            <a:r>
              <a:rPr lang="ru-RU" sz="2200" dirty="0" smtClean="0"/>
              <a:t>Используя обществоведческие знания, составьте сложный план, позволяющий раскрыть по существу тему </a:t>
            </a:r>
            <a:r>
              <a:rPr lang="ru-RU" sz="2200" b="1" dirty="0">
                <a:solidFill>
                  <a:srgbClr val="C00000"/>
                </a:solidFill>
              </a:rPr>
              <a:t>«Противоречия социального прогресса»</a:t>
            </a:r>
            <a:r>
              <a:rPr lang="ru-RU" sz="2200" dirty="0">
                <a:solidFill>
                  <a:srgbClr val="C00000"/>
                </a:solidFill>
              </a:rPr>
              <a:t>. </a:t>
            </a:r>
            <a:endParaRPr lang="ru-RU" sz="2200" dirty="0" smtClean="0">
              <a:solidFill>
                <a:srgbClr val="C00000"/>
              </a:solidFill>
            </a:endParaRPr>
          </a:p>
          <a:p>
            <a:pPr indent="0" eaLnBrk="1" hangingPunct="1">
              <a:lnSpc>
                <a:spcPts val="1800"/>
              </a:lnSpc>
              <a:buFont typeface="Wingdings 2" pitchFamily="18" charset="2"/>
              <a:buNone/>
              <a:defRPr/>
            </a:pPr>
            <a:r>
              <a:rPr lang="ru-RU" sz="2200" dirty="0" smtClean="0"/>
              <a:t>План </a:t>
            </a:r>
            <a:r>
              <a:rPr lang="ru-RU" sz="2200" dirty="0"/>
              <a:t>должен содержать не менее трех пунктов, из которых два или более детализированы в подпунктах</a:t>
            </a:r>
            <a:r>
              <a:rPr lang="ru-RU" sz="2200" dirty="0" smtClean="0"/>
              <a:t>.</a:t>
            </a:r>
          </a:p>
          <a:p>
            <a:pPr indent="0" eaLnBrk="1" hangingPunct="1">
              <a:lnSpc>
                <a:spcPts val="1800"/>
              </a:lnSpc>
              <a:buFont typeface="Wingdings 2" pitchFamily="18" charset="2"/>
              <a:buNone/>
              <a:defRPr/>
            </a:pPr>
            <a:endParaRPr lang="ru-RU" sz="2400" dirty="0"/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sz="2000" b="1" i="1" dirty="0" smtClean="0"/>
              <a:t>             Вопросная </a:t>
            </a:r>
            <a:r>
              <a:rPr lang="ru-RU" sz="2000" b="1" i="1" dirty="0"/>
              <a:t>форма плана раскрытия данной </a:t>
            </a:r>
            <a:r>
              <a:rPr lang="ru-RU" sz="2000" b="1" i="1" dirty="0" smtClean="0"/>
              <a:t>темы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2000" dirty="0" smtClean="0"/>
              <a:t>1</a:t>
            </a:r>
            <a:r>
              <a:rPr lang="ru-RU" sz="2000" dirty="0"/>
              <a:t>) Что такое социальный прогресс?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000" dirty="0"/>
              <a:t>2) Каковы причины прогрессивных изменений в обществе?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000" dirty="0"/>
              <a:t>3) В каких формах может осуществляться социальный прогресс?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000" dirty="0" smtClean="0"/>
              <a:t>    а</a:t>
            </a:r>
            <a:r>
              <a:rPr lang="ru-RU" sz="2000" dirty="0"/>
              <a:t>) </a:t>
            </a:r>
            <a:r>
              <a:rPr lang="ru-RU" sz="2000" dirty="0" smtClean="0"/>
              <a:t>эволюционная</a:t>
            </a:r>
            <a:endParaRPr lang="ru-RU" sz="2000" dirty="0"/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000" dirty="0" smtClean="0"/>
              <a:t>    б</a:t>
            </a:r>
            <a:r>
              <a:rPr lang="ru-RU" sz="2000" dirty="0"/>
              <a:t>) </a:t>
            </a:r>
            <a:r>
              <a:rPr lang="ru-RU" sz="2000" dirty="0" smtClean="0"/>
              <a:t>революционная</a:t>
            </a:r>
            <a:endParaRPr lang="ru-RU" sz="2000" dirty="0"/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000" dirty="0"/>
              <a:t>4) В чем заключаются проявления основных противоречий прогресса?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000" dirty="0" smtClean="0"/>
              <a:t>    а</a:t>
            </a:r>
            <a:r>
              <a:rPr lang="ru-RU" sz="2000" dirty="0"/>
              <a:t>) </a:t>
            </a:r>
            <a:r>
              <a:rPr lang="ru-RU" sz="2000" dirty="0" smtClean="0"/>
              <a:t>нелинейность</a:t>
            </a:r>
            <a:r>
              <a:rPr lang="ru-RU" sz="2000" dirty="0"/>
              <a:t>.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000" dirty="0" smtClean="0"/>
              <a:t>    б</a:t>
            </a:r>
            <a:r>
              <a:rPr lang="ru-RU" sz="2000" dirty="0"/>
              <a:t>) </a:t>
            </a:r>
            <a:r>
              <a:rPr lang="ru-RU" sz="2000" dirty="0" smtClean="0"/>
              <a:t>относительность</a:t>
            </a:r>
            <a:r>
              <a:rPr lang="ru-RU" sz="2000" dirty="0"/>
              <a:t>.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000" dirty="0" smtClean="0"/>
              <a:t>    в</a:t>
            </a:r>
            <a:r>
              <a:rPr lang="ru-RU" sz="2000" dirty="0"/>
              <a:t>) </a:t>
            </a:r>
            <a:r>
              <a:rPr lang="ru-RU" sz="2000" dirty="0" smtClean="0"/>
              <a:t>неоднозначность </a:t>
            </a:r>
            <a:r>
              <a:rPr lang="ru-RU" sz="2000" dirty="0"/>
              <a:t>последствий.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000" dirty="0" smtClean="0"/>
              <a:t>    г</a:t>
            </a:r>
            <a:r>
              <a:rPr lang="ru-RU" sz="2000" dirty="0"/>
              <a:t>) </a:t>
            </a:r>
            <a:r>
              <a:rPr lang="ru-RU" sz="2000" dirty="0" smtClean="0"/>
              <a:t>цена </a:t>
            </a:r>
            <a:r>
              <a:rPr lang="ru-RU" sz="2000" dirty="0"/>
              <a:t>прогресса.</a:t>
            </a:r>
          </a:p>
          <a:p>
            <a:pPr marL="0" indent="0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ru-RU" sz="2000" dirty="0"/>
              <a:t>5) Каковы критерии прогресса?</a:t>
            </a:r>
          </a:p>
          <a:p>
            <a:pPr indent="0" algn="just" eaLnBrk="1" hangingPunct="1">
              <a:lnSpc>
                <a:spcPts val="1800"/>
              </a:lnSpc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Franklin Gothic Medium" pitchFamily="34" charset="0"/>
                <a:cs typeface="Times New Roman" pitchFamily="18" charset="0"/>
              </a:rPr>
              <a:t>Задания для отработки умения составлять сложный развернутый план содержатся в учебно-методических пособиях издательства.</a:t>
            </a:r>
          </a:p>
        </p:txBody>
      </p:sp>
      <p:pic>
        <p:nvPicPr>
          <p:cNvPr id="4" name="Picture 6" descr="C:\Users\alekseenko_en\Desktop\Leg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151330"/>
            <a:ext cx="1500680" cy="70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31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424862" cy="5832475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Тезисная форма плана раскрытия данной темы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ru-RU" sz="1400" dirty="0" smtClean="0"/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1400" dirty="0" smtClean="0"/>
              <a:t>1) Социальный прогресс понимается как развитие человечества в направлении к лучшему, более совершенному состоянию.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1400" dirty="0" smtClean="0"/>
              <a:t>2) Причинами общественного прогресса являются потребности, в ходе реализации которых люди изменяют условия существования и самих себя.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1400" dirty="0" smtClean="0"/>
              <a:t>3) Различают эволюционный и революционный пути общественного прогресса.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1400" dirty="0" smtClean="0"/>
              <a:t>    а) эволюция – это одна из форм движения, развития в природе и обществе, основанная на непрерывном, постепенном качественном изменении. 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1400" dirty="0"/>
              <a:t> </a:t>
            </a:r>
            <a:r>
              <a:rPr lang="ru-RU" sz="1400" dirty="0" smtClean="0"/>
              <a:t>   б) революция – это одна из форм движения, развития в природе и обществе, основанная на коренном, резком скачкообразном переходе от одного качественного состояния к другому. 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1400" dirty="0" smtClean="0"/>
              <a:t>4) Противоречивость прогресса обусловлена разными темпами развития как различных компонентов социальной жизни, так и различных стран. 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1400" dirty="0" smtClean="0"/>
              <a:t>     а) прогресс человечества выглядит не как восходящая прямая, а как изломанная линия, в которой отражаются подъемы и спады, периоды позитивных сдвигов и попятные движения.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1400" dirty="0" smtClean="0"/>
              <a:t>     б) отдельные изменения, одновременно происходящие в обществе, могут быть разнонаправленными: прогресс в одной области может сопровождаться регрессом в другой.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1400" dirty="0" smtClean="0"/>
              <a:t>     в) прогрессивные сдвиги в той или иной области зачастую имели, наряду с положительными, также и отрицательные последствия для общества.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1400" dirty="0" smtClean="0"/>
              <a:t>     г) ускоренный прогресс нередко оплачивался слишком высокой ценой, когда в жертву прогрессу приносились целые поколения людей.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1400" dirty="0" smtClean="0"/>
              <a:t>5) В современной обществоведческой мысли критерием социального развития признается качество жизни – комплексный критерий, включающий уровень развития производительных сил, общественных институтов, благосостояние, свободу и возможность творческого развития, знания, духовно-нравственное состояние общества.</a:t>
            </a:r>
          </a:p>
          <a:p>
            <a:pPr eaLnBrk="1" hangingPunct="1">
              <a:defRPr/>
            </a:pPr>
            <a:endParaRPr lang="ru-RU" sz="2000" dirty="0" smtClean="0"/>
          </a:p>
        </p:txBody>
      </p:sp>
      <p:pic>
        <p:nvPicPr>
          <p:cNvPr id="3" name="Picture 6" descr="C:\Users\alekseenko_en\Desktop\Leg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5999163"/>
            <a:ext cx="18002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36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404664"/>
            <a:ext cx="8183562" cy="448717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200" b="1" dirty="0" smtClean="0">
                <a:solidFill>
                  <a:srgbClr val="C00000"/>
                </a:solidFill>
              </a:rPr>
              <a:t>Примеры заданий 28  из раздела  «ЭКОНОМИКА»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024" y="913812"/>
            <a:ext cx="8362160" cy="5543550"/>
          </a:xfrm>
        </p:spPr>
        <p:txBody>
          <a:bodyPr>
            <a:noAutofit/>
          </a:bodyPr>
          <a:lstStyle/>
          <a:p>
            <a:pPr marL="342900" indent="-342900" algn="just">
              <a:buAutoNum type="arabicPeriod"/>
              <a:defRPr/>
            </a:pPr>
            <a:r>
              <a:rPr lang="ru-RU" sz="1700" dirty="0" smtClean="0"/>
              <a:t>Используя </a:t>
            </a:r>
            <a:r>
              <a:rPr lang="ru-RU" sz="1700" dirty="0"/>
              <a:t>обществоведческие знания, составьте сложный план, позволяющий раскрыть по существу </a:t>
            </a:r>
            <a:r>
              <a:rPr lang="ru-RU" sz="1700" dirty="0" smtClean="0"/>
              <a:t>тему </a:t>
            </a:r>
            <a:r>
              <a:rPr lang="ru-RU" sz="1700" b="1" dirty="0" smtClean="0">
                <a:solidFill>
                  <a:srgbClr val="C00000"/>
                </a:solidFill>
              </a:rPr>
              <a:t>«Предпринимательство </a:t>
            </a:r>
            <a:r>
              <a:rPr lang="ru-RU" sz="1700" b="1" dirty="0">
                <a:solidFill>
                  <a:srgbClr val="C00000"/>
                </a:solidFill>
              </a:rPr>
              <a:t>в экономике</a:t>
            </a:r>
            <a:r>
              <a:rPr lang="ru-RU" sz="1700" b="1" dirty="0" smtClean="0">
                <a:solidFill>
                  <a:srgbClr val="C00000"/>
                </a:solidFill>
              </a:rPr>
              <a:t>». </a:t>
            </a:r>
            <a:r>
              <a:rPr lang="ru-RU" sz="1700" dirty="0" smtClean="0"/>
              <a:t>План </a:t>
            </a:r>
            <a:r>
              <a:rPr lang="ru-RU" sz="1700" dirty="0"/>
              <a:t>дол­жен со­дер­жать не менее трех пунк­тов, из ко­то­рых два или более де­та­ли­зи­ро­ва­ны в </a:t>
            </a:r>
            <a:r>
              <a:rPr lang="ru-RU" sz="1700" dirty="0" smtClean="0"/>
              <a:t>под­пунк­тах.</a:t>
            </a:r>
          </a:p>
          <a:p>
            <a:pPr marL="342900" indent="-342900" algn="just">
              <a:buAutoNum type="arabicPeriod"/>
              <a:defRPr/>
            </a:pPr>
            <a:r>
              <a:rPr lang="ru-RU" sz="1700" dirty="0" smtClean="0"/>
              <a:t>Используя </a:t>
            </a:r>
            <a:r>
              <a:rPr lang="ru-RU" sz="1700" dirty="0"/>
              <a:t>обществоведческие знания, составьте сложный план, позволяющий раскрыть по существу </a:t>
            </a:r>
            <a:r>
              <a:rPr lang="ru-RU" sz="1700" dirty="0" smtClean="0"/>
              <a:t>тему </a:t>
            </a:r>
            <a:r>
              <a:rPr lang="ru-RU" sz="1700" b="1" dirty="0" smtClean="0">
                <a:solidFill>
                  <a:srgbClr val="C00000"/>
                </a:solidFill>
              </a:rPr>
              <a:t>«Налоги </a:t>
            </a:r>
            <a:r>
              <a:rPr lang="ru-RU" sz="1700" b="1" dirty="0">
                <a:solidFill>
                  <a:srgbClr val="C00000"/>
                </a:solidFill>
              </a:rPr>
              <a:t>в Российской Федерации</a:t>
            </a:r>
            <a:r>
              <a:rPr lang="ru-RU" sz="1700" dirty="0">
                <a:solidFill>
                  <a:srgbClr val="C00000"/>
                </a:solidFill>
              </a:rPr>
              <a:t>» </a:t>
            </a:r>
            <a:r>
              <a:rPr lang="ru-RU" sz="1700" dirty="0" smtClean="0"/>
              <a:t>План </a:t>
            </a:r>
            <a:r>
              <a:rPr lang="ru-RU" sz="1700" dirty="0"/>
              <a:t>дол­жен со­дер­жать не менее трех пунк­тов, из ко­то­рых два или более де­та­ли­зи­ро­ва­ны в </a:t>
            </a:r>
            <a:r>
              <a:rPr lang="ru-RU" sz="1700" dirty="0" smtClean="0"/>
              <a:t>под­пунк­тах.</a:t>
            </a:r>
          </a:p>
          <a:p>
            <a:pPr marL="342900" indent="-342900" algn="just">
              <a:buAutoNum type="arabicPeriod"/>
              <a:defRPr/>
            </a:pPr>
            <a:r>
              <a:rPr lang="ru-RU" sz="1700" dirty="0" smtClean="0"/>
              <a:t>Используя </a:t>
            </a:r>
            <a:r>
              <a:rPr lang="ru-RU" sz="1700" dirty="0"/>
              <a:t>обществоведческие знания, составьте сложный план, позволяющий раскрыть по существу </a:t>
            </a:r>
            <a:r>
              <a:rPr lang="ru-RU" sz="1700" dirty="0" smtClean="0"/>
              <a:t>тему  </a:t>
            </a:r>
            <a:r>
              <a:rPr lang="ru-RU" sz="1700" b="1" dirty="0" smtClean="0">
                <a:solidFill>
                  <a:srgbClr val="C00000"/>
                </a:solidFill>
              </a:rPr>
              <a:t>«Государство в </a:t>
            </a:r>
            <a:r>
              <a:rPr lang="ru-RU" sz="1700" b="1" dirty="0">
                <a:solidFill>
                  <a:srgbClr val="C00000"/>
                </a:solidFill>
              </a:rPr>
              <a:t>рыночной экономике»</a:t>
            </a:r>
            <a:r>
              <a:rPr lang="ru-RU" sz="1700" b="1" dirty="0" smtClean="0">
                <a:solidFill>
                  <a:srgbClr val="C00000"/>
                </a:solidFill>
              </a:rPr>
              <a:t>. </a:t>
            </a:r>
            <a:r>
              <a:rPr lang="ru-RU" sz="1700" dirty="0" smtClean="0"/>
              <a:t>План </a:t>
            </a:r>
            <a:r>
              <a:rPr lang="ru-RU" sz="1700" dirty="0"/>
              <a:t>дол­жен со­дер­жать не менее трех пунк­тов, из ко­то­рых два или более де­та­ли­зи­ро­ва­ны в </a:t>
            </a:r>
            <a:r>
              <a:rPr lang="ru-RU" sz="1700" dirty="0" smtClean="0"/>
              <a:t>под­пунк­тах.</a:t>
            </a:r>
          </a:p>
          <a:p>
            <a:pPr marL="342900" indent="-342900" algn="just">
              <a:buAutoNum type="arabicPeriod"/>
              <a:defRPr/>
            </a:pPr>
            <a:r>
              <a:rPr lang="ru-RU" sz="1700" dirty="0" smtClean="0"/>
              <a:t>Используя </a:t>
            </a:r>
            <a:r>
              <a:rPr lang="ru-RU" sz="1700" dirty="0"/>
              <a:t>обществоведческие знания, составьте сложный план, позволяющий раскрыть по существу </a:t>
            </a:r>
            <a:r>
              <a:rPr lang="ru-RU" sz="1700" dirty="0" smtClean="0"/>
              <a:t>тему </a:t>
            </a:r>
            <a:r>
              <a:rPr lang="ru-RU" sz="1700" b="1" dirty="0" smtClean="0">
                <a:solidFill>
                  <a:srgbClr val="C00000"/>
                </a:solidFill>
              </a:rPr>
              <a:t>«Из­держ­ки </a:t>
            </a:r>
            <a:r>
              <a:rPr lang="ru-RU" sz="1700" b="1" dirty="0">
                <a:solidFill>
                  <a:srgbClr val="C00000"/>
                </a:solidFill>
              </a:rPr>
              <a:t>в де­я­тель­но­сти пред­при­я­тий</a:t>
            </a:r>
            <a:r>
              <a:rPr lang="ru-RU" sz="1700" dirty="0" smtClean="0">
                <a:solidFill>
                  <a:srgbClr val="C00000"/>
                </a:solidFill>
              </a:rPr>
              <a:t>». </a:t>
            </a:r>
            <a:r>
              <a:rPr lang="ru-RU" sz="1700" dirty="0" smtClean="0"/>
              <a:t>План </a:t>
            </a:r>
            <a:r>
              <a:rPr lang="ru-RU" sz="1700" dirty="0"/>
              <a:t>дол­жен со­дер­жать не менее трёх пунк­тов, из ко­то­рых два или более де­та­ли­зи­ро­ва­ны в </a:t>
            </a:r>
            <a:r>
              <a:rPr lang="ru-RU" sz="1700" dirty="0" smtClean="0"/>
              <a:t>под­пунк­тах.</a:t>
            </a:r>
          </a:p>
          <a:p>
            <a:pPr marL="342900" indent="-342900" algn="just">
              <a:buAutoNum type="arabicPeriod"/>
              <a:defRPr/>
            </a:pPr>
            <a:r>
              <a:rPr lang="ru-RU" sz="1700" dirty="0" smtClean="0"/>
              <a:t>Используя </a:t>
            </a:r>
            <a:r>
              <a:rPr lang="ru-RU" sz="1700" dirty="0"/>
              <a:t>обществоведческие знания, составьте сложный план, позволяющий раскрыть по существу </a:t>
            </a:r>
            <a:r>
              <a:rPr lang="ru-RU" sz="1700" dirty="0" smtClean="0"/>
              <a:t>тему </a:t>
            </a:r>
            <a:r>
              <a:rPr lang="ru-RU" sz="1700" dirty="0" smtClean="0">
                <a:solidFill>
                  <a:srgbClr val="C00000"/>
                </a:solidFill>
              </a:rPr>
              <a:t>«</a:t>
            </a:r>
            <a:r>
              <a:rPr lang="ru-RU" sz="1700" b="1" dirty="0" smtClean="0">
                <a:solidFill>
                  <a:srgbClr val="C00000"/>
                </a:solidFill>
              </a:rPr>
              <a:t>Этика </a:t>
            </a:r>
            <a:r>
              <a:rPr lang="ru-RU" sz="1700" b="1" dirty="0">
                <a:solidFill>
                  <a:srgbClr val="C00000"/>
                </a:solidFill>
              </a:rPr>
              <a:t>и со­ци­аль­ная от­вет­ствен­ность биз­не­са</a:t>
            </a:r>
            <a:r>
              <a:rPr lang="ru-RU" sz="1700" b="1" dirty="0" smtClean="0">
                <a:solidFill>
                  <a:srgbClr val="C00000"/>
                </a:solidFill>
              </a:rPr>
              <a:t>». </a:t>
            </a:r>
            <a:r>
              <a:rPr lang="ru-RU" sz="1700" dirty="0" smtClean="0"/>
              <a:t>План </a:t>
            </a:r>
            <a:r>
              <a:rPr lang="ru-RU" sz="1700" dirty="0"/>
              <a:t>дол­жен со­дер­жать не менее трех пунк­тов, из ко­то­рых два или более де­та­ли­зи­ро­ва­ны в под­пунк­тах</a:t>
            </a:r>
            <a:r>
              <a:rPr lang="ru-RU" sz="1600" dirty="0" smtClean="0"/>
              <a:t>. </a:t>
            </a:r>
          </a:p>
        </p:txBody>
      </p:sp>
      <p:pic>
        <p:nvPicPr>
          <p:cNvPr id="79876" name="Picture 6" descr="C:\Users\alekseenko_en\Desktop\Leg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5972175"/>
            <a:ext cx="20129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11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736144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Примеры заданий 28  из раздела  </a:t>
            </a:r>
            <a:r>
              <a:rPr lang="ru-RU" sz="2200" b="1" dirty="0" smtClean="0">
                <a:solidFill>
                  <a:srgbClr val="C00000"/>
                </a:solidFill>
              </a:rPr>
              <a:t>«ПРАВО»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399904" cy="5400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700" dirty="0" smtClean="0"/>
              <a:t>1. Используя </a:t>
            </a:r>
            <a:r>
              <a:rPr lang="ru-RU" sz="1700" dirty="0"/>
              <a:t>обществоведческие знания, составьте сложный план, позволяющий раскрыть по существу тему </a:t>
            </a:r>
            <a:r>
              <a:rPr lang="ru-RU" sz="1700" b="1" dirty="0" smtClean="0">
                <a:solidFill>
                  <a:srgbClr val="C00000"/>
                </a:solidFill>
              </a:rPr>
              <a:t>«</a:t>
            </a:r>
            <a:r>
              <a:rPr lang="ru-RU" sz="1700" b="1" dirty="0">
                <a:solidFill>
                  <a:srgbClr val="C00000"/>
                </a:solidFill>
              </a:rPr>
              <a:t>Уголовное судопроизводство»</a:t>
            </a:r>
            <a:r>
              <a:rPr lang="ru-RU" sz="1700" b="1" dirty="0"/>
              <a:t>. </a:t>
            </a:r>
            <a:r>
              <a:rPr lang="ru-RU" sz="1700" dirty="0" smtClean="0"/>
              <a:t>План </a:t>
            </a:r>
            <a:r>
              <a:rPr lang="ru-RU" sz="1700" dirty="0"/>
              <a:t>должен содержать не менее трёх пунктов, из которых два или более детализированы в подпунктах</a:t>
            </a:r>
            <a:r>
              <a:rPr lang="ru-RU" sz="1700" dirty="0" smtClean="0"/>
              <a:t>.</a:t>
            </a:r>
            <a:endParaRPr lang="ru-RU" sz="1700" dirty="0"/>
          </a:p>
          <a:p>
            <a:pPr marL="0" indent="0" algn="just">
              <a:buNone/>
            </a:pPr>
            <a:r>
              <a:rPr lang="ru-RU" sz="1700" b="1" dirty="0" smtClean="0"/>
              <a:t>2. </a:t>
            </a:r>
            <a:r>
              <a:rPr lang="ru-RU" sz="1700" dirty="0"/>
              <a:t>Используя обществоведческие знания, составьте сложный план, позволяющий раскрыть по существу тему</a:t>
            </a:r>
            <a:r>
              <a:rPr lang="ru-RU" sz="1700" b="1" dirty="0" smtClean="0"/>
              <a:t> </a:t>
            </a:r>
            <a:r>
              <a:rPr lang="ru-RU" sz="1700" b="1" dirty="0">
                <a:solidFill>
                  <a:srgbClr val="C00000"/>
                </a:solidFill>
              </a:rPr>
              <a:t>«Особенности административной юрисдикции»</a:t>
            </a:r>
            <a:r>
              <a:rPr lang="ru-RU" sz="1700" b="1" dirty="0"/>
              <a:t>. </a:t>
            </a:r>
            <a:r>
              <a:rPr lang="ru-RU" sz="1700" dirty="0" smtClean="0"/>
              <a:t>План </a:t>
            </a:r>
            <a:r>
              <a:rPr lang="ru-RU" sz="1700" dirty="0"/>
              <a:t>должен содержать не менее трёх пунктов, из которых два или более детализированы в подпунктах</a:t>
            </a:r>
            <a:r>
              <a:rPr lang="ru-RU" sz="1700" dirty="0" smtClean="0"/>
              <a:t>.</a:t>
            </a:r>
            <a:endParaRPr lang="ru-RU" sz="1700" dirty="0"/>
          </a:p>
          <a:p>
            <a:pPr marL="0" indent="0" algn="just">
              <a:buNone/>
            </a:pPr>
            <a:r>
              <a:rPr lang="ru-RU" sz="1700" b="1" dirty="0" smtClean="0"/>
              <a:t>3. </a:t>
            </a:r>
            <a:r>
              <a:rPr lang="ru-RU" sz="1700" dirty="0"/>
              <a:t>Используя обществоведческие знания, составьте сложный план, позволяющий раскрыть по существу тему </a:t>
            </a:r>
            <a:r>
              <a:rPr lang="ru-RU" sz="1700" b="1" dirty="0" smtClean="0">
                <a:solidFill>
                  <a:srgbClr val="C00000"/>
                </a:solidFill>
              </a:rPr>
              <a:t>«</a:t>
            </a:r>
            <a:r>
              <a:rPr lang="ru-RU" sz="1700" b="1" dirty="0">
                <a:solidFill>
                  <a:srgbClr val="C00000"/>
                </a:solidFill>
              </a:rPr>
              <a:t>Особенности гражданского судопроизводства»</a:t>
            </a:r>
            <a:r>
              <a:rPr lang="ru-RU" sz="1700" b="1" dirty="0"/>
              <a:t>. </a:t>
            </a:r>
            <a:r>
              <a:rPr lang="ru-RU" sz="1700" dirty="0" smtClean="0"/>
              <a:t>План </a:t>
            </a:r>
            <a:r>
              <a:rPr lang="ru-RU" sz="1700" dirty="0"/>
              <a:t>должен содержать не менее трёх пунктов, из которых два или более детализированы в подпунктах.</a:t>
            </a:r>
          </a:p>
          <a:p>
            <a:pPr marL="0" indent="0" algn="just">
              <a:buNone/>
            </a:pPr>
            <a:r>
              <a:rPr lang="ru-RU" sz="1700" b="1" dirty="0" smtClean="0"/>
              <a:t>4. </a:t>
            </a:r>
            <a:r>
              <a:rPr lang="ru-RU" sz="1700" dirty="0"/>
              <a:t>Используя обществоведческие знания, составьте сложный план, позволяющий раскрыть по существу тему </a:t>
            </a:r>
            <a:r>
              <a:rPr lang="ru-RU" sz="1700" b="1" dirty="0" smtClean="0">
                <a:solidFill>
                  <a:srgbClr val="C00000"/>
                </a:solidFill>
              </a:rPr>
              <a:t>«</a:t>
            </a:r>
            <a:r>
              <a:rPr lang="ru-RU" sz="1700" b="1" dirty="0">
                <a:solidFill>
                  <a:srgbClr val="C00000"/>
                </a:solidFill>
              </a:rPr>
              <a:t>Трудовой договор как способ регулирования трудовых правоотношений». </a:t>
            </a:r>
            <a:r>
              <a:rPr lang="ru-RU" sz="1700" dirty="0" smtClean="0"/>
              <a:t>План </a:t>
            </a:r>
            <a:r>
              <a:rPr lang="ru-RU" sz="1700" dirty="0"/>
              <a:t>должен содержать не менее трёх пунктов, из которых два или более детализированы в подпунктах.</a:t>
            </a:r>
          </a:p>
          <a:p>
            <a:pPr marL="0" indent="0" algn="just">
              <a:buNone/>
            </a:pPr>
            <a:r>
              <a:rPr lang="ru-RU" sz="1700" b="1" dirty="0" smtClean="0"/>
              <a:t>5. </a:t>
            </a:r>
            <a:r>
              <a:rPr lang="ru-RU" sz="1700" dirty="0"/>
              <a:t>Используя обществоведческие знания, составьте сложный план, позволяющий раскрыть по существу тему</a:t>
            </a:r>
            <a:r>
              <a:rPr lang="ru-RU" sz="1700" b="1" dirty="0" smtClean="0"/>
              <a:t> </a:t>
            </a:r>
            <a:r>
              <a:rPr lang="ru-RU" sz="1700" b="1" dirty="0">
                <a:solidFill>
                  <a:srgbClr val="C00000"/>
                </a:solidFill>
              </a:rPr>
              <a:t>«Международное гуманитарное право». </a:t>
            </a:r>
            <a:r>
              <a:rPr lang="ru-RU" sz="1700" dirty="0" smtClean="0"/>
              <a:t>План </a:t>
            </a:r>
            <a:r>
              <a:rPr lang="ru-RU" sz="1700" dirty="0"/>
              <a:t>должен содержать не менее трёх пунктов, из которых два или более детализированы в подпунктах.</a:t>
            </a:r>
          </a:p>
          <a:p>
            <a:pPr marL="0" indent="0">
              <a:buNone/>
            </a:pPr>
            <a:r>
              <a:rPr lang="ru-RU" sz="1200" dirty="0"/>
              <a:t/>
            </a:r>
            <a:br>
              <a:rPr lang="ru-RU" sz="1200" dirty="0"/>
            </a:br>
            <a:endParaRPr lang="ru-RU" sz="1200" b="1" dirty="0"/>
          </a:p>
        </p:txBody>
      </p:sp>
      <p:pic>
        <p:nvPicPr>
          <p:cNvPr id="5" name="Picture 6" descr="C:\Users\alekseenko_en\Desktop\Leg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848" y="5971714"/>
            <a:ext cx="2012472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407" y="260648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8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959" y="353556"/>
            <a:ext cx="8325960" cy="2376264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ПЛАН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– чёткое последовательное представление частей содержания изученного вопроса (текста) в кратких формулировках, отражающих тему и/или основную идею соответствующего фрагмента, многообразие его смысловых связей</a:t>
            </a:r>
            <a:r>
              <a:rPr lang="ru-RU" sz="2000" b="1" dirty="0" smtClean="0">
                <a:latin typeface="+mn-lt"/>
              </a:rPr>
              <a:t>.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+mn-lt"/>
              </a:rPr>
              <a:t>Разновидности заданий по составлению планов: </a:t>
            </a:r>
            <a:br>
              <a:rPr lang="ru-RU" sz="2000" b="1" i="1" dirty="0" smtClean="0">
                <a:solidFill>
                  <a:srgbClr val="C00000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- по какому-либо одному из аспектов широкой темы; 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latin typeface="+mn-lt"/>
              </a:rPr>
              <a:t>-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по какой-либо узкой теме; 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latin typeface="+mn-lt"/>
              </a:rPr>
              <a:t>- 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по теме,  объединяющей  несколько понятий.</a:t>
            </a:r>
            <a:endParaRPr lang="ru-RU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572" y="3428999"/>
            <a:ext cx="8183880" cy="25701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12" y="2996952"/>
            <a:ext cx="2286000" cy="3238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6" descr="C:\Users\alekseenko_en\Desktop\Legio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694" y="5929150"/>
            <a:ext cx="18002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188640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91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6" descr="C:\Users\alekseenko_en\Desktop\Leg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092825"/>
            <a:ext cx="159385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733929" y="352128"/>
            <a:ext cx="8229600" cy="9001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C00000"/>
                </a:solidFill>
              </a:rPr>
              <a:t>Условия достижения позитивных результатов на ЕГЭ</a:t>
            </a:r>
          </a:p>
        </p:txBody>
      </p:sp>
      <p:sp>
        <p:nvSpPr>
          <p:cNvPr id="80900" name="Объект 2"/>
          <p:cNvSpPr>
            <a:spLocks noGrp="1"/>
          </p:cNvSpPr>
          <p:nvPr>
            <p:ph idx="1"/>
          </p:nvPr>
        </p:nvSpPr>
        <p:spPr>
          <a:xfrm>
            <a:off x="649062" y="1343025"/>
            <a:ext cx="8229600" cy="55149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200" dirty="0" smtClean="0">
                <a:ea typeface="Verdana" pitchFamily="34" charset="0"/>
                <a:cs typeface="Verdana" pitchFamily="34" charset="0"/>
              </a:rPr>
              <a:t>формирование  </a:t>
            </a:r>
            <a:r>
              <a:rPr lang="ru-RU" sz="2200" b="1" dirty="0" err="1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метапредметных</a:t>
            </a:r>
            <a:r>
              <a:rPr lang="ru-RU" sz="2200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  </a:t>
            </a:r>
            <a:r>
              <a:rPr lang="ru-RU" sz="2200" dirty="0" smtClean="0">
                <a:ea typeface="Verdana" pitchFamily="34" charset="0"/>
                <a:cs typeface="Verdana" pitchFamily="34" charset="0"/>
              </a:rPr>
              <a:t>способов действий и развитие активной познавательной деятельности учащихся:  работа со всеми видами учебной информации, формирование аналитических, классификационных умений и навыков, систематизация знаний.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200" dirty="0" smtClean="0">
                <a:ea typeface="Verdana" pitchFamily="34" charset="0"/>
                <a:cs typeface="Verdana" pitchFamily="34" charset="0"/>
              </a:rPr>
              <a:t>использование заданий </a:t>
            </a:r>
            <a:r>
              <a:rPr lang="ru-RU" sz="2200" b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высокого уровня сложности</a:t>
            </a:r>
            <a:r>
              <a:rPr lang="ru-RU" sz="2200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ru-RU" sz="2200" dirty="0" smtClean="0">
                <a:ea typeface="Verdana" pitchFamily="34" charset="0"/>
                <a:cs typeface="Verdana" pitchFamily="34" charset="0"/>
              </a:rPr>
              <a:t>ЕГЭ в учебном процессе как в обучающей, так и в контрольной функциях. 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200" b="1" dirty="0" smtClean="0">
                <a:ea typeface="Verdana" pitchFamily="34" charset="0"/>
                <a:cs typeface="Verdana" pitchFamily="34" charset="0"/>
              </a:rPr>
              <a:t>     </a:t>
            </a:r>
            <a:r>
              <a:rPr lang="ru-RU" sz="2200" b="1" dirty="0" smtClean="0">
                <a:ea typeface="Verdana" pitchFamily="34" charset="0"/>
                <a:cs typeface="Verdana" pitchFamily="34" charset="0"/>
              </a:rPr>
              <a:t>Задача </a:t>
            </a:r>
            <a:r>
              <a:rPr lang="ru-RU" sz="2200" dirty="0" smtClean="0">
                <a:ea typeface="Verdana" pitchFamily="34" charset="0"/>
                <a:cs typeface="Verdana" pitchFamily="34" charset="0"/>
              </a:rPr>
              <a:t>- привлечь внимание выпускников к ключевым вопросам курса обществознания, развить навык и закрепить умение выполнять задания различных видов, выделить и проработать наиболее   сложные вопросы, 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2200" dirty="0" smtClean="0">
                <a:ea typeface="Verdana" pitchFamily="34" charset="0"/>
                <a:cs typeface="Verdana" pitchFamily="34" charset="0"/>
              </a:rPr>
              <a:t>   </a:t>
            </a:r>
            <a:r>
              <a:rPr lang="ru-RU" sz="2200" dirty="0" smtClean="0">
                <a:ea typeface="Verdana" pitchFamily="34" charset="0"/>
                <a:cs typeface="Verdana" pitchFamily="34" charset="0"/>
              </a:rPr>
              <a:t>требующие особого внимания.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6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Вебинары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4"/>
          <a:stretch/>
        </p:blipFill>
        <p:spPr bwMode="auto">
          <a:xfrm>
            <a:off x="1393803" y="2446493"/>
            <a:ext cx="6526310" cy="299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665240" y="1340769"/>
            <a:ext cx="7959896" cy="1900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buFont typeface="Arial" pitchFamily="34" charset="0"/>
              <a:buNone/>
            </a:pPr>
            <a:r>
              <a:rPr lang="ru-RU" sz="2000" dirty="0" smtClean="0"/>
              <a:t>Авторы и специалисты издательства «Легион» регулярно проводят </a:t>
            </a:r>
            <a:r>
              <a:rPr lang="ru-RU" sz="2000" b="1" dirty="0" smtClean="0"/>
              <a:t>бесплатные </a:t>
            </a:r>
            <a:r>
              <a:rPr lang="ru-RU" sz="2000" b="1" dirty="0" err="1" smtClean="0"/>
              <a:t>вебинары</a:t>
            </a:r>
            <a:r>
              <a:rPr lang="ru-RU" sz="2000" b="1" dirty="0" smtClean="0"/>
              <a:t> по всем предметам школьного курса</a:t>
            </a:r>
            <a:r>
              <a:rPr lang="ru-RU" sz="2000" dirty="0" smtClean="0"/>
              <a:t>.               Все участники получают именные  бесплатные </a:t>
            </a:r>
            <a:r>
              <a:rPr lang="ru-RU" sz="2000" b="1" dirty="0" smtClean="0"/>
              <a:t>сертификаты</a:t>
            </a:r>
            <a:r>
              <a:rPr lang="ru-RU" sz="2000" dirty="0" smtClean="0"/>
              <a:t>.</a:t>
            </a:r>
          </a:p>
        </p:txBody>
      </p:sp>
      <p:sp>
        <p:nvSpPr>
          <p:cNvPr id="9" name="Скругленный прямоугольник 8">
            <a:hlinkClick r:id="rId4"/>
          </p:cNvPr>
          <p:cNvSpPr/>
          <p:nvPr/>
        </p:nvSpPr>
        <p:spPr>
          <a:xfrm>
            <a:off x="2267744" y="5661248"/>
            <a:ext cx="4392488" cy="864095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2800" b="1" dirty="0" smtClean="0"/>
              <a:t>запланируйте участие</a:t>
            </a:r>
          </a:p>
          <a:p>
            <a:pPr marL="0" lvl="1" algn="ctr"/>
            <a:r>
              <a:rPr lang="ru-RU" sz="2800" b="1" dirty="0" smtClean="0"/>
              <a:t>прямо </a:t>
            </a:r>
            <a:r>
              <a:rPr lang="ru-RU" sz="2800" b="1" dirty="0"/>
              <a:t>сейчас</a:t>
            </a:r>
            <a:r>
              <a:rPr lang="ru-RU" sz="2800" b="1" dirty="0" smtClean="0"/>
              <a:t>!</a:t>
            </a:r>
            <a:endParaRPr lang="ru-RU" sz="28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6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Книги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665240" y="1484784"/>
            <a:ext cx="7959896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 typeface="Arial" pitchFamily="34" charset="0"/>
              <a:buNone/>
            </a:pPr>
            <a:r>
              <a:rPr lang="ru-RU" sz="2000" dirty="0" smtClean="0"/>
              <a:t>Приобретайте пособия  нашего издательства в интернет-магазине</a:t>
            </a:r>
          </a:p>
          <a:p>
            <a:pPr marL="0" lvl="1" indent="0" algn="ctr">
              <a:buNone/>
            </a:pPr>
            <a:r>
              <a:rPr lang="en-US" sz="2000" dirty="0">
                <a:hlinkClick r:id="rId3"/>
              </a:rPr>
              <a:t>http://legionr.ru/books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  <a:r>
              <a:rPr lang="ru-RU" sz="2000" dirty="0" smtClean="0"/>
              <a:t>,</a:t>
            </a:r>
            <a:endParaRPr lang="ru-RU" sz="2000" dirty="0"/>
          </a:p>
          <a:p>
            <a:pPr marL="0" lvl="1" indent="0" algn="ctr">
              <a:buFont typeface="Arial" pitchFamily="34" charset="0"/>
              <a:buNone/>
            </a:pPr>
            <a:endParaRPr lang="en-US" sz="2000" dirty="0" smtClean="0"/>
          </a:p>
          <a:p>
            <a:pPr marL="0" lvl="1" indent="0" algn="ctr">
              <a:buFont typeface="Arial" pitchFamily="34" charset="0"/>
              <a:buNone/>
            </a:pPr>
            <a:r>
              <a:rPr lang="ru-RU" sz="2000" dirty="0" smtClean="0"/>
              <a:t>а также в книжных магазинах Вашего города</a:t>
            </a:r>
          </a:p>
          <a:p>
            <a:pPr marL="0" lvl="1" indent="0" algn="ctr">
              <a:buNone/>
            </a:pPr>
            <a:r>
              <a:rPr lang="ru-RU" sz="2000" dirty="0" smtClean="0"/>
              <a:t>(список адресов размещен здесь </a:t>
            </a:r>
            <a:r>
              <a:rPr lang="en-US" sz="2000" dirty="0">
                <a:hlinkClick r:id="rId4"/>
              </a:rPr>
              <a:t>http://legionr.ru/companies</a:t>
            </a:r>
            <a:r>
              <a:rPr lang="en-US" sz="2000" dirty="0" smtClean="0">
                <a:hlinkClick r:id="rId4"/>
              </a:rPr>
              <a:t>/</a:t>
            </a:r>
            <a:r>
              <a:rPr lang="ru-RU" sz="2000" dirty="0" smtClean="0"/>
              <a:t> )</a:t>
            </a:r>
            <a:endParaRPr lang="ru-RU" sz="2000" dirty="0"/>
          </a:p>
          <a:p>
            <a:pPr marL="0" lvl="1" indent="0" algn="ctr">
              <a:buFont typeface="Arial" pitchFamily="34" charset="0"/>
              <a:buNone/>
            </a:pPr>
            <a:endParaRPr lang="ru-RU" sz="20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t>22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945114"/>
            <a:ext cx="1368152" cy="19442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обложка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48136" y="3945114"/>
            <a:ext cx="1368152" cy="19442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обложка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3933056"/>
            <a:ext cx="1368152" cy="19442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обложка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64088" y="3933056"/>
            <a:ext cx="1368152" cy="19442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обложка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76256" y="3933056"/>
            <a:ext cx="1368152" cy="19442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облока</a:t>
            </a:r>
            <a:endParaRPr lang="ru-RU" dirty="0"/>
          </a:p>
        </p:txBody>
      </p:sp>
      <p:pic>
        <p:nvPicPr>
          <p:cNvPr id="13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948264" y="3738292"/>
            <a:ext cx="1615398" cy="2232019"/>
          </a:xfrm>
          <a:ln>
            <a:solidFill>
              <a:schemeClr val="tx1"/>
            </a:solidFill>
          </a:ln>
          <a:extLst/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4088" y="3732717"/>
            <a:ext cx="1584176" cy="2216139"/>
          </a:xfrm>
          <a:prstGeom prst="rect">
            <a:avLst/>
          </a:prstGeom>
          <a:ln>
            <a:solidFill>
              <a:schemeClr val="tx1"/>
            </a:solidFill>
          </a:ln>
          <a:ex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18" y="3738292"/>
            <a:ext cx="1572645" cy="22105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563" y="3732717"/>
            <a:ext cx="1624545" cy="224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110" y="3738292"/>
            <a:ext cx="1584832" cy="221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00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665240" y="1844824"/>
            <a:ext cx="7959896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 typeface="Arial" pitchFamily="34" charset="0"/>
              <a:buNone/>
            </a:pPr>
            <a:endParaRPr lang="ru-RU" sz="2000" dirty="0" smtClean="0"/>
          </a:p>
          <a:p>
            <a:pPr marL="0" lvl="1" indent="0" algn="ctr">
              <a:buFont typeface="Arial" pitchFamily="34" charset="0"/>
              <a:buNone/>
            </a:pPr>
            <a:endParaRPr lang="ru-RU" sz="2000" dirty="0"/>
          </a:p>
          <a:p>
            <a:pPr marL="0" lvl="1" indent="0" algn="ctr">
              <a:buFont typeface="Arial" pitchFamily="34" charset="0"/>
              <a:buNone/>
            </a:pPr>
            <a:r>
              <a:rPr lang="ru-RU" sz="2000" b="1" dirty="0" smtClean="0"/>
              <a:t>Издательство «Легион» на связи:</a:t>
            </a:r>
          </a:p>
          <a:p>
            <a:pPr marL="0" lvl="1" indent="0" algn="ctr">
              <a:buNone/>
            </a:pPr>
            <a:r>
              <a:rPr lang="ru-RU" sz="2000" dirty="0"/>
              <a:t>Сайт, интернет-магазин: </a:t>
            </a:r>
            <a:r>
              <a:rPr lang="en-US" sz="2000" dirty="0">
                <a:hlinkClick r:id="rId3"/>
              </a:rPr>
              <a:t>www.legionr.ru</a:t>
            </a:r>
            <a:r>
              <a:rPr lang="ru-RU" sz="2000" dirty="0"/>
              <a:t> </a:t>
            </a:r>
            <a:endParaRPr lang="en-US" sz="2000" dirty="0"/>
          </a:p>
          <a:p>
            <a:pPr marL="0" lvl="1" indent="0" algn="ctr">
              <a:buFont typeface="Arial" pitchFamily="34" charset="0"/>
              <a:buNone/>
            </a:pPr>
            <a:r>
              <a:rPr lang="en-US" sz="2000" dirty="0" smtClean="0"/>
              <a:t>E-mail: </a:t>
            </a:r>
            <a:r>
              <a:rPr lang="en-US" sz="2000" dirty="0" smtClean="0">
                <a:hlinkClick r:id="rId4"/>
              </a:rPr>
              <a:t>legionrus@legionrus.com</a:t>
            </a:r>
            <a:r>
              <a:rPr lang="en-US" sz="2000" dirty="0" smtClean="0"/>
              <a:t> </a:t>
            </a:r>
          </a:p>
          <a:p>
            <a:pPr marL="0" lvl="1" indent="0" algn="ctr">
              <a:buFont typeface="Arial" pitchFamily="34" charset="0"/>
              <a:buNone/>
            </a:pPr>
            <a:r>
              <a:rPr lang="ru-RU" sz="2000" dirty="0" smtClean="0"/>
              <a:t>Тел.: 8(863)303-05-50, 282-20-76</a:t>
            </a:r>
          </a:p>
          <a:p>
            <a:pPr marL="0" lvl="1" indent="0" algn="ctr">
              <a:buFont typeface="Arial" pitchFamily="34" charset="0"/>
              <a:buNone/>
            </a:pPr>
            <a:endParaRPr lang="ru-RU" sz="2000" dirty="0"/>
          </a:p>
          <a:p>
            <a:pPr marL="0" lvl="1" indent="0" algn="ctr">
              <a:buFont typeface="Arial" pitchFamily="34" charset="0"/>
              <a:buNone/>
            </a:pPr>
            <a:endParaRPr lang="ru-RU" sz="20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82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Методическая копилка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/>
          <a:lstStyle/>
          <a:p>
            <a:pPr marL="0" lvl="1" indent="0" algn="just">
              <a:buNone/>
            </a:pPr>
            <a:r>
              <a:rPr lang="ru-RU" sz="2000" dirty="0" smtClean="0"/>
              <a:t>Предлагайте свои </a:t>
            </a:r>
            <a:r>
              <a:rPr lang="ru-RU" sz="2000" dirty="0"/>
              <a:t>учебно-методические </a:t>
            </a:r>
            <a:r>
              <a:rPr lang="ru-RU" sz="2000" dirty="0" smtClean="0"/>
              <a:t>разработки, </a:t>
            </a:r>
            <a:r>
              <a:rPr lang="ru-RU" sz="2000" dirty="0"/>
              <a:t>полезные советы и методические рекомендации для </a:t>
            </a:r>
            <a:r>
              <a:rPr lang="ru-RU" sz="2000" dirty="0" smtClean="0"/>
              <a:t>родителей, и мы опубликуем их в специальном разделе нашего сайта </a:t>
            </a:r>
            <a:r>
              <a:rPr lang="ru-RU" sz="2000" dirty="0">
                <a:hlinkClick r:id="rId2"/>
              </a:rPr>
              <a:t>«Методическая копилка</a:t>
            </a:r>
            <a:r>
              <a:rPr lang="ru-RU" sz="2000" dirty="0" smtClean="0">
                <a:hlinkClick r:id="rId2"/>
              </a:rPr>
              <a:t>»</a:t>
            </a:r>
            <a:r>
              <a:rPr lang="ru-RU" sz="2000" dirty="0" smtClean="0"/>
              <a:t>.</a:t>
            </a:r>
            <a:r>
              <a:rPr lang="ru-RU" sz="2000" dirty="0" smtClean="0">
                <a:hlinkClick r:id="rId3"/>
              </a:rPr>
              <a:t> </a:t>
            </a:r>
            <a:r>
              <a:rPr lang="ru-RU" sz="2000" dirty="0" smtClean="0"/>
              <a:t>Направляйте свои материалы на почту </a:t>
            </a:r>
            <a:r>
              <a:rPr lang="en-US" sz="2000" dirty="0" smtClean="0">
                <a:hlinkClick r:id="rId4"/>
              </a:rPr>
              <a:t>legionrus@legionrus.com</a:t>
            </a:r>
            <a:r>
              <a:rPr lang="en-US" sz="2000" dirty="0" smtClean="0"/>
              <a:t> </a:t>
            </a:r>
            <a:r>
              <a:rPr lang="ru-RU" sz="2000" dirty="0" smtClean="0"/>
              <a:t>с пометкой «Методическая копилка».</a:t>
            </a:r>
          </a:p>
          <a:p>
            <a:pPr marL="457200" lvl="1" indent="-457200">
              <a:buFont typeface="Arial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1"/>
          <a:stretch/>
        </p:blipFill>
        <p:spPr bwMode="auto">
          <a:xfrm>
            <a:off x="827584" y="3224207"/>
            <a:ext cx="7530009" cy="3445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>
            <a:hlinkClick r:id="rId2"/>
          </p:cNvPr>
          <p:cNvSpPr/>
          <p:nvPr/>
        </p:nvSpPr>
        <p:spPr>
          <a:xfrm>
            <a:off x="2267744" y="5589240"/>
            <a:ext cx="4392488" cy="705606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2400" b="1" dirty="0" smtClean="0"/>
              <a:t>«МЕТОДИЧЕСКАЯ КОПИЛКА»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58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274638"/>
            <a:ext cx="802156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Вы можете стать соавтором!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980309"/>
            <a:ext cx="8229600" cy="12570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Авторские </a:t>
            </a:r>
            <a:r>
              <a:rPr lang="ru-RU" sz="2000" b="1" dirty="0"/>
              <a:t>предложения и вопросы </a:t>
            </a:r>
            <a:r>
              <a:rPr lang="ru-RU" sz="2000" b="1" dirty="0" smtClean="0"/>
              <a:t>направляйте </a:t>
            </a:r>
            <a:r>
              <a:rPr lang="ru-RU" sz="2000" b="1" dirty="0"/>
              <a:t>главному редактору </a:t>
            </a:r>
            <a:r>
              <a:rPr lang="ru-RU" sz="2000" b="1" dirty="0" smtClean="0"/>
              <a:t>  на электронную почту </a:t>
            </a:r>
            <a:r>
              <a:rPr lang="ru-RU" sz="2000" b="1" dirty="0" smtClean="0">
                <a:hlinkClick r:id="rId2"/>
              </a:rPr>
              <a:t>avi@legionrus.com</a:t>
            </a:r>
            <a:r>
              <a:rPr lang="ru-RU" sz="2000" b="1" dirty="0" smtClean="0"/>
              <a:t>  с </a:t>
            </a:r>
            <a:r>
              <a:rPr lang="ru-RU" sz="2000" b="1" dirty="0"/>
              <a:t>пометкой «Новые пособия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39" y="6093296"/>
            <a:ext cx="1330509" cy="54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the-writers-guru.com/uploads/7/1/2/5/7125848/4839882_or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93" y="1556792"/>
            <a:ext cx="3195903" cy="239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53346" y="1412776"/>
            <a:ext cx="495110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just">
              <a:buNone/>
            </a:pPr>
            <a:r>
              <a:rPr lang="ru-RU" sz="2000" dirty="0" smtClean="0"/>
              <a:t>Если </a:t>
            </a:r>
            <a:r>
              <a:rPr lang="ru-RU" sz="2000" dirty="0"/>
              <a:t>у вас есть методические наработки, готовые пособия, тетради, справочники или интересные идеи для школы, </a:t>
            </a:r>
            <a:r>
              <a:rPr lang="ru-RU" sz="2000" dirty="0" smtClean="0"/>
              <a:t>вы </a:t>
            </a:r>
            <a:r>
              <a:rPr lang="ru-RU" sz="2000" dirty="0"/>
              <a:t>можете стать нашим </a:t>
            </a:r>
            <a:r>
              <a:rPr lang="ru-RU" sz="2000" dirty="0" smtClean="0"/>
              <a:t>автором или соавтором</a:t>
            </a:r>
            <a:r>
              <a:rPr lang="ru-RU" sz="2000" dirty="0"/>
              <a:t>! </a:t>
            </a:r>
          </a:p>
          <a:p>
            <a:pPr marL="0" lvl="1" indent="0" algn="just">
              <a:buNone/>
            </a:pPr>
            <a:endParaRPr lang="ru-RU" sz="2000" dirty="0"/>
          </a:p>
          <a:p>
            <a:pPr marL="0" lvl="1" indent="0" algn="just">
              <a:buNone/>
            </a:pPr>
            <a:r>
              <a:rPr lang="ru-RU" sz="2000" dirty="0"/>
              <a:t>Мы рассмотрим все </a:t>
            </a:r>
            <a:r>
              <a:rPr lang="ru-RU" sz="2000" dirty="0" smtClean="0"/>
              <a:t>реальные предложения по изданию книг для учащихся </a:t>
            </a:r>
            <a:r>
              <a:rPr lang="ru-RU" sz="2000" dirty="0"/>
              <a:t>и их </a:t>
            </a:r>
            <a:r>
              <a:rPr lang="ru-RU" sz="2000" dirty="0" smtClean="0"/>
              <a:t>родителей, учителей, руководителей </a:t>
            </a:r>
            <a:r>
              <a:rPr lang="ru-RU" sz="2000" dirty="0"/>
              <a:t>школ и </a:t>
            </a:r>
            <a:r>
              <a:rPr lang="ru-RU" sz="2000" dirty="0" smtClean="0"/>
              <a:t>других образовательных учреждений.</a:t>
            </a:r>
            <a:endParaRPr lang="ru-RU" sz="2000" dirty="0"/>
          </a:p>
        </p:txBody>
      </p:sp>
      <p:sp>
        <p:nvSpPr>
          <p:cNvPr id="8" name="Скругленный прямоугольник 7">
            <a:hlinkClick r:id="rId5"/>
          </p:cNvPr>
          <p:cNvSpPr/>
          <p:nvPr/>
        </p:nvSpPr>
        <p:spPr>
          <a:xfrm>
            <a:off x="2267744" y="5819738"/>
            <a:ext cx="4392488" cy="705606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2400" b="1" dirty="0" smtClean="0"/>
              <a:t>ОТПРАВИТЬ ЗАЯВКУ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71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240" y="428355"/>
            <a:ext cx="8280920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6" descr="C:\Users\alekseenko_en\Desktop\Leg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5999163"/>
            <a:ext cx="18002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06580"/>
            <a:ext cx="7776863" cy="629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8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240" y="428355"/>
            <a:ext cx="8280920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6" descr="C:\Users\alekseenko_en\Desktop\Leg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5999163"/>
            <a:ext cx="18002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5" y="836712"/>
            <a:ext cx="7590335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6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240" y="428355"/>
            <a:ext cx="8280920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6" descr="C:\Users\alekseenko_en\Desktop\Leg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5999163"/>
            <a:ext cx="18002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r="22727"/>
          <a:stretch/>
        </p:blipFill>
        <p:spPr>
          <a:xfrm>
            <a:off x="899592" y="404664"/>
            <a:ext cx="7560840" cy="60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476425"/>
            <a:ext cx="8229600" cy="576262"/>
          </a:xfrm>
        </p:spPr>
        <p:txBody>
          <a:bodyPr/>
          <a:lstStyle/>
          <a:p>
            <a:pPr marL="273050" indent="-273050" algn="ctr" eaLnBrk="1" hangingPunct="1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Franklin Gothic Book"/>
                <a:ea typeface="+mn-ea"/>
                <a:cs typeface="+mn-cs"/>
              </a:rPr>
              <a:t>Рекомендации по  составлению </a:t>
            </a:r>
            <a:r>
              <a:rPr lang="ru-RU" sz="2400" b="1" dirty="0">
                <a:solidFill>
                  <a:srgbClr val="C00000"/>
                </a:solidFill>
                <a:latin typeface="Franklin Gothic Book"/>
                <a:ea typeface="+mn-ea"/>
                <a:cs typeface="+mn-cs"/>
              </a:rPr>
              <a:t>сложного </a:t>
            </a:r>
            <a:r>
              <a:rPr lang="ru-RU" sz="2400" b="1" dirty="0" smtClean="0">
                <a:solidFill>
                  <a:srgbClr val="C00000"/>
                </a:solidFill>
                <a:latin typeface="Franklin Gothic Book"/>
                <a:ea typeface="+mn-ea"/>
                <a:cs typeface="+mn-cs"/>
              </a:rPr>
              <a:t>плана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593205" y="1224618"/>
            <a:ext cx="8229600" cy="460851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2000" dirty="0" smtClean="0"/>
              <a:t>Представьте </a:t>
            </a:r>
            <a:r>
              <a:rPr lang="ru-RU" sz="2000" dirty="0"/>
              <a:t>содержание обществоведческого курса, раскрывающее предложенную </a:t>
            </a:r>
            <a:r>
              <a:rPr lang="ru-RU" sz="2000" dirty="0" smtClean="0"/>
              <a:t>тему.</a:t>
            </a:r>
            <a:endParaRPr lang="ru-RU" sz="2000" dirty="0"/>
          </a:p>
          <a:p>
            <a:pPr eaLnBrk="1" hangingPunct="1">
              <a:defRPr/>
            </a:pPr>
            <a:r>
              <a:rPr lang="ru-RU" sz="2000" dirty="0" smtClean="0"/>
              <a:t>Разделите </a:t>
            </a:r>
            <a:r>
              <a:rPr lang="ru-RU" sz="2000" dirty="0"/>
              <a:t>это содержание на смысловые части, выделив в каждой из них главную </a:t>
            </a:r>
            <a:r>
              <a:rPr lang="ru-RU" sz="2000" dirty="0" smtClean="0"/>
              <a:t>мысль.</a:t>
            </a:r>
          </a:p>
          <a:p>
            <a:pPr eaLnBrk="1" hangingPunct="1">
              <a:defRPr/>
            </a:pPr>
            <a:r>
              <a:rPr lang="ru-RU" sz="2000" dirty="0" smtClean="0"/>
              <a:t>Озаглавьте </a:t>
            </a:r>
            <a:r>
              <a:rPr lang="ru-RU" sz="2000" dirty="0"/>
              <a:t>каждую часть. </a:t>
            </a:r>
          </a:p>
          <a:p>
            <a:pPr eaLnBrk="1" hangingPunct="1">
              <a:defRPr/>
            </a:pPr>
            <a:r>
              <a:rPr lang="ru-RU" sz="2000" dirty="0" smtClean="0"/>
              <a:t>В </a:t>
            </a:r>
            <a:r>
              <a:rPr lang="ru-RU" sz="2000" dirty="0"/>
              <a:t>каждой части выделите несколько положений, развивающих главную мысль. </a:t>
            </a:r>
          </a:p>
          <a:p>
            <a:pPr eaLnBrk="1" hangingPunct="1">
              <a:defRPr/>
            </a:pPr>
            <a:r>
              <a:rPr lang="ru-RU" sz="2000" dirty="0" smtClean="0"/>
              <a:t>Проверьте</a:t>
            </a:r>
            <a:r>
              <a:rPr lang="ru-RU" sz="2000" dirty="0"/>
              <a:t>, не совмещаются ли пункты и подпункты плана, связан ли последующий пункт плана с предыдущим, полностью ли отражено в них основное содержание </a:t>
            </a:r>
            <a:r>
              <a:rPr lang="ru-RU" sz="2000" dirty="0" smtClean="0"/>
              <a:t>темы</a:t>
            </a:r>
          </a:p>
          <a:p>
            <a:pPr eaLnBrk="1" hangingPunct="1">
              <a:defRPr/>
            </a:pPr>
            <a:r>
              <a:rPr lang="ru-RU" sz="2000" dirty="0" smtClean="0"/>
              <a:t>В </a:t>
            </a:r>
            <a:r>
              <a:rPr lang="ru-RU" sz="2000" dirty="0"/>
              <a:t>случае необходимости внесите </a:t>
            </a:r>
            <a:r>
              <a:rPr lang="ru-RU" sz="2000" dirty="0" smtClean="0"/>
              <a:t>корректировки.</a:t>
            </a:r>
            <a:endParaRPr lang="ru-RU" sz="2000" dirty="0"/>
          </a:p>
          <a:p>
            <a:pPr eaLnBrk="1" hangingPunct="1">
              <a:defRPr/>
            </a:pPr>
            <a:r>
              <a:rPr lang="ru-RU" sz="2000" dirty="0" smtClean="0"/>
              <a:t>Помните</a:t>
            </a:r>
            <a:r>
              <a:rPr lang="ru-RU" sz="2000" dirty="0"/>
              <a:t>, что план должен охватывать основное содержание </a:t>
            </a:r>
            <a:r>
              <a:rPr lang="ru-RU" sz="2000" dirty="0" smtClean="0"/>
              <a:t>темы.</a:t>
            </a:r>
            <a:endParaRPr lang="ru-RU" sz="2000" dirty="0"/>
          </a:p>
          <a:p>
            <a:pPr eaLnBrk="1" hangingPunct="1">
              <a:defRPr/>
            </a:pPr>
            <a:r>
              <a:rPr lang="ru-RU" sz="2000" dirty="0" smtClean="0"/>
              <a:t>В </a:t>
            </a:r>
            <a:r>
              <a:rPr lang="ru-RU" sz="2000" dirty="0"/>
              <a:t>заголовках (пунктах и подпунктах плана) нежелательно повторять сходные формулировки.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ru-RU" sz="2000" dirty="0" smtClean="0">
              <a:latin typeface="+mj-lt"/>
            </a:endParaRPr>
          </a:p>
        </p:txBody>
      </p:sp>
      <p:pic>
        <p:nvPicPr>
          <p:cNvPr id="4" name="Picture 6" descr="C:\Users\alekseenko_en\Desktop\Leg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5999163"/>
            <a:ext cx="18002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06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8229600" cy="576262"/>
          </a:xfrm>
        </p:spPr>
        <p:txBody>
          <a:bodyPr/>
          <a:lstStyle/>
          <a:p>
            <a:pPr marL="273050" indent="-273050" algn="ctr" eaLnBrk="1" hangingPunct="1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Franklin Gothic Book"/>
                <a:ea typeface="+mn-ea"/>
                <a:cs typeface="+mn-cs"/>
              </a:rPr>
              <a:t>Рекомендации по  составлению </a:t>
            </a:r>
            <a:r>
              <a:rPr lang="ru-RU" sz="2400" b="1" dirty="0">
                <a:solidFill>
                  <a:srgbClr val="C00000"/>
                </a:solidFill>
                <a:latin typeface="Franklin Gothic Book"/>
                <a:ea typeface="+mn-ea"/>
                <a:cs typeface="+mn-cs"/>
              </a:rPr>
              <a:t>сложного </a:t>
            </a:r>
            <a:r>
              <a:rPr lang="ru-RU" sz="2400" b="1" dirty="0" smtClean="0">
                <a:solidFill>
                  <a:srgbClr val="C00000"/>
                </a:solidFill>
                <a:latin typeface="Franklin Gothic Book"/>
                <a:ea typeface="+mn-ea"/>
                <a:cs typeface="+mn-cs"/>
              </a:rPr>
              <a:t>плана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539750" y="1412875"/>
            <a:ext cx="8229600" cy="460851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 smtClean="0"/>
              <a:t>!!!    Необходимо </a:t>
            </a:r>
            <a:r>
              <a:rPr lang="ru-RU" sz="1800" b="1" dirty="0" smtClean="0">
                <a:solidFill>
                  <a:srgbClr val="C00000"/>
                </a:solidFill>
              </a:rPr>
              <a:t>внимательно </a:t>
            </a:r>
            <a:r>
              <a:rPr lang="ru-RU" sz="1800" b="1" dirty="0">
                <a:solidFill>
                  <a:srgbClr val="C00000"/>
                </a:solidFill>
              </a:rPr>
              <a:t>прочитать задание</a:t>
            </a:r>
            <a:r>
              <a:rPr lang="ru-RU" sz="1800" b="1" dirty="0"/>
              <a:t>, сосредоточиться </a:t>
            </a:r>
            <a:r>
              <a:rPr lang="ru-RU" sz="1800" b="1" dirty="0">
                <a:solidFill>
                  <a:srgbClr val="C00000"/>
                </a:solidFill>
              </a:rPr>
              <a:t>на формулировке </a:t>
            </a:r>
            <a:r>
              <a:rPr lang="ru-RU" sz="1800" b="1" dirty="0" smtClean="0">
                <a:solidFill>
                  <a:srgbClr val="C00000"/>
                </a:solidFill>
              </a:rPr>
              <a:t>темы.  </a:t>
            </a:r>
          </a:p>
          <a:p>
            <a:pPr marL="0" indent="0" algn="just">
              <a:buNone/>
            </a:pPr>
            <a:r>
              <a:rPr lang="ru-RU" sz="1600" b="1" dirty="0" smtClean="0"/>
              <a:t>Например</a:t>
            </a:r>
            <a:r>
              <a:rPr lang="ru-RU" sz="1600" dirty="0" smtClean="0"/>
              <a:t>, в задании содержится требование </a:t>
            </a:r>
            <a:r>
              <a:rPr lang="ru-RU" sz="1600" dirty="0"/>
              <a:t>рассмотреть определённое социальное явление (образование, семью, государство, бизнес, церковь и т.д. как </a:t>
            </a:r>
            <a:r>
              <a:rPr lang="ru-RU" sz="1600" b="1" dirty="0"/>
              <a:t>социальный институт.  </a:t>
            </a:r>
            <a:endParaRPr lang="ru-RU" sz="1600" b="1" dirty="0" smtClean="0"/>
          </a:p>
          <a:p>
            <a:pPr marL="0" indent="0" algn="just">
              <a:buNone/>
            </a:pPr>
            <a:r>
              <a:rPr lang="ru-RU" sz="1600" dirty="0" smtClean="0"/>
              <a:t>Для правильного выполнения такого задания нужно </a:t>
            </a:r>
            <a:r>
              <a:rPr lang="ru-RU" sz="1600" dirty="0"/>
              <a:t>знать общие признаки социального института, их следует наметить на черновике, а затем конкретизировать каждый из них в соответствии с заданием. Это и будет первый пункт плана, который обязательно  раскрыть  в подпунктах. </a:t>
            </a:r>
          </a:p>
          <a:p>
            <a:pPr marL="0" indent="0" algn="just">
              <a:buNone/>
            </a:pPr>
            <a:r>
              <a:rPr lang="ru-RU" sz="1600" dirty="0" smtClean="0"/>
              <a:t>          </a:t>
            </a:r>
            <a:r>
              <a:rPr lang="ru-RU" sz="1600" b="1" dirty="0"/>
              <a:t>К общим  признакам социального института относятся: </a:t>
            </a:r>
          </a:p>
          <a:p>
            <a:pPr algn="just"/>
            <a:r>
              <a:rPr lang="ru-RU" sz="1600" dirty="0" smtClean="0"/>
              <a:t>набор </a:t>
            </a:r>
            <a:r>
              <a:rPr lang="ru-RU" sz="1600" dirty="0"/>
              <a:t>социальных ролей; (например, ученик/учитель/родители/государство в институте образования); </a:t>
            </a:r>
          </a:p>
          <a:p>
            <a:pPr algn="just"/>
            <a:r>
              <a:rPr lang="ru-RU" sz="1600" dirty="0" smtClean="0"/>
              <a:t> </a:t>
            </a:r>
            <a:r>
              <a:rPr lang="ru-RU" sz="1600" dirty="0"/>
              <a:t>устойчивые модели поведения (например, определенные модели для преподавателя и учащегося в институте образования); </a:t>
            </a:r>
          </a:p>
          <a:p>
            <a:pPr algn="just"/>
            <a:r>
              <a:rPr lang="ru-RU" sz="1600" dirty="0" smtClean="0"/>
              <a:t>нормы </a:t>
            </a:r>
            <a:r>
              <a:rPr lang="ru-RU" sz="1600" dirty="0"/>
              <a:t>(например, Конституция РФ, Закон РФ «Об образовании…); </a:t>
            </a:r>
          </a:p>
          <a:p>
            <a:pPr algn="just"/>
            <a:r>
              <a:rPr lang="ru-RU" sz="1600" dirty="0" smtClean="0"/>
              <a:t>символика</a:t>
            </a:r>
            <a:r>
              <a:rPr lang="ru-RU" sz="1600" dirty="0"/>
              <a:t>, имидж (например, для образования - школьная форма, книга);</a:t>
            </a:r>
          </a:p>
          <a:p>
            <a:pPr algn="just"/>
            <a:r>
              <a:rPr lang="ru-RU" sz="1600" dirty="0" smtClean="0"/>
              <a:t>базовые </a:t>
            </a:r>
            <a:r>
              <a:rPr lang="ru-RU" sz="1600" dirty="0"/>
              <a:t>ценности (например, в образовании ими являются: личность, её права и свободы,  культурные достижения человечества, знания, принципы, убеждения). </a:t>
            </a:r>
          </a:p>
          <a:p>
            <a:pPr marL="0" indent="0" algn="just">
              <a:buNone/>
            </a:pPr>
            <a:r>
              <a:rPr lang="ru-RU" sz="1600" dirty="0"/>
              <a:t> </a:t>
            </a:r>
            <a:endParaRPr lang="ru-RU" sz="1600" dirty="0" smtClean="0">
              <a:latin typeface="+mj-lt"/>
            </a:endParaRPr>
          </a:p>
        </p:txBody>
      </p:sp>
      <p:pic>
        <p:nvPicPr>
          <p:cNvPr id="4" name="Picture 6" descr="C:\Users\alekseenko_en\Desktop\Leg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5999163"/>
            <a:ext cx="18002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49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048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Семья </a:t>
            </a:r>
            <a:r>
              <a:rPr lang="ru-RU" sz="1600" b="1" dirty="0">
                <a:solidFill>
                  <a:srgbClr val="C00000"/>
                </a:solidFill>
              </a:rPr>
              <a:t>– важнейший социальный </a:t>
            </a:r>
            <a:r>
              <a:rPr lang="ru-RU" sz="1600" b="1" dirty="0" smtClean="0">
                <a:solidFill>
                  <a:srgbClr val="C00000"/>
                </a:solidFill>
              </a:rPr>
              <a:t>институт</a:t>
            </a:r>
            <a:endParaRPr lang="ru-RU" sz="1600" dirty="0">
              <a:solidFill>
                <a:srgbClr val="C00000"/>
              </a:solidFill>
            </a:endParaRPr>
          </a:p>
          <a:p>
            <a:r>
              <a:rPr lang="ru-RU" sz="1200" dirty="0"/>
              <a:t>1. Понятие семьи  как  исторически сложившегося основного социального института</a:t>
            </a:r>
          </a:p>
          <a:p>
            <a:r>
              <a:rPr lang="ru-RU" sz="1200" dirty="0"/>
              <a:t>2. Признаки, характеризующие семью, как социальный институт:</a:t>
            </a:r>
          </a:p>
          <a:p>
            <a:r>
              <a:rPr lang="ru-RU" sz="1200" dirty="0"/>
              <a:t>   1) набор </a:t>
            </a:r>
            <a:r>
              <a:rPr lang="ru-RU" sz="1200" dirty="0" smtClean="0"/>
              <a:t>особенных социальных </a:t>
            </a:r>
            <a:r>
              <a:rPr lang="ru-RU" sz="1200" dirty="0"/>
              <a:t>ролей (отец/мать/дочь/сестра</a:t>
            </a:r>
            <a:r>
              <a:rPr lang="ru-RU" sz="1200" dirty="0" smtClean="0"/>
              <a:t>);</a:t>
            </a:r>
          </a:p>
          <a:p>
            <a:pPr marL="0" indent="0">
              <a:buNone/>
            </a:pPr>
            <a:r>
              <a:rPr lang="ru-RU" sz="1200" dirty="0"/>
              <a:t> </a:t>
            </a:r>
            <a:r>
              <a:rPr lang="ru-RU" sz="1200" dirty="0" smtClean="0"/>
              <a:t>            </a:t>
            </a:r>
            <a:r>
              <a:rPr lang="ru-RU" sz="1200" dirty="0"/>
              <a:t>2) устойчивые модели поведения </a:t>
            </a:r>
            <a:r>
              <a:rPr lang="ru-RU" sz="1200" dirty="0" smtClean="0"/>
              <a:t> </a:t>
            </a:r>
            <a:r>
              <a:rPr lang="ru-RU" sz="1200" dirty="0"/>
              <a:t>для супругов, родителей и </a:t>
            </a:r>
            <a:r>
              <a:rPr lang="ru-RU" sz="1200" dirty="0" smtClean="0"/>
              <a:t>детей; </a:t>
            </a:r>
          </a:p>
          <a:p>
            <a:pPr marL="0" indent="0">
              <a:buNone/>
            </a:pPr>
            <a:r>
              <a:rPr lang="ru-RU" sz="1200" dirty="0"/>
              <a:t> </a:t>
            </a:r>
            <a:r>
              <a:rPr lang="ru-RU" sz="1200" dirty="0" smtClean="0"/>
              <a:t>            </a:t>
            </a:r>
            <a:r>
              <a:rPr lang="ru-RU" sz="1200" dirty="0"/>
              <a:t>3) </a:t>
            </a:r>
            <a:r>
              <a:rPr lang="ru-RU" sz="1200" dirty="0" smtClean="0"/>
              <a:t>нормы, регулирующие отношения в семье  ( </a:t>
            </a:r>
            <a:r>
              <a:rPr lang="ru-RU" sz="1200" dirty="0"/>
              <a:t>Конституция РФ и Семейный кодекс РФ, моральные </a:t>
            </a:r>
            <a:r>
              <a:rPr lang="ru-RU" sz="1200" dirty="0" smtClean="0"/>
              <a:t>  </a:t>
            </a:r>
            <a:r>
              <a:rPr lang="ru-RU" sz="1200" dirty="0"/>
              <a:t>нормы); </a:t>
            </a:r>
          </a:p>
          <a:p>
            <a:pPr marL="0" indent="0">
              <a:buNone/>
            </a:pPr>
            <a:r>
              <a:rPr lang="ru-RU" sz="1200" dirty="0" smtClean="0"/>
              <a:t>             </a:t>
            </a:r>
            <a:r>
              <a:rPr lang="ru-RU" sz="1200" dirty="0"/>
              <a:t>4) </a:t>
            </a:r>
            <a:r>
              <a:rPr lang="ru-RU" sz="1200" dirty="0" smtClean="0"/>
              <a:t>символ семьи – дом, очаг; </a:t>
            </a:r>
          </a:p>
          <a:p>
            <a:pPr marL="0" indent="0">
              <a:buNone/>
            </a:pPr>
            <a:r>
              <a:rPr lang="ru-RU" sz="1200" dirty="0"/>
              <a:t> </a:t>
            </a:r>
            <a:r>
              <a:rPr lang="ru-RU" sz="1200" dirty="0" smtClean="0"/>
              <a:t>            5)  любовь, уважение, чувство родительского, сыновьего  долга - базовые </a:t>
            </a:r>
            <a:r>
              <a:rPr lang="ru-RU" sz="1200" dirty="0"/>
              <a:t>ценности </a:t>
            </a:r>
            <a:r>
              <a:rPr lang="ru-RU" sz="1200" dirty="0" smtClean="0"/>
              <a:t>семьи. </a:t>
            </a:r>
            <a:endParaRPr lang="ru-RU" sz="1200" dirty="0"/>
          </a:p>
          <a:p>
            <a:pPr marL="0" indent="0">
              <a:buNone/>
            </a:pPr>
            <a:r>
              <a:rPr lang="ru-RU" sz="1200" dirty="0" smtClean="0"/>
              <a:t>         3</a:t>
            </a:r>
            <a:r>
              <a:rPr lang="ru-RU" sz="1200" dirty="0"/>
              <a:t>. Функции семьи </a:t>
            </a:r>
            <a:r>
              <a:rPr lang="ru-RU" sz="1200" dirty="0" smtClean="0"/>
              <a:t>;</a:t>
            </a:r>
            <a:endParaRPr lang="ru-RU" sz="1200" dirty="0"/>
          </a:p>
          <a:p>
            <a:pPr marL="0" indent="0">
              <a:buNone/>
            </a:pPr>
            <a:r>
              <a:rPr lang="ru-RU" sz="1200" dirty="0"/>
              <a:t> </a:t>
            </a:r>
            <a:r>
              <a:rPr lang="ru-RU" sz="1200" dirty="0" smtClean="0"/>
              <a:t>            1</a:t>
            </a:r>
            <a:r>
              <a:rPr lang="ru-RU" sz="1200" dirty="0"/>
              <a:t>) </a:t>
            </a:r>
            <a:r>
              <a:rPr lang="ru-RU" sz="1200" dirty="0" smtClean="0"/>
              <a:t>репродуктивная</a:t>
            </a:r>
          </a:p>
          <a:p>
            <a:pPr marL="0" indent="0">
              <a:buNone/>
            </a:pPr>
            <a:r>
              <a:rPr lang="ru-RU" sz="1200" dirty="0"/>
              <a:t> </a:t>
            </a:r>
            <a:r>
              <a:rPr lang="ru-RU" sz="1200" dirty="0" smtClean="0"/>
              <a:t>            2</a:t>
            </a:r>
            <a:r>
              <a:rPr lang="ru-RU" sz="1200" dirty="0"/>
              <a:t>) социализация </a:t>
            </a:r>
            <a:r>
              <a:rPr lang="ru-RU" sz="1200" dirty="0" smtClean="0"/>
              <a:t>личности</a:t>
            </a:r>
          </a:p>
          <a:p>
            <a:pPr marL="0" indent="0">
              <a:buNone/>
            </a:pPr>
            <a:r>
              <a:rPr lang="ru-RU" sz="1200" dirty="0"/>
              <a:t> </a:t>
            </a:r>
            <a:r>
              <a:rPr lang="ru-RU" sz="1200" dirty="0" smtClean="0"/>
              <a:t>            </a:t>
            </a:r>
            <a:r>
              <a:rPr lang="ru-RU" sz="1200" dirty="0"/>
              <a:t>3) социально-статусная</a:t>
            </a:r>
          </a:p>
          <a:p>
            <a:pPr marL="0" indent="0">
              <a:buNone/>
            </a:pPr>
            <a:r>
              <a:rPr lang="ru-RU" sz="1200" dirty="0"/>
              <a:t> </a:t>
            </a:r>
            <a:r>
              <a:rPr lang="ru-RU" sz="1200" dirty="0" smtClean="0"/>
              <a:t>            4</a:t>
            </a:r>
            <a:r>
              <a:rPr lang="ru-RU" sz="1200" dirty="0"/>
              <a:t>) хозяйственно-бытовая</a:t>
            </a:r>
          </a:p>
          <a:p>
            <a:pPr marL="0" indent="0">
              <a:buNone/>
            </a:pPr>
            <a:r>
              <a:rPr lang="ru-RU" sz="1200" dirty="0"/>
              <a:t> </a:t>
            </a:r>
            <a:r>
              <a:rPr lang="ru-RU" sz="1200" dirty="0" smtClean="0"/>
              <a:t>            5</a:t>
            </a:r>
            <a:r>
              <a:rPr lang="ru-RU" sz="1200" dirty="0"/>
              <a:t>) экономическая</a:t>
            </a:r>
          </a:p>
          <a:p>
            <a:pPr marL="0" indent="0">
              <a:buNone/>
            </a:pPr>
            <a:r>
              <a:rPr lang="ru-RU" sz="1200" dirty="0"/>
              <a:t> </a:t>
            </a:r>
            <a:r>
              <a:rPr lang="ru-RU" sz="1200" dirty="0" smtClean="0"/>
              <a:t>            </a:t>
            </a:r>
            <a:r>
              <a:rPr lang="ru-RU" sz="1200" dirty="0"/>
              <a:t>6) защитная</a:t>
            </a:r>
          </a:p>
          <a:p>
            <a:pPr marL="0" indent="0">
              <a:buNone/>
            </a:pPr>
            <a:r>
              <a:rPr lang="ru-RU" sz="1200" dirty="0"/>
              <a:t> </a:t>
            </a:r>
            <a:r>
              <a:rPr lang="ru-RU" sz="1200" dirty="0" smtClean="0"/>
              <a:t>            7</a:t>
            </a:r>
            <a:r>
              <a:rPr lang="ru-RU" sz="1200" dirty="0"/>
              <a:t>) досуговая и т.д.</a:t>
            </a:r>
          </a:p>
          <a:p>
            <a:pPr marL="0" indent="0">
              <a:buNone/>
            </a:pPr>
            <a:r>
              <a:rPr lang="ru-RU" sz="1200" dirty="0" smtClean="0"/>
              <a:t>         4</a:t>
            </a:r>
            <a:r>
              <a:rPr lang="ru-RU" sz="1200" dirty="0"/>
              <a:t>. Тенденции в развитии семьи в современном обществе:</a:t>
            </a:r>
          </a:p>
          <a:p>
            <a:pPr marL="0" indent="0">
              <a:buNone/>
            </a:pPr>
            <a:r>
              <a:rPr lang="ru-RU" sz="1200" dirty="0" smtClean="0"/>
              <a:t>             </a:t>
            </a:r>
            <a:r>
              <a:rPr lang="ru-RU" sz="1200" dirty="0"/>
              <a:t>1)  преобладание </a:t>
            </a:r>
            <a:r>
              <a:rPr lang="ru-RU" sz="1200" dirty="0" err="1"/>
              <a:t>нуклеарных</a:t>
            </a:r>
            <a:r>
              <a:rPr lang="ru-RU" sz="1200" dirty="0"/>
              <a:t> и  </a:t>
            </a:r>
            <a:r>
              <a:rPr lang="ru-RU" sz="1200" dirty="0" err="1"/>
              <a:t>малодетных</a:t>
            </a:r>
            <a:r>
              <a:rPr lang="ru-RU" sz="1200" dirty="0"/>
              <a:t> семей;</a:t>
            </a:r>
          </a:p>
          <a:p>
            <a:pPr marL="0" indent="0">
              <a:buNone/>
            </a:pPr>
            <a:r>
              <a:rPr lang="ru-RU" sz="1200" dirty="0" smtClean="0"/>
              <a:t>             </a:t>
            </a:r>
            <a:r>
              <a:rPr lang="ru-RU" sz="1200" dirty="0"/>
              <a:t>2) распространение семей партнёрского типа;</a:t>
            </a:r>
          </a:p>
          <a:p>
            <a:pPr marL="0" indent="0">
              <a:buNone/>
            </a:pPr>
            <a:r>
              <a:rPr lang="ru-RU" sz="1200" dirty="0" smtClean="0"/>
              <a:t>             </a:t>
            </a:r>
            <a:r>
              <a:rPr lang="ru-RU" sz="1200" dirty="0"/>
              <a:t>3) повышение среднего возраста вступления в брак;</a:t>
            </a:r>
          </a:p>
          <a:p>
            <a:pPr marL="0" indent="0">
              <a:buNone/>
            </a:pPr>
            <a:r>
              <a:rPr lang="ru-RU" sz="1200" dirty="0" smtClean="0"/>
              <a:t>             </a:t>
            </a:r>
            <a:r>
              <a:rPr lang="ru-RU" sz="1200" dirty="0"/>
              <a:t>4) передача части своих функций другим социальным институтам (например, социализации детей, досуговой, </a:t>
            </a:r>
            <a:endParaRPr lang="ru-RU" sz="1200" dirty="0" smtClean="0"/>
          </a:p>
          <a:p>
            <a:pPr marL="0" indent="0">
              <a:buNone/>
            </a:pPr>
            <a:r>
              <a:rPr lang="ru-RU" sz="1200" dirty="0"/>
              <a:t> </a:t>
            </a:r>
            <a:r>
              <a:rPr lang="ru-RU" sz="1200" dirty="0" smtClean="0"/>
              <a:t>                 хозяйственно-бытовой </a:t>
            </a:r>
            <a:r>
              <a:rPr lang="ru-RU" sz="1200" dirty="0"/>
              <a:t>и т.д</a:t>
            </a:r>
            <a:r>
              <a:rPr lang="ru-RU" sz="1200" dirty="0" smtClean="0"/>
              <a:t>.)</a:t>
            </a:r>
          </a:p>
          <a:p>
            <a:pPr marL="0" indent="0">
              <a:buNone/>
            </a:pPr>
            <a:r>
              <a:rPr lang="ru-RU" sz="1200" dirty="0"/>
              <a:t> </a:t>
            </a:r>
            <a:r>
              <a:rPr lang="ru-RU" sz="1200" dirty="0" smtClean="0"/>
              <a:t>            </a:t>
            </a:r>
            <a:r>
              <a:rPr lang="ru-RU" sz="1200" dirty="0"/>
              <a:t>5) утрата ценности брака, деформация  </a:t>
            </a:r>
            <a:r>
              <a:rPr lang="ru-RU" sz="1200" dirty="0" smtClean="0"/>
              <a:t>брака; </a:t>
            </a:r>
            <a:r>
              <a:rPr lang="ru-RU" sz="1200" dirty="0"/>
              <a:t>разрушение традиционных семейных ценностей. </a:t>
            </a:r>
          </a:p>
          <a:p>
            <a:pPr marL="0" indent="0">
              <a:buNone/>
            </a:pPr>
            <a:r>
              <a:rPr lang="ru-RU" sz="1200" dirty="0" smtClean="0"/>
              <a:t>          5</a:t>
            </a:r>
            <a:r>
              <a:rPr lang="ru-RU" sz="1200" dirty="0"/>
              <a:t>. Основные типы и виды семьи (по составу, по принадлежности власти, </a:t>
            </a:r>
          </a:p>
          <a:p>
            <a:pPr marL="0" indent="0">
              <a:buNone/>
            </a:pPr>
            <a:r>
              <a:rPr lang="ru-RU" sz="1200" dirty="0" smtClean="0"/>
              <a:t>          6</a:t>
            </a:r>
            <a:r>
              <a:rPr lang="ru-RU" sz="1200" dirty="0"/>
              <a:t>. Характер отношений в семье (основаны на кровном родстве или браке) и т.д. </a:t>
            </a:r>
          </a:p>
          <a:p>
            <a:pPr marL="0" indent="0">
              <a:buNone/>
            </a:pPr>
            <a:r>
              <a:rPr lang="ru-RU" sz="1200" dirty="0" smtClean="0"/>
              <a:t>          7. Политика современного российского  государства по поддержке семьи, материнства, детства      </a:t>
            </a:r>
            <a:endParaRPr lang="ru-RU" sz="1200" dirty="0"/>
          </a:p>
          <a:p>
            <a:pPr marL="0" indent="0" algn="just">
              <a:buNone/>
            </a:pPr>
            <a:endParaRPr lang="ru-RU" sz="1600" dirty="0" smtClean="0">
              <a:latin typeface="+mj-lt"/>
            </a:endParaRPr>
          </a:p>
        </p:txBody>
      </p:sp>
      <p:pic>
        <p:nvPicPr>
          <p:cNvPr id="4" name="Picture 6" descr="C:\Users\alekseenko_en\Desktop\Leg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5999163"/>
            <a:ext cx="18002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79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95288" y="692150"/>
            <a:ext cx="8518525" cy="576263"/>
          </a:xfrm>
        </p:spPr>
        <p:txBody>
          <a:bodyPr>
            <a:normAutofit fontScale="90000"/>
          </a:bodyPr>
          <a:lstStyle/>
          <a:p>
            <a:pPr marL="273050" indent="-273050" eaLnBrk="1" hangingPunct="1">
              <a:lnSpc>
                <a:spcPct val="115000"/>
              </a:lnSpc>
              <a:spcBef>
                <a:spcPct val="20000"/>
              </a:spcBef>
              <a:defRPr/>
            </a:pPr>
            <a:r>
              <a:rPr lang="ru-RU" altLang="ru-RU" sz="280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2400" smtClean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6803" name="Объект 2"/>
          <p:cNvSpPr>
            <a:spLocks noGrp="1"/>
          </p:cNvSpPr>
          <p:nvPr>
            <p:ph idx="1"/>
          </p:nvPr>
        </p:nvSpPr>
        <p:spPr>
          <a:xfrm>
            <a:off x="539750" y="692150"/>
            <a:ext cx="8291513" cy="5184775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altLang="ru-RU" b="1" dirty="0" smtClean="0">
                <a:solidFill>
                  <a:srgbClr val="C00000"/>
                </a:solidFill>
              </a:rPr>
              <a:t>Заготовки-клише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altLang="ru-RU" sz="2000" dirty="0" smtClean="0"/>
              <a:t> 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altLang="ru-RU" sz="2000" dirty="0" smtClean="0"/>
              <a:t>1. Понятие…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altLang="ru-RU" sz="2000" dirty="0" smtClean="0"/>
              <a:t>2. Характерные черты или ведущие принципы…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altLang="ru-RU" sz="2000" dirty="0" smtClean="0"/>
              <a:t>3. Специфические признаки…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altLang="ru-RU" sz="2000" dirty="0" smtClean="0"/>
              <a:t>4. Важнейшие задачи, основные функции…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altLang="ru-RU" sz="2000" dirty="0" smtClean="0"/>
              <a:t>5. Формы, типы, виды, классификации…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altLang="ru-RU" sz="2000" dirty="0" smtClean="0"/>
              <a:t>6. Особенности развития, этапы, стадии…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altLang="ru-RU" sz="2000" dirty="0" smtClean="0"/>
              <a:t>7. Тенденции развития в современном мире…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altLang="ru-RU" sz="2000" dirty="0" smtClean="0"/>
              <a:t>8. Специфика в РФ… и т.д.</a:t>
            </a:r>
          </a:p>
          <a:p>
            <a:pPr marL="0" indent="0" eaLnBrk="1" hangingPunct="1">
              <a:lnSpc>
                <a:spcPct val="115000"/>
              </a:lnSpc>
              <a:buFont typeface="Wingdings 2" pitchFamily="18" charset="2"/>
              <a:buNone/>
            </a:pPr>
            <a:endParaRPr lang="ru-RU" altLang="ru-RU" sz="2000" b="1" dirty="0" smtClean="0">
              <a:latin typeface="Franklin Gothic Medium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2" descr="C:\Users\alekseenko_en\Desktop\Legion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236296" y="6051292"/>
            <a:ext cx="1758343" cy="787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0070C0"/>
      </a:hlink>
      <a:folHlink>
        <a:srgbClr val="00B0F0"/>
      </a:folHlink>
    </a:clrScheme>
    <a:fontScheme name="Другая 2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12633</TotalTime>
  <Words>2038</Words>
  <Application>Microsoft Office PowerPoint</Application>
  <PresentationFormat>Экран (4:3)</PresentationFormat>
  <Paragraphs>225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Calibri</vt:lpstr>
      <vt:lpstr>Cambria</vt:lpstr>
      <vt:lpstr>Franklin Gothic Book</vt:lpstr>
      <vt:lpstr>Franklin Gothic Medium</vt:lpstr>
      <vt:lpstr>Times New Roman</vt:lpstr>
      <vt:lpstr>Verdana</vt:lpstr>
      <vt:lpstr>Wingdings 2</vt:lpstr>
      <vt:lpstr>Тема Office</vt:lpstr>
      <vt:lpstr>Подготовка к ЕГЭ по обществознанию: организация работы по составлению сложного плана развернутого ответа</vt:lpstr>
      <vt:lpstr>ПЛАН – чёткое последовательное представление частей содержания изученного вопроса (текста) в кратких формулировках, отражающих тему и/или основную идею соответствующего фрагмента, многообразие его смысловых связей. Разновидности заданий по составлению планов:  - по какому-либо одному из аспектов широкой темы;  - по какой-либо узкой теме;  - по теме,  объединяющей  несколько понятий.</vt:lpstr>
      <vt:lpstr>Презентация PowerPoint</vt:lpstr>
      <vt:lpstr>Презентация PowerPoint</vt:lpstr>
      <vt:lpstr>Презентация PowerPoint</vt:lpstr>
      <vt:lpstr>Рекомендации по  составлению сложного плана</vt:lpstr>
      <vt:lpstr>Рекомендации по  составлению сложного плана</vt:lpstr>
      <vt:lpstr>Презентация PowerPoint</vt:lpstr>
      <vt:lpstr> </vt:lpstr>
      <vt:lpstr> </vt:lpstr>
      <vt:lpstr>1) Распределить готовые пункты и подпункты плана в определенной последовательности, соблюдая логику построения ответа;  2) Восстановить логическую цепочку раскрытия темы, в которой заполнено только первое и последнее звено, а промежуточные звенья обучающийся должен сформулировать самостоятельно.     </vt:lpstr>
      <vt:lpstr>Презентация PowerPoint</vt:lpstr>
      <vt:lpstr>    </vt:lpstr>
      <vt:lpstr>                    </vt:lpstr>
      <vt:lpstr>    </vt:lpstr>
      <vt:lpstr> </vt:lpstr>
      <vt:lpstr>Презентация PowerPoint</vt:lpstr>
      <vt:lpstr>Примеры заданий 28  из раздела  «ЭКОНОМИКА»</vt:lpstr>
      <vt:lpstr>Примеры заданий 28  из раздела  «ПРАВО»</vt:lpstr>
      <vt:lpstr>Условия достижения позитивных результатов на ЕГЭ</vt:lpstr>
      <vt:lpstr>Вебинары</vt:lpstr>
      <vt:lpstr>Книги</vt:lpstr>
      <vt:lpstr>Спасибо за внимание!</vt:lpstr>
      <vt:lpstr>Методическая копилка</vt:lpstr>
      <vt:lpstr>Вы можете стать соавтором!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Коваленко М.В.</dc:creator>
  <cp:lastModifiedBy>Ольга</cp:lastModifiedBy>
  <cp:revision>406</cp:revision>
  <cp:lastPrinted>2017-09-06T11:49:56Z</cp:lastPrinted>
  <dcterms:created xsi:type="dcterms:W3CDTF">2017-05-23T10:57:07Z</dcterms:created>
  <dcterms:modified xsi:type="dcterms:W3CDTF">2020-01-29T06:35:45Z</dcterms:modified>
</cp:coreProperties>
</file>