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74" r:id="rId2"/>
    <p:sldId id="332" r:id="rId3"/>
    <p:sldId id="334" r:id="rId4"/>
    <p:sldId id="354" r:id="rId5"/>
    <p:sldId id="365" r:id="rId6"/>
    <p:sldId id="359" r:id="rId7"/>
    <p:sldId id="355" r:id="rId8"/>
    <p:sldId id="360" r:id="rId9"/>
    <p:sldId id="380" r:id="rId10"/>
    <p:sldId id="363" r:id="rId11"/>
    <p:sldId id="364" r:id="rId12"/>
    <p:sldId id="353" r:id="rId13"/>
    <p:sldId id="366" r:id="rId14"/>
    <p:sldId id="368" r:id="rId15"/>
    <p:sldId id="369" r:id="rId16"/>
    <p:sldId id="370" r:id="rId17"/>
    <p:sldId id="371" r:id="rId18"/>
    <p:sldId id="350" r:id="rId19"/>
    <p:sldId id="373" r:id="rId20"/>
    <p:sldId id="375" r:id="rId21"/>
    <p:sldId id="376" r:id="rId22"/>
    <p:sldId id="377" r:id="rId23"/>
    <p:sldId id="378" r:id="rId24"/>
    <p:sldId id="381" r:id="rId25"/>
    <p:sldId id="379" r:id="rId26"/>
    <p:sldId id="382" r:id="rId27"/>
    <p:sldId id="383" r:id="rId28"/>
    <p:sldId id="351" r:id="rId29"/>
    <p:sldId id="347" r:id="rId30"/>
    <p:sldId id="361" r:id="rId31"/>
    <p:sldId id="284" r:id="rId32"/>
    <p:sldId id="285" r:id="rId33"/>
    <p:sldId id="287" r:id="rId34"/>
    <p:sldId id="313" r:id="rId35"/>
    <p:sldId id="314" r:id="rId36"/>
    <p:sldId id="315" r:id="rId37"/>
    <p:sldId id="316" r:id="rId38"/>
    <p:sldId id="312" r:id="rId39"/>
    <p:sldId id="310" r:id="rId40"/>
    <p:sldId id="267" r:id="rId41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595959"/>
    <a:srgbClr val="DAA600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6" y="0"/>
            <a:ext cx="4302231" cy="339884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5B7089CD-72E9-409D-B6A9-AE7DDBA87F58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6" y="6456612"/>
            <a:ext cx="4302231" cy="33988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06154667-D35D-496D-814C-310F44AB65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594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2897D-D403-4B06-ADF1-0A0DEC5BD19A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E4956-2F97-4BAF-9BFD-07BE66E90F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5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000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0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46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96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33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72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6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72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5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0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48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5C5FF-45B2-479E-B2D3-59AD410C7566}" type="datetimeFigureOut">
              <a:rPr lang="ru-RU" smtClean="0"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B5D2E-05CD-4D86-9B2E-8A89E62D84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61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3.jpeg"/><Relationship Id="rId9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7.jpeg"/><Relationship Id="rId5" Type="http://schemas.openxmlformats.org/officeDocument/2006/relationships/image" Target="../media/image12.jpeg"/><Relationship Id="rId10" Type="http://schemas.openxmlformats.org/officeDocument/2006/relationships/image" Target="../media/image16.jpeg"/><Relationship Id="rId4" Type="http://schemas.openxmlformats.org/officeDocument/2006/relationships/image" Target="../media/image3.jpeg"/><Relationship Id="rId9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legionr.ru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8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legionr.ru/webinars/istoriya/61057/" TargetMode="External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2.gif"/><Relationship Id="rId3" Type="http://schemas.openxmlformats.org/officeDocument/2006/relationships/hyperlink" Target="https://vk.com/publishing_house_legion" TargetMode="External"/><Relationship Id="rId7" Type="http://schemas.openxmlformats.org/officeDocument/2006/relationships/hyperlink" Target="https://www.facebook.com/Legion.Izdatelstvo?ref=bookmarks" TargetMode="External"/><Relationship Id="rId12" Type="http://schemas.openxmlformats.org/officeDocument/2006/relationships/hyperlink" Target="https://www.ok.ru/profile/572930315837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1.png"/><Relationship Id="rId5" Type="http://schemas.openxmlformats.org/officeDocument/2006/relationships/hyperlink" Target="https://www.instagram.com/legion_izdatelstvo/" TargetMode="External"/><Relationship Id="rId10" Type="http://schemas.openxmlformats.org/officeDocument/2006/relationships/image" Target="../media/image50.jpeg"/><Relationship Id="rId4" Type="http://schemas.openxmlformats.org/officeDocument/2006/relationships/image" Target="../media/image47.jpeg"/><Relationship Id="rId9" Type="http://schemas.openxmlformats.org/officeDocument/2006/relationships/hyperlink" Target="https://www.youtube.com/channel/UCJK9pCyG92ql8vM07Nfxy8g/featured?view_as=subscriber" TargetMode="External"/><Relationship Id="rId1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microsoft.com/office/2007/relationships/hdphoto" Target="../media/hdphoto1.wdp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microsoft.com/office/2007/relationships/hdphoto" Target="../media/hdphoto2.wdp"/><Relationship Id="rId7" Type="http://schemas.openxmlformats.org/officeDocument/2006/relationships/hyperlink" Target="https://www.legionr.ru/contacts/stores/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abirint.ru/" TargetMode="External"/><Relationship Id="rId5" Type="http://schemas.openxmlformats.org/officeDocument/2006/relationships/hyperlink" Target="http://www.ozone.ru/" TargetMode="External"/><Relationship Id="rId10" Type="http://schemas.openxmlformats.org/officeDocument/2006/relationships/image" Target="../media/image54.png"/><Relationship Id="rId4" Type="http://schemas.openxmlformats.org/officeDocument/2006/relationships/hyperlink" Target="http://www.legionr.ru/" TargetMode="External"/><Relationship Id="rId9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egionr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52" r="7904" b="-52"/>
          <a:stretch/>
        </p:blipFill>
        <p:spPr bwMode="auto">
          <a:xfrm>
            <a:off x="0" y="3540"/>
            <a:ext cx="9141646" cy="685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1646" cy="2664296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3100" dirty="0" smtClean="0">
                <a:solidFill>
                  <a:srgbClr val="FFFF00"/>
                </a:solidFill>
                <a:latin typeface="Arial Black" pitchFamily="34" charset="0"/>
              </a:rPr>
              <a:t>Подготовка к  ЕГЭ-2020: учимся писать мини-сочинение по обществознанию</a:t>
            </a:r>
            <a:r>
              <a:rPr lang="ru-RU" sz="3100" dirty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ru-RU" sz="3100" dirty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3100" dirty="0" smtClean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ru-RU" sz="31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Franklin Gothic Medium" pitchFamily="34" charset="0"/>
              </a:rPr>
              <a:t>Чернышева Ольга  Александровна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pic>
        <p:nvPicPr>
          <p:cNvPr id="2050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2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kovalenko_mv\Desktop\лого леги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092825"/>
            <a:ext cx="13303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B06AE6E-C28B-41F0-9806-6C17F04C3E28}" type="slidenum">
              <a:rPr lang="ru-RU">
                <a:solidFill>
                  <a:srgbClr val="B6B6B6"/>
                </a:solidFill>
              </a:rPr>
              <a:pPr/>
              <a:t>10</a:t>
            </a:fld>
            <a:endParaRPr lang="ru-RU">
              <a:solidFill>
                <a:srgbClr val="B6B6B6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285526"/>
              </p:ext>
            </p:extLst>
          </p:nvPr>
        </p:nvGraphicFramePr>
        <p:xfrm>
          <a:off x="827583" y="692151"/>
          <a:ext cx="7921129" cy="505656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62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8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1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29.1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. 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Философия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«Революция –варварский способ прогресса».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(Жорес)</a:t>
                      </a:r>
                      <a:endParaRPr lang="ru-RU" sz="1800" b="1" dirty="0"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1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29.2.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Экономика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«Монополия далеко не всегда препятствие для экономического развития». (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Шумпетер</a:t>
                      </a:r>
                      <a:r>
                        <a:rPr lang="ru-RU" sz="1800" b="1" dirty="0" smtClean="0"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)</a:t>
                      </a:r>
                      <a:endParaRPr lang="ru-RU" sz="1800" b="1" dirty="0"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8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29.3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. 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Социология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, 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социальная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психология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«Наши социальные роли определяются ожиданиями других людей». (Н. </a:t>
                      </a: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Смелзер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)</a:t>
                      </a:r>
                      <a:endParaRPr lang="ru-RU" sz="1800" b="1" dirty="0"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29.4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. 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Политология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«Только то общество, в котором народ пользуется верховной властью, есть истинное вместилище свободы». (Цицерон)</a:t>
                      </a:r>
                      <a:endParaRPr lang="ru-RU" sz="1800" b="1" dirty="0"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7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29.5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  <a:ea typeface="Times New Roman"/>
                          <a:cs typeface="Calibri" pitchFamily="34" charset="0"/>
                        </a:rPr>
                        <a:t>. Правоведение</a:t>
                      </a: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Calibri" pitchFamily="34" charset="0"/>
                        </a:rPr>
                        <a:t>«Наказание – это справедливость за допущенную несправедливость». (Августин)</a:t>
                      </a:r>
                      <a:endParaRPr lang="ru-RU" sz="1800" b="1" dirty="0">
                        <a:effectLst/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64" name="Rectangle 1"/>
          <p:cNvSpPr>
            <a:spLocks noChangeArrowheads="1"/>
          </p:cNvSpPr>
          <p:nvPr/>
        </p:nvSpPr>
        <p:spPr bwMode="auto">
          <a:xfrm>
            <a:off x="511175" y="228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8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404813"/>
            <a:ext cx="8208962" cy="5919787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Критерии </a:t>
            </a:r>
            <a:r>
              <a:rPr lang="ru-RU" sz="2600" b="1" dirty="0">
                <a:solidFill>
                  <a:srgbClr val="C00000"/>
                </a:solidFill>
              </a:rPr>
              <a:t>оценивания </a:t>
            </a:r>
            <a:r>
              <a:rPr lang="ru-RU" sz="2600" b="1" dirty="0" smtClean="0">
                <a:solidFill>
                  <a:srgbClr val="C00000"/>
                </a:solidFill>
              </a:rPr>
              <a:t>мини-сочинения по обществознанию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b="1" dirty="0" smtClean="0">
                <a:solidFill>
                  <a:prstClr val="black"/>
                </a:solidFill>
              </a:rPr>
              <a:t>Критерий 29.1 </a:t>
            </a:r>
            <a:r>
              <a:rPr lang="ru-RU" sz="2000" dirty="0" smtClean="0"/>
              <a:t>Раскрытие </a:t>
            </a:r>
            <a:r>
              <a:rPr lang="ru-RU" sz="2000" dirty="0"/>
              <a:t>смысла высказывания (1 балл)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prstClr val="black"/>
                </a:solidFill>
              </a:rPr>
              <a:t>Критерий </a:t>
            </a:r>
            <a:r>
              <a:rPr lang="ru-RU" sz="2000" b="1" dirty="0" smtClean="0">
                <a:solidFill>
                  <a:prstClr val="black"/>
                </a:solidFill>
              </a:rPr>
              <a:t>29.2</a:t>
            </a:r>
            <a:r>
              <a:rPr lang="ru-RU" sz="2000" dirty="0" smtClean="0">
                <a:solidFill>
                  <a:prstClr val="black"/>
                </a:solidFill>
              </a:rPr>
              <a:t> Теоретическое </a:t>
            </a:r>
            <a:r>
              <a:rPr lang="ru-RU" sz="2000" dirty="0">
                <a:solidFill>
                  <a:prstClr val="black"/>
                </a:solidFill>
              </a:rPr>
              <a:t>содержание мини-сочинения (Объяснение ключевого(-ых) понятия(-</a:t>
            </a:r>
            <a:r>
              <a:rPr lang="ru-RU" sz="2000" dirty="0" err="1">
                <a:solidFill>
                  <a:prstClr val="black"/>
                </a:solidFill>
              </a:rPr>
              <a:t>ий</a:t>
            </a:r>
            <a:r>
              <a:rPr lang="ru-RU" sz="2000" dirty="0">
                <a:solidFill>
                  <a:prstClr val="black"/>
                </a:solidFill>
              </a:rPr>
              <a:t>), наличие теоретических положений, рассуждений, </a:t>
            </a:r>
            <a:r>
              <a:rPr lang="ru-RU" sz="2000" dirty="0" smtClean="0">
                <a:solidFill>
                  <a:prstClr val="black"/>
                </a:solidFill>
              </a:rPr>
              <a:t>выводов).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dirty="0" smtClean="0"/>
              <a:t>Н</a:t>
            </a:r>
            <a:r>
              <a:rPr lang="ru-RU" sz="2000" dirty="0" smtClean="0">
                <a:solidFill>
                  <a:prstClr val="black"/>
                </a:solidFill>
              </a:rPr>
              <a:t>аличие </a:t>
            </a:r>
            <a:r>
              <a:rPr lang="ru-RU" sz="2000" dirty="0">
                <a:solidFill>
                  <a:prstClr val="black"/>
                </a:solidFill>
              </a:rPr>
              <a:t>ошибочных с точки зрения научного обществознания положений ведет к снижению оценки по этому критерию на 1 балл. </a:t>
            </a:r>
            <a:r>
              <a:rPr lang="ru-RU" sz="2000" b="1" dirty="0" smtClean="0">
                <a:solidFill>
                  <a:srgbClr val="C00000"/>
                </a:solidFill>
              </a:rPr>
              <a:t>!!!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u="sng" dirty="0" smtClean="0">
                <a:solidFill>
                  <a:prstClr val="black"/>
                </a:solidFill>
              </a:rPr>
              <a:t>Оценивание мини-сочинения </a:t>
            </a:r>
            <a:r>
              <a:rPr lang="ru-RU" sz="2000" b="1" u="sng" dirty="0">
                <a:solidFill>
                  <a:prstClr val="black"/>
                </a:solidFill>
              </a:rPr>
              <a:t>не идет по «накопительной» системе</a:t>
            </a:r>
            <a:r>
              <a:rPr lang="ru-RU" sz="2000" u="sng" dirty="0">
                <a:solidFill>
                  <a:prstClr val="black"/>
                </a:solidFill>
              </a:rPr>
              <a:t>, </a:t>
            </a:r>
            <a:r>
              <a:rPr lang="ru-RU" sz="2000" u="sng" dirty="0" smtClean="0">
                <a:solidFill>
                  <a:prstClr val="black"/>
                </a:solidFill>
              </a:rPr>
              <a:t> </a:t>
            </a:r>
            <a:r>
              <a:rPr lang="ru-RU" sz="2000" dirty="0">
                <a:solidFill>
                  <a:prstClr val="black"/>
                </a:solidFill>
              </a:rPr>
              <a:t>баллы можно потерять, допустив </a:t>
            </a:r>
            <a:r>
              <a:rPr lang="ru-RU" sz="2000" dirty="0" smtClean="0">
                <a:solidFill>
                  <a:prstClr val="black"/>
                </a:solidFill>
              </a:rPr>
              <a:t>ошибку   (</a:t>
            </a:r>
            <a:r>
              <a:rPr lang="ru-RU" sz="1800" dirty="0" smtClean="0">
                <a:solidFill>
                  <a:prstClr val="black"/>
                </a:solidFill>
              </a:rPr>
              <a:t>например</a:t>
            </a:r>
            <a:r>
              <a:rPr lang="ru-RU" sz="1800" dirty="0">
                <a:solidFill>
                  <a:prstClr val="black"/>
                </a:solidFill>
              </a:rPr>
              <a:t>, в определении понятия, в характеристике социальных объектов, в объяснении причинно-следственных и функциональных связей и др</a:t>
            </a:r>
            <a:r>
              <a:rPr lang="ru-RU" sz="1800" dirty="0" smtClean="0">
                <a:solidFill>
                  <a:prstClr val="black"/>
                </a:solidFill>
              </a:rPr>
              <a:t>.) (2 балла)</a:t>
            </a:r>
            <a:endParaRPr lang="ru-RU" sz="1800" dirty="0">
              <a:solidFill>
                <a:prstClr val="black"/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>
                <a:solidFill>
                  <a:prstClr val="black"/>
                </a:solidFill>
              </a:rPr>
              <a:t>Критерий </a:t>
            </a:r>
            <a:r>
              <a:rPr lang="ru-RU" sz="2000" b="1" dirty="0" smtClean="0">
                <a:solidFill>
                  <a:prstClr val="black"/>
                </a:solidFill>
              </a:rPr>
              <a:t>29.3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Теоретическое содержание мини-сочинения: наличие и корректность </a:t>
            </a:r>
            <a:r>
              <a:rPr lang="ru-RU" sz="2000" dirty="0">
                <a:solidFill>
                  <a:prstClr val="black"/>
                </a:solidFill>
              </a:rPr>
              <a:t>использования понятий, теоретических положений, рассуждений и выводов </a:t>
            </a:r>
            <a:r>
              <a:rPr lang="ru-RU" sz="2000" dirty="0" smtClean="0">
                <a:solidFill>
                  <a:prstClr val="black"/>
                </a:solidFill>
              </a:rPr>
              <a:t>(1 балл)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000" b="1" dirty="0">
                <a:solidFill>
                  <a:prstClr val="black"/>
                </a:solidFill>
              </a:rPr>
              <a:t>Критерий </a:t>
            </a:r>
            <a:r>
              <a:rPr lang="ru-RU" sz="2000" b="1" dirty="0" smtClean="0">
                <a:solidFill>
                  <a:prstClr val="black"/>
                </a:solidFill>
              </a:rPr>
              <a:t>29.4</a:t>
            </a:r>
            <a:r>
              <a:rPr lang="ru-RU" sz="2000" dirty="0" smtClean="0">
                <a:solidFill>
                  <a:prstClr val="black"/>
                </a:solidFill>
              </a:rPr>
              <a:t> Качество </a:t>
            </a:r>
            <a:r>
              <a:rPr lang="ru-RU" sz="2000" dirty="0">
                <a:solidFill>
                  <a:prstClr val="black"/>
                </a:solidFill>
              </a:rPr>
              <a:t>приводимых фактов и </a:t>
            </a:r>
            <a:r>
              <a:rPr lang="ru-RU" sz="2000" dirty="0" smtClean="0">
                <a:solidFill>
                  <a:prstClr val="black"/>
                </a:solidFill>
              </a:rPr>
              <a:t>примеров (2 балла)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8328" y="260648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1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25658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385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C00000"/>
                </a:solidFill>
                <a:ea typeface="Times New Roman"/>
                <a:cs typeface="Times New Roman"/>
              </a:rPr>
              <a:t>«Монополия далеко не всегда препятствие для экономического развития». (Йозеф Шумпетер</a:t>
            </a:r>
            <a:r>
              <a:rPr lang="ru-RU" sz="36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)</a:t>
            </a:r>
          </a:p>
          <a:p>
            <a:pPr marL="0" indent="0">
              <a:spcBef>
                <a:spcPts val="385"/>
              </a:spcBef>
              <a:spcAft>
                <a:spcPts val="0"/>
              </a:spcAft>
              <a:buNone/>
            </a:pPr>
            <a:r>
              <a:rPr lang="ru-RU" sz="4000" b="1" dirty="0" smtClean="0">
                <a:latin typeface="Times New Roman"/>
                <a:ea typeface="Times New Roman"/>
                <a:cs typeface="Times New Roman"/>
              </a:rPr>
              <a:t>К29.1. определяющий критерий!!!</a:t>
            </a:r>
            <a:endParaRPr lang="ru-RU" sz="4000" b="1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4000" dirty="0" smtClean="0"/>
              <a:t>Автор рассуждает  о ……..</a:t>
            </a:r>
            <a:endParaRPr lang="ru-RU" sz="4000" dirty="0"/>
          </a:p>
          <a:p>
            <a:pPr marL="0" indent="0">
              <a:buNone/>
            </a:pPr>
            <a:r>
              <a:rPr lang="ru-RU" sz="4000" dirty="0" smtClean="0"/>
              <a:t>Основная идея автора заключается в том, что…….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9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385"/>
              </a:spcBef>
              <a:spcAft>
                <a:spcPts val="0"/>
              </a:spcAft>
              <a:buNone/>
            </a:pPr>
            <a:r>
              <a:rPr lang="ru-RU" sz="4000" b="1" dirty="0">
                <a:solidFill>
                  <a:srgbClr val="C00000"/>
                </a:solidFill>
                <a:ea typeface="Times New Roman"/>
                <a:cs typeface="Times New Roman"/>
              </a:rPr>
              <a:t>«Монополия далеко не всегда препятствие для экономического развития». (Йозеф Шумпетер</a:t>
            </a:r>
            <a:r>
              <a:rPr lang="ru-RU" sz="40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)</a:t>
            </a:r>
          </a:p>
          <a:p>
            <a:pPr marL="0" indent="0">
              <a:spcBef>
                <a:spcPts val="385"/>
              </a:spcBef>
              <a:spcAft>
                <a:spcPts val="0"/>
              </a:spcAft>
              <a:buNone/>
            </a:pPr>
            <a:endParaRPr lang="ru-RU" sz="16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ru-RU" sz="4000" b="1" dirty="0" smtClean="0"/>
              <a:t>К29.1</a:t>
            </a:r>
            <a:r>
              <a:rPr lang="ru-RU" sz="4000" dirty="0" smtClean="0"/>
              <a:t>. Автор рассуждает о влиянии монополии на развитие экономики.</a:t>
            </a:r>
            <a:endParaRPr lang="ru-RU" sz="4000" dirty="0"/>
          </a:p>
          <a:p>
            <a:pPr marL="0" indent="0" algn="just">
              <a:buNone/>
            </a:pPr>
            <a:r>
              <a:rPr lang="ru-RU" sz="4000" dirty="0" smtClean="0"/>
              <a:t>    Основная идея автора заключается в том, что нельзя оценивать роль монополий в экономике только отрицательно.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45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256584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385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C00000"/>
                </a:solidFill>
                <a:ea typeface="Times New Roman"/>
                <a:cs typeface="Times New Roman"/>
              </a:rPr>
              <a:t>«Монополия далеко не всегда препятствие для экономического развития». (Йозеф </a:t>
            </a:r>
            <a:r>
              <a:rPr lang="ru-RU" sz="36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Шумпетер</a:t>
            </a:r>
            <a:r>
              <a:rPr lang="ru-RU" sz="3600" b="1" dirty="0">
                <a:solidFill>
                  <a:srgbClr val="C00000"/>
                </a:solidFill>
                <a:ea typeface="Times New Roman"/>
                <a:cs typeface="Times New Roman"/>
              </a:rPr>
              <a:t>)</a:t>
            </a:r>
            <a:endParaRPr lang="ru-RU" sz="16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4000" b="1" dirty="0" smtClean="0"/>
              <a:t>К29.2.</a:t>
            </a:r>
            <a:r>
              <a:rPr lang="ru-RU" sz="4000" dirty="0" smtClean="0"/>
              <a:t> Теоретическое содержание:</a:t>
            </a:r>
          </a:p>
          <a:p>
            <a:pPr marL="0" indent="0">
              <a:buNone/>
            </a:pPr>
            <a:r>
              <a:rPr lang="ru-RU" sz="4000" dirty="0" smtClean="0"/>
              <a:t>Термины:……………………</a:t>
            </a:r>
          </a:p>
          <a:p>
            <a:pPr marL="0" indent="0">
              <a:buNone/>
            </a:pPr>
            <a:r>
              <a:rPr lang="ru-RU" sz="4000" dirty="0" smtClean="0"/>
              <a:t>Положения…………………</a:t>
            </a:r>
          </a:p>
          <a:p>
            <a:pPr marL="0" indent="0">
              <a:buNone/>
            </a:pPr>
            <a:r>
              <a:rPr lang="ru-RU" dirty="0" smtClean="0"/>
              <a:t>Наличие терминов и положений  и их объяснения, корректные с точки зрения обществознания,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18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385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C00000"/>
                </a:solidFill>
                <a:ea typeface="Times New Roman"/>
                <a:cs typeface="Times New Roman"/>
              </a:rPr>
              <a:t>«Монополия далеко не всегда препятствие для экономического развития». (Йозеф </a:t>
            </a:r>
            <a:r>
              <a:rPr lang="ru-RU" sz="36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Шумпетер</a:t>
            </a:r>
            <a:r>
              <a:rPr lang="ru-RU" sz="3600" b="1" dirty="0">
                <a:solidFill>
                  <a:srgbClr val="C00000"/>
                </a:solidFill>
                <a:ea typeface="Times New Roman"/>
                <a:cs typeface="Times New Roman"/>
              </a:rPr>
              <a:t>)</a:t>
            </a:r>
            <a:endParaRPr lang="ru-RU" sz="16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4000" b="1" dirty="0" smtClean="0"/>
              <a:t>К29.2.</a:t>
            </a:r>
            <a:r>
              <a:rPr lang="ru-RU" sz="4000" dirty="0" smtClean="0"/>
              <a:t> Теоретическое содержание:</a:t>
            </a:r>
          </a:p>
          <a:p>
            <a:pPr marL="0" indent="0">
              <a:buNone/>
            </a:pPr>
            <a:r>
              <a:rPr lang="ru-RU" sz="4000" dirty="0" smtClean="0"/>
              <a:t>Термины: монополия, естественная монополия;</a:t>
            </a:r>
          </a:p>
          <a:p>
            <a:pPr marL="0" indent="0">
              <a:buNone/>
            </a:pPr>
            <a:r>
              <a:rPr lang="ru-RU" sz="4000" dirty="0" smtClean="0"/>
              <a:t>Положения: признаки монополии, последствия монополизации, особенности возникновения монополий, роль государства в возникновении монополий, антимонопольная политика</a:t>
            </a:r>
          </a:p>
          <a:p>
            <a:pPr marL="0" indent="0">
              <a:buNone/>
            </a:pPr>
            <a:r>
              <a:rPr lang="ru-RU" sz="4000" dirty="0"/>
              <a:t>Н</a:t>
            </a:r>
            <a:r>
              <a:rPr lang="ru-RU" dirty="0" smtClean="0"/>
              <a:t>аличие терминов и положений  и их объяснения, корректные с точки зрения обществознания,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8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385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rgbClr val="C00000"/>
                </a:solidFill>
                <a:ea typeface="Times New Roman"/>
                <a:cs typeface="Times New Roman"/>
              </a:rPr>
              <a:t>«Монополия далеко не всегда препятствие для экономического развития». (Йозеф </a:t>
            </a:r>
            <a:r>
              <a:rPr lang="ru-RU" sz="36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Шумпетер</a:t>
            </a:r>
            <a:r>
              <a:rPr lang="ru-RU" sz="3600" b="1" dirty="0">
                <a:solidFill>
                  <a:srgbClr val="C00000"/>
                </a:solidFill>
                <a:ea typeface="Times New Roman"/>
                <a:cs typeface="Times New Roman"/>
              </a:rPr>
              <a:t>)</a:t>
            </a:r>
            <a:endParaRPr lang="ru-RU" sz="16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4000" b="1" dirty="0" smtClean="0"/>
              <a:t>К29.3.</a:t>
            </a:r>
            <a:r>
              <a:rPr lang="ru-RU" sz="4000" dirty="0" smtClean="0"/>
              <a:t> Теоретическое содержание:</a:t>
            </a:r>
          </a:p>
          <a:p>
            <a:pPr marL="0" indent="0">
              <a:buNone/>
            </a:pPr>
            <a:r>
              <a:rPr lang="ru-RU" sz="4000" dirty="0" smtClean="0"/>
              <a:t>Термины: монополия, естественная монополия;</a:t>
            </a:r>
          </a:p>
          <a:p>
            <a:pPr marL="0" indent="0">
              <a:buNone/>
            </a:pPr>
            <a:r>
              <a:rPr lang="ru-RU" sz="4000" dirty="0" smtClean="0"/>
              <a:t>Положения: признаки монополии, последствия монополизации, особенности возникновения монополий, роль государства в возникновении монополий, антимонопольная политика</a:t>
            </a:r>
          </a:p>
          <a:p>
            <a:pPr marL="0" indent="0">
              <a:buNone/>
            </a:pPr>
            <a:r>
              <a:rPr lang="ru-RU" sz="4000" b="1" dirty="0" smtClean="0"/>
              <a:t>Связность и логичность рассуждений, выводов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622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548680"/>
            <a:ext cx="8445624" cy="52565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385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«Монополия </a:t>
            </a:r>
            <a:r>
              <a:rPr lang="ru-RU" sz="3600" b="1" dirty="0">
                <a:solidFill>
                  <a:srgbClr val="C00000"/>
                </a:solidFill>
                <a:ea typeface="Times New Roman"/>
                <a:cs typeface="Times New Roman"/>
              </a:rPr>
              <a:t>далеко не всегда препятствие для экономического развития». </a:t>
            </a:r>
            <a:endParaRPr lang="ru-RU" sz="3600" b="1" dirty="0" smtClean="0">
              <a:solidFill>
                <a:srgbClr val="C00000"/>
              </a:solidFill>
              <a:ea typeface="Times New Roman"/>
              <a:cs typeface="Times New Roman"/>
            </a:endParaRPr>
          </a:p>
          <a:p>
            <a:pPr marL="0" indent="0" algn="ctr">
              <a:spcBef>
                <a:spcPts val="385"/>
              </a:spcBef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(</a:t>
            </a:r>
            <a:r>
              <a:rPr lang="ru-RU" sz="3600" b="1" dirty="0">
                <a:solidFill>
                  <a:srgbClr val="C00000"/>
                </a:solidFill>
                <a:ea typeface="Times New Roman"/>
                <a:cs typeface="Times New Roman"/>
              </a:rPr>
              <a:t>Йозеф </a:t>
            </a:r>
            <a:r>
              <a:rPr lang="ru-RU" sz="36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Шумпетер</a:t>
            </a:r>
            <a:r>
              <a:rPr lang="ru-RU" sz="3600" b="1" dirty="0">
                <a:solidFill>
                  <a:srgbClr val="C00000"/>
                </a:solidFill>
                <a:ea typeface="Times New Roman"/>
                <a:cs typeface="Times New Roman"/>
              </a:rPr>
              <a:t>)</a:t>
            </a:r>
            <a:endParaRPr lang="ru-RU" sz="1600" b="1" dirty="0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4000" b="1" dirty="0" smtClean="0"/>
              <a:t>К29.4.</a:t>
            </a:r>
            <a:r>
              <a:rPr lang="ru-RU" sz="4000" dirty="0" smtClean="0"/>
              <a:t> Качество приводимых социальных фактов и примеров:</a:t>
            </a:r>
          </a:p>
          <a:p>
            <a:pPr marL="0" indent="0">
              <a:buNone/>
            </a:pPr>
            <a:r>
              <a:rPr lang="ru-RU" sz="4000" dirty="0" smtClean="0"/>
              <a:t>Пример 1……………….</a:t>
            </a:r>
          </a:p>
          <a:p>
            <a:pPr marL="0" indent="0">
              <a:buNone/>
            </a:pPr>
            <a:r>
              <a:rPr lang="ru-RU" sz="4000" dirty="0" smtClean="0"/>
              <a:t>Пример 2……………….</a:t>
            </a:r>
          </a:p>
          <a:p>
            <a:pPr marL="0" indent="0">
              <a:buNone/>
            </a:pPr>
            <a:r>
              <a:rPr lang="ru-RU" sz="3500" b="1" dirty="0" smtClean="0"/>
              <a:t>Из различных источников / сформулированы развёрнуто / подтверждают идею, вывод / не дублируют друг друга</a:t>
            </a:r>
            <a:endParaRPr lang="ru-RU" sz="35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905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332656"/>
            <a:ext cx="4066147" cy="56839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290" y="369941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99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6477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Основные темы раздела «Правоведение»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494" y="1052737"/>
            <a:ext cx="8479978" cy="6120679"/>
          </a:xfrm>
        </p:spPr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Право как регулятор общественной жизни, социальная ценность права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Сущность права как выражения гуманизма во взаимоотношениях между людьми.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Проблема качества законов.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Право и мораль: сходства и различия.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Правотворчество: принципы, виды, правотворческий процесс.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Государство и гражданское общество.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Значение  правовых знаний в вопросе реализации прав граждан на защиту от необоснованного привлечения к ответственности.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Правонарушения: понятия, признаки и состав. Виды правонарушений.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Сущность юридической  ответственности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Правовая культура и ее значение.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Равенство всех перед законом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Неукоснительное соблюдение законов всеми участниками общественных отношений – условие развития и процветания общества.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Значение справедливого наказания для общественных отношений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Проблема реализации принципа  верховенства закона  как условия суверенитета и могущества государства.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Проблема взаимосвязи прав и обязанностей личности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ru-RU" altLang="ru-RU" sz="1800" dirty="0" smtClean="0">
                <a:solidFill>
                  <a:srgbClr val="000000"/>
                </a:solidFill>
              </a:rPr>
              <a:t>Проблема гарантий соблюдения правовых норм в обществе и государстве</a:t>
            </a:r>
          </a:p>
        </p:txBody>
      </p:sp>
      <p:pic>
        <p:nvPicPr>
          <p:cNvPr id="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6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240" y="404664"/>
            <a:ext cx="8021560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Franklin Gothic Medium" pitchFamily="34" charset="0"/>
                <a:cs typeface="Arial" pitchFamily="34" charset="0"/>
              </a:rPr>
              <a:t>Итоги ЕГЭ  - 2019 по обществознанию</a:t>
            </a:r>
            <a:endParaRPr lang="ru-RU" sz="2800" b="1" dirty="0">
              <a:solidFill>
                <a:srgbClr val="C00000"/>
              </a:solidFill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2331" y="1268372"/>
            <a:ext cx="7408421" cy="482374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Количество  участников ЕГЭ по обществознанию</a:t>
            </a:r>
          </a:p>
          <a:p>
            <a:pPr marL="0" indent="0" algn="just">
              <a:spcBef>
                <a:spcPts val="1200"/>
              </a:spcBef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ru-RU" sz="2000" b="1" dirty="0">
              <a:solidFill>
                <a:srgbClr val="C00000"/>
              </a:solidFill>
            </a:endParaRPr>
          </a:p>
          <a:p>
            <a:pPr marL="0" indent="0" algn="just">
              <a:spcBef>
                <a:spcPts val="1200"/>
              </a:spcBef>
              <a:buNone/>
            </a:pPr>
            <a:endParaRPr lang="ru-RU" sz="1200" b="1" dirty="0" smtClean="0"/>
          </a:p>
          <a:p>
            <a:pPr marL="0" indent="0" algn="just">
              <a:spcBef>
                <a:spcPts val="1200"/>
              </a:spcBef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Результаты ЕГЭ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обществознанию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2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098137"/>
              </p:ext>
            </p:extLst>
          </p:nvPr>
        </p:nvGraphicFramePr>
        <p:xfrm>
          <a:off x="1043608" y="1772816"/>
          <a:ext cx="604867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9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 г.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 г.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г.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 г.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371200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382000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318000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368000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327000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182845"/>
              </p:ext>
            </p:extLst>
          </p:nvPr>
        </p:nvGraphicFramePr>
        <p:xfrm>
          <a:off x="899592" y="3501008"/>
          <a:ext cx="7128792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Кол-во сдававших ЕГЭ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81-100 </a:t>
                      </a:r>
                    </a:p>
                    <a:p>
                      <a:r>
                        <a:rPr lang="ru-RU" dirty="0" smtClean="0"/>
                        <a:t>баллов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 </a:t>
                      </a:r>
                    </a:p>
                    <a:p>
                      <a:r>
                        <a:rPr lang="ru-RU" dirty="0" smtClean="0"/>
                        <a:t>баллов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прошли  порог  42 балла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382000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52,1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3,11%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59 чел.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17,6%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318000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55,4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4,46%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142 чел.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13,8%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368000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55,7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7,4%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198 чел.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17,4%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2019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327000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54,9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7,7%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151 чел.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19,6%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5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4978389"/>
              </p:ext>
            </p:extLst>
          </p:nvPr>
        </p:nvGraphicFramePr>
        <p:xfrm>
          <a:off x="250825" y="260350"/>
          <a:ext cx="8642350" cy="6266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5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bg1"/>
                          </a:solidFill>
                          <a:effectLst/>
                        </a:rPr>
                        <a:t>ЦИТАТА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</a:rPr>
                        <a:t>ТЕМА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21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«Инфляция – единственная форма наказания без законного основания»  (М. Фридман)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добросовестная и недобросовестная конкуренция в бизнесе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5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Б)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 коем царстве люди богаты, то и царство то богато, а в коем будут убоги, то и царству тому не можно слыть богатому» (И. Посошков).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2) 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Рациональное расходование экономических ресурсов.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77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«Не налагать руку на самодеятельность, а развивать</a:t>
                      </a: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ее, создавая благоприятные для ее применения условия, - вот истинная задача государства в народном хозяйстве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»(С. Витте)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Отрицательное влияние инфляции</a:t>
                      </a:r>
                      <a:r>
                        <a:rPr kumimoji="0"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 доходы экономических субъектов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15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Г)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«Остерегайтесь и мелких напрасных расходов, ибо маленькая течь может потопить большой корабль» (Б. Франклин)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4) </a:t>
                      </a: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Принципы государственного регулирования экономики.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5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49600" algn="ctr"/>
                          <a:tab pos="6299835" algn="r"/>
                        </a:tabLs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49600" algn="ctr"/>
                          <a:tab pos="6299835" algn="r"/>
                        </a:tabLs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Д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kumimoji="0"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«Бизнес – это сочетание войны и спорта»(А. Моруа)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Уровень жизни населения как важнейший экономический показатель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8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361860"/>
              </p:ext>
            </p:extLst>
          </p:nvPr>
        </p:nvGraphicFramePr>
        <p:xfrm>
          <a:off x="250825" y="476250"/>
          <a:ext cx="8785225" cy="6400800"/>
        </p:xfrm>
        <a:graphic>
          <a:graphicData uri="http://schemas.openxmlformats.org/drawingml/2006/table">
            <a:tbl>
              <a:tblPr/>
              <a:tblGrid>
                <a:gridCol w="6621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</a:rPr>
                        <a:t>Цитата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Book" pitchFamily="34" charset="0"/>
                        </a:rPr>
                        <a:t>Тема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</a:rPr>
                        <a:t>«Те сомнения, которые не разрешает теория, разрешит тебе практика». Л. Фейербах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49600" algn="ctr"/>
                          <a:tab pos="6299200" algn="r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«Наука - это истина, помноженная на сомнение». Валери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«Все было встарь, все повторится снова».  О. Мандельштам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6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49600" algn="ctr"/>
                          <a:tab pos="6299200" algn="r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«Свобода сопряжена с ответственностью. Поэтому-то многие и боятся ее».  Б. Шоу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cs typeface="Times New Roman" pitchFamily="18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6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149600" algn="ctr"/>
                          <a:tab pos="6299200" algn="r"/>
                        </a:tabLst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cs typeface="Times New Roman" pitchFamily="18" charset="0"/>
                        </a:rPr>
                        <a:t>«Богатство не в обладании сокровищами, а в умении ими пользоваться». Наполеон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7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«Нация - совокупность людей, разных по характерам, вкусам и взглядам, но связанных между собой прочными, глубокими и всеобъемлющими духовными узами».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Д.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Джебран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1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«Власть развращает, абсолютная власть развращает абсолютно». Дж. Актон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27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</a:rPr>
                        <a:t>.  «Есть минимальный уровень образования и осведомленности, вне которого голосование становится своею собственною карикатурою».   И. Ильин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Book" pitchFamily="34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8467" name="Picture 6" descr="C:\Users\alekseenko_en\Desktop\Leg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5972175"/>
            <a:ext cx="20129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2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804220"/>
              </p:ext>
            </p:extLst>
          </p:nvPr>
        </p:nvGraphicFramePr>
        <p:xfrm>
          <a:off x="250825" y="476250"/>
          <a:ext cx="8642350" cy="5940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3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9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</a:rPr>
                        <a:t>Цитата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</a:rPr>
                        <a:t>Основная идея автора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6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А) «Нет преступления без наказания, нет наказания без закона, нет преступления без законного наказания». (Латинское выражение)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1) Верховенство права – главный признак правового государства.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Б) «Правовое государство – право, обуздавшее государство».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А. Круглов)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2). Новые законы нужно принимать тогда, когда старые исчерпали себя.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21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В) «Мудрый законодатель начинает не с издания законов, а с изучения их пригодности для данного общества». (Цицерон)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3) Судопроизводство осуществляется судом от имени закона, в отношении которого все равны.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Г) «Из факта возникает право»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 (Латинское изречение)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4) Основанием для возникновения субъективного права является юридический факт.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2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49600" algn="ctr"/>
                          <a:tab pos="6299835" algn="r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Д) «Судья - говорящий закон, а закон - это немой судья».  Цицерон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49600" algn="ctr"/>
                          <a:tab pos="6299835" algn="r"/>
                        </a:tabLs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5) Каждое деяние, признанное в соответствии с законом преступлением, должно быть наказано в соответствии с законом.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39719"/>
              </p:ext>
            </p:extLst>
          </p:nvPr>
        </p:nvGraphicFramePr>
        <p:xfrm>
          <a:off x="11654" y="188640"/>
          <a:ext cx="8929688" cy="6894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69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79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bg1"/>
                          </a:solidFill>
                          <a:effectLst/>
                        </a:rPr>
                        <a:t>Цитата</a:t>
                      </a:r>
                      <a:endParaRPr lang="ru-RU" sz="28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</a:rPr>
                        <a:t>Тема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Вспомогательное клише: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Автор рассуждает о….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bg1"/>
                          </a:solidFill>
                          <a:effectLst/>
                        </a:rPr>
                        <a:t>Идея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</a:rPr>
                        <a:t>Вспомогательное клише: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Основной идеей автора является мысль о том, что…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49600" algn="ctr"/>
                          <a:tab pos="6299835" algn="r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«Сущность права состоит в равновесии двух нравственных интересов: личной свободы и общего блага».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49600" algn="ctr"/>
                          <a:tab pos="6299835" algn="r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 (В. Соловьев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1937" marR="219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49600" algn="ctr"/>
                          <a:tab pos="6299835" algn="r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«Мы должны стать рабами законов, чтобы стать свободными».  (Цицерон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1937" marR="219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«Тот,  кто  щадит виновного, наказывает невиновного» (аксиома права)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«Я вижу гибель того государства, где закон не имеет силы и находится под чьей-то властью» (Платон)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1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«Истинное равенство граждан состоит в том, чтобы все  они  одинаково были подчинены законам»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(Ж. Д. Аламбер)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«Законы для всех должны иметь одинаковый смысл».  (Ш. Монтескье)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69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«Цель наказания  - не мщение, а исправление»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(А. Радищев)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>
                          <a:effectLst/>
                        </a:rPr>
                        <a:t> </a:t>
                      </a:r>
                      <a:endParaRPr lang="ru-RU" sz="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1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Незнание закона не освобождает от ответственности.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 вот знание -  нередко освобождает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Станислав  Ежи Лец)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" dirty="0">
                          <a:effectLst/>
                        </a:rPr>
                        <a:t> </a:t>
                      </a:r>
                      <a:endParaRPr lang="ru-RU" sz="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937" marR="2193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ъект 2"/>
          <p:cNvSpPr>
            <a:spLocks noGrp="1"/>
          </p:cNvSpPr>
          <p:nvPr>
            <p:ph sz="half" idx="1"/>
          </p:nvPr>
        </p:nvSpPr>
        <p:spPr>
          <a:xfrm>
            <a:off x="323850" y="36513"/>
            <a:ext cx="8497888" cy="5903912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ru-RU" altLang="ru-RU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 мини-сочинение и выполните задания. 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ru-RU" altLang="ru-RU" sz="1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altLang="ru-RU" sz="1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– это деньги, взимаемые властью с части общества в интересах целого». С. Джонсон 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</a:pPr>
            <a:r>
              <a:rPr lang="ru-RU" alt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Данное высказывание раскрывает значение налогов в жизни общества и государства. Действительно, налоги собираются в любом государстве, они составляют значительную часть доходов госбюджета, расходуются в интересах всего общества. Налоги – это необходимая плата общества для получения общественных благ. 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</a:pPr>
            <a:r>
              <a:rPr lang="ru-RU" alt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Раскрывая данную тему, обратимся к понятию «налоги». Налоги – это принудительное изъятие государством у домашних хозяйств и фирм части их доходов в виде определенной денежной суммы. Возникают вопросы: для чего существуют налоги, на какие цели они идут? 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</a:pPr>
            <a:r>
              <a:rPr lang="ru-RU" alt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Налоги являются одним из инструментов фискальной политики государства. В зависимости от характера этой политики изменение налогов позволяет  регулировать экономику в целом. К инструментам фискальной политики  относятся прямые налоги -  подоходный налог, для фирм -  налог на прибыль; косвенные налоги (например, НДС). Кроме того, налоги - одна из основных статей поступления средств в государственный бюджет. Они перераспределяются на выплаты населению и финансирование таких статей, как образование, медицина, культура и т.д. 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</a:pPr>
            <a:r>
              <a:rPr lang="ru-RU" alt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Однако, со взиманием налогов связана проблема уклонения от них. Сокрытие доходов приводит к уменьшению поступлений в госбюджет. И не стоит после этого удивляться, что какие – то социальные программы плохо финансируются! Таким образом, налоги – это действительно важная составляющая регулирования экономики в интересах всего общества. Вследствие перераспределения поступающих налогов все общество выигрывает, т.к. они идут на улучшение качества жизни людей. Главное, чтобы само общество это осознало!* 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</a:pPr>
            <a:endParaRPr lang="ru-RU" altLang="ru-RU" sz="14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buFont typeface="Wingdings 2" panose="05020102010507070707" pitchFamily="18" charset="2"/>
              <a:buNone/>
            </a:pPr>
            <a:r>
              <a:rPr lang="ru-RU" alt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 данном тексте найди и выдели все части мини-сочинения. 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</a:pPr>
            <a:r>
              <a:rPr lang="ru-RU" alt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Зачитай строки, в которых формулируется тема  и идея  высказывания. 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</a:pPr>
            <a:r>
              <a:rPr lang="ru-RU" alt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Найди теоретические положения и обществоведческие термины</a:t>
            </a:r>
          </a:p>
          <a:p>
            <a:pPr marL="0" indent="0" algn="just" eaLnBrk="1" hangingPunct="1">
              <a:buFont typeface="Wingdings 2" panose="05020102010507070707" pitchFamily="18" charset="2"/>
              <a:buNone/>
            </a:pPr>
            <a:r>
              <a:rPr lang="ru-RU" altLang="ru-RU" sz="1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Выдели фактические аргументы, используемые выпускником для подтверждения идеи автора. </a:t>
            </a:r>
          </a:p>
        </p:txBody>
      </p:sp>
    </p:spTree>
    <p:extLst>
      <p:ext uri="{BB962C8B-B14F-4D97-AF65-F5344CB8AC3E}">
        <p14:creationId xmlns:p14="http://schemas.microsoft.com/office/powerpoint/2010/main" val="25164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717017" y="454666"/>
            <a:ext cx="8229600" cy="4333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Наиболее распространённые ошибки выпускников 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sz="half" idx="1"/>
          </p:nvPr>
        </p:nvSpPr>
        <p:spPr>
          <a:xfrm>
            <a:off x="323528" y="1052736"/>
            <a:ext cx="8505825" cy="4393158"/>
          </a:xfrm>
        </p:spPr>
        <p:txBody>
          <a:bodyPr>
            <a:noAutofit/>
          </a:bodyPr>
          <a:lstStyle/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1.  При  формулировании смысла высказывания:</a:t>
            </a: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altLang="ru-RU" sz="1800" b="1" dirty="0" smtClean="0"/>
              <a:t>неумение сформулировать идею автора</a:t>
            </a:r>
            <a:r>
              <a:rPr lang="ru-RU" altLang="ru-RU" sz="1800" dirty="0" smtClean="0"/>
              <a:t> связано с непониманием или неправильным пониманием  содержания высказывания, отсутствием необходимых обществоведческих знаний, а также с отсутствием словарного и терминологического запаса по базовым обществоведческим наукам;</a:t>
            </a: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altLang="ru-RU" sz="1800" dirty="0" smtClean="0">
                <a:solidFill>
                  <a:srgbClr val="C00000"/>
                </a:solidFill>
              </a:rPr>
              <a:t>2. </a:t>
            </a:r>
            <a:r>
              <a:rPr lang="ru-RU" altLang="ru-RU" sz="1800" b="1" dirty="0" smtClean="0">
                <a:solidFill>
                  <a:srgbClr val="C00000"/>
                </a:solidFill>
              </a:rPr>
              <a:t>При высказывании и аргументации  идеи  автора</a:t>
            </a:r>
            <a:endParaRPr lang="ru-RU" altLang="ru-RU" sz="1800" dirty="0" smtClean="0">
              <a:solidFill>
                <a:srgbClr val="C00000"/>
              </a:solidFill>
            </a:endParaRP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altLang="ru-RU" sz="1800" b="1" dirty="0" smtClean="0"/>
              <a:t>отсутствие аргументов – </a:t>
            </a:r>
            <a:r>
              <a:rPr lang="ru-RU" altLang="ru-RU" sz="1800" dirty="0" smtClean="0"/>
              <a:t>связано с незнанием или игнорированием учеником требований к мини-сочинению по обществознанию, его структуре.</a:t>
            </a: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3. Ошибки в операциях с понятиями:</a:t>
            </a:r>
            <a:r>
              <a:rPr lang="ru-RU" altLang="ru-RU" sz="1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1800" b="1" dirty="0" smtClean="0"/>
              <a:t>неоправданное расширение или сужение значения рассматриваемого понятия, подмена понятий, </a:t>
            </a: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altLang="ru-RU" sz="1800" b="1" dirty="0" smtClean="0">
                <a:solidFill>
                  <a:srgbClr val="C00000"/>
                </a:solidFill>
              </a:rPr>
              <a:t>4. Ошибки в работе с информацией</a:t>
            </a:r>
            <a:r>
              <a:rPr lang="ru-RU" altLang="ru-RU" sz="1800" dirty="0" smtClean="0">
                <a:solidFill>
                  <a:srgbClr val="C00000"/>
                </a:solidFill>
              </a:rPr>
              <a:t>, </a:t>
            </a:r>
            <a:r>
              <a:rPr lang="ru-RU" altLang="ru-RU" sz="1800" dirty="0" smtClean="0"/>
              <a:t>вызванные неумением проанализировать социальный опыт. Часто </a:t>
            </a:r>
            <a:r>
              <a:rPr lang="ru-RU" altLang="ru-RU" sz="1800" b="1" dirty="0" smtClean="0"/>
              <a:t>примеры, приводимые выпускниками, слабо связаны с рассматриваемым положением </a:t>
            </a:r>
            <a:r>
              <a:rPr lang="ru-RU" altLang="ru-RU" sz="1800" dirty="0" smtClean="0"/>
              <a:t>(связь либо не прослеживается, либо поверхностна и не отражает существенных моментов).</a:t>
            </a: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altLang="ru-RU" sz="1800" b="1" dirty="0" smtClean="0"/>
              <a:t>Некритическое восприятие  социальной информации</a:t>
            </a:r>
            <a:r>
              <a:rPr lang="ru-RU" altLang="ru-RU" sz="1800" dirty="0" smtClean="0"/>
              <a:t> из сообщений СМИ, Интернета. В результате непроверенные факты, несостоятельные или провокационные утверждения и предвзятые оценки нередко используются выпускниками в качестве доказательств в эссе. </a:t>
            </a:r>
          </a:p>
          <a:p>
            <a:pPr marL="0" indent="0" algn="just" eaLnBrk="1" hangingPunct="1">
              <a:spcBef>
                <a:spcPts val="0"/>
              </a:spcBef>
              <a:buFont typeface="Wingdings 2" pitchFamily="18" charset="2"/>
              <a:buNone/>
            </a:pPr>
            <a:r>
              <a:rPr lang="ru-RU" altLang="ru-RU" sz="1600" dirty="0" smtClean="0"/>
              <a:t> </a:t>
            </a:r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39312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2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43338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ПРАКТИЧЕСКОЕ  ЗАДАНИЕ: АНАЛИЗ  МИНИ-СОЧИНЕНИЯ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8218488" cy="530225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600" b="1" dirty="0" smtClean="0"/>
              <a:t> «Законы хороши, но их надобно еще хорошо исполнять, чтобы люди были счастливы» (Н. М. Карамзин).</a:t>
            </a:r>
            <a:endParaRPr lang="ru-RU" sz="16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600" dirty="0" smtClean="0"/>
              <a:t>    Высказывание  Н.М. Карамзина  </a:t>
            </a:r>
            <a:r>
              <a:rPr lang="ru-RU" sz="1600" dirty="0"/>
              <a:t>о</a:t>
            </a:r>
            <a:r>
              <a:rPr lang="ru-RU" sz="1600" dirty="0" smtClean="0"/>
              <a:t> надлежащем исполнении законов. Его идея заключается в том, что жизнь людей зависит от отношения  к законам в государстве. Даже  очень прогрессивный,  проработанный закон не будет полезен людям, если его не будут исполнять.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600" dirty="0" smtClean="0"/>
              <a:t>   Закон – это нормативно-правовой акт, принятый в особом порядке органом законодательной власти или референдумом, то есть всенародным голосованием, выражающий волю народа, обладающий высшей юридической силой и регулирующий наиболее важные общественные отношения.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600" dirty="0" smtClean="0"/>
              <a:t>      Для того чтобы государство осуществляло в полном объеме свои функции, оно должно обладать суверенитетом, то есть быть независимым от различных внешних и внутренних факторов.  А гарантией суверенитета является подчинение и надлежащее исполнение законов.    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600" dirty="0" smtClean="0"/>
              <a:t>      Ненадлежащее исполнение законов не только гражданами, но и государством может привести к беззаконию и его краху.  К примеру, неограниченная никакими законами власть вождя в тоталитарных государствах привела к массовому нарушению прав и свобод миллионов людей, и в конце концов, к гибели самого режима.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600" dirty="0" smtClean="0"/>
              <a:t>       Таким образом, от законов будет толк только при надлежащем их исполнении.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44357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sz="half" idx="1"/>
          </p:nvPr>
        </p:nvSpPr>
        <p:spPr>
          <a:xfrm>
            <a:off x="323850" y="333375"/>
            <a:ext cx="8362950" cy="573405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800" b="1" dirty="0" smtClean="0"/>
              <a:t>«Законы хороши, но их надобно еще хорошо исполнять, чтобы люди были счастливы» (Н. М. Карамзин).</a:t>
            </a:r>
            <a:endParaRPr lang="ru-RU" sz="18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600" dirty="0" smtClean="0"/>
              <a:t>     По мнению выдающегося русского историка и общественного деятеля Н.М. Карамзина, все в государстве: и экономика, и политика, и социальная и духовная сферы зависят от состояния законности и правопорядка в стране, от того, как простые люди и государственные чиновники соблюдают законы.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600" dirty="0" smtClean="0"/>
              <a:t>      Для того чтобы поддерживать порядок и стабильность в обществе государство обладает механизмом управления и аппаратом принуждения. Государство это политическая организация общества, которая характеризуется следующими признаками: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600" dirty="0" smtClean="0"/>
              <a:t>- оно представляет общество как внутри страны, так и за рубежом (например, заключает договоры с зарубежными странами о взаимовыгодном сотрудничестве)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600" dirty="0" smtClean="0"/>
              <a:t>- оно осуществляет регулирование экономики (прямое, устанавливая ГОСТы для продуктов питания или косвенное, например,  через налоги)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600" dirty="0" smtClean="0"/>
              <a:t>- может устанавливать обязательные для всех налоги и сборы (например, подоходный налог – 13%);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600" dirty="0" smtClean="0"/>
              <a:t>- государство издает обязательные для всех законы, которые бывают частные или публичные. Примерами этого является Конституция РФ, «Уголовный кодекс РФ» и др.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sz="1600" dirty="0" smtClean="0"/>
              <a:t>- оно охраняет общественный порядок. Для этого у государства есть специальные организации, например, полиция, прокуратура, суд. Именно они и должны обеспечить исполнение законов всем населением страны. Тогда все будут довольны жизнью в этом государстве. А значит счастливы.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426525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7" y="572729"/>
            <a:ext cx="4027533" cy="555343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724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260648"/>
            <a:ext cx="4248472" cy="59691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1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90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Выполнение задания 29 выпускниками на ЕГЭ-2019 </a:t>
            </a:r>
            <a:endParaRPr lang="ru-RU" sz="24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55D11-895D-4A3B-AE3E-D1184BDF4184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78112623"/>
              </p:ext>
            </p:extLst>
          </p:nvPr>
        </p:nvGraphicFramePr>
        <p:xfrm>
          <a:off x="330574" y="1484784"/>
          <a:ext cx="803414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4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57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Группы выпускников,  по количеству баллов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</a:t>
                      </a:r>
                      <a:r>
                        <a:rPr lang="ru-RU" sz="2400" baseline="0" dirty="0" smtClean="0"/>
                        <a:t> 29.1</a:t>
                      </a:r>
                    </a:p>
                    <a:p>
                      <a:r>
                        <a:rPr lang="ru-RU" baseline="0" dirty="0" smtClean="0"/>
                        <a:t>Понимание и раскрытие темы</a:t>
                      </a:r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К29.2</a:t>
                      </a:r>
                    </a:p>
                    <a:p>
                      <a:r>
                        <a:rPr lang="ru-RU" dirty="0" smtClean="0"/>
                        <a:t>Теоретическое содержание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 29.3</a:t>
                      </a:r>
                    </a:p>
                    <a:p>
                      <a:r>
                        <a:rPr lang="ru-RU" dirty="0" smtClean="0"/>
                        <a:t>Построение корректных рассуждений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К29.4</a:t>
                      </a:r>
                    </a:p>
                    <a:p>
                      <a:r>
                        <a:rPr lang="ru-RU" dirty="0" smtClean="0"/>
                        <a:t>Качество</a:t>
                      </a:r>
                      <a:r>
                        <a:rPr lang="ru-RU" baseline="0" dirty="0" smtClean="0"/>
                        <a:t> фактической аргументации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</a:t>
                      </a:r>
                      <a:r>
                        <a:rPr lang="ru-RU" sz="2400" baseline="0" dirty="0" smtClean="0"/>
                        <a:t> -41 балл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37 %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0,2%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10%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42</a:t>
                      </a:r>
                      <a:r>
                        <a:rPr lang="ru-RU" sz="2400" baseline="0" dirty="0" smtClean="0"/>
                        <a:t> – 60 баллов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70%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18%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10%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28%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61</a:t>
                      </a:r>
                      <a:r>
                        <a:rPr lang="ru-RU" sz="2400" baseline="0" dirty="0" smtClean="0"/>
                        <a:t> – 80 баллов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90%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45%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40%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49%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81</a:t>
                      </a:r>
                      <a:r>
                        <a:rPr lang="ru-RU" sz="2400" baseline="0" dirty="0" smtClean="0"/>
                        <a:t> – 100 баллов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99,4%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61,9%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81,9%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55,8%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0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prstClr val="white">
                    <a:lumMod val="50000"/>
                  </a:prst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prstClr val="white">
                    <a:lumMod val="50000"/>
                  </a:prst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prstClr val="white">
                    <a:lumMod val="50000"/>
                  </a:prstClr>
                </a:solidFill>
              </a:rPr>
              <a:t> </a:t>
            </a:r>
            <a:endParaRPr lang="ru-RU" sz="1400" i="1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Black" pitchFamily="34" charset="0"/>
              </a:rPr>
              <a:t>КОМПЛЕКС ПОСОБИЙ</a:t>
            </a:r>
            <a:r>
              <a:rPr lang="ru-RU" sz="2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500" b="1" dirty="0" smtClean="0">
                <a:solidFill>
                  <a:srgbClr val="C00000"/>
                </a:solidFill>
                <a:latin typeface="Arial Black" pitchFamily="34" charset="0"/>
              </a:rPr>
              <a:t>ПО ОБЩЕСТВОЗНАНИЮ</a:t>
            </a:r>
          </a:p>
          <a:p>
            <a:pPr algn="l"/>
            <a:endParaRPr lang="ru-RU" sz="25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 smtClean="0">
                <a:solidFill>
                  <a:prstClr val="white"/>
                </a:solidFill>
                <a:latin typeface="Arial Black" pitchFamily="34" charset="0"/>
              </a:rPr>
              <a:t>ЕГЭ</a:t>
            </a:r>
            <a:endParaRPr lang="ru-RU" sz="1500" dirty="0">
              <a:solidFill>
                <a:prstClr val="white"/>
              </a:solidFill>
              <a:latin typeface="Arial Black" pitchFamily="34" charset="0"/>
            </a:endParaRP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04056" y="2420888"/>
            <a:ext cx="4067944" cy="33123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68" y="2977311"/>
            <a:ext cx="1558776" cy="2179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люс 28"/>
          <p:cNvSpPr/>
          <p:nvPr/>
        </p:nvSpPr>
        <p:spPr>
          <a:xfrm>
            <a:off x="2339752" y="3881098"/>
            <a:ext cx="427061" cy="411998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800" y="2074118"/>
            <a:ext cx="1336360" cy="18784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587" y="2060848"/>
            <a:ext cx="1368741" cy="1913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303" y="4149080"/>
            <a:ext cx="1331584" cy="1800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7982" y="4149080"/>
            <a:ext cx="1336346" cy="18419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4653136"/>
            <a:ext cx="891531" cy="8027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977311"/>
            <a:ext cx="1515382" cy="2179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2667549"/>
            <a:ext cx="1306483" cy="18419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2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КОМПЛЕКС ПОСОБИЙ</a:t>
            </a:r>
            <a:r>
              <a:rPr lang="ru-RU" sz="2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500" b="1" dirty="0" smtClean="0">
                <a:solidFill>
                  <a:srgbClr val="C00000"/>
                </a:solidFill>
                <a:latin typeface="Arial Black" pitchFamily="34" charset="0"/>
              </a:rPr>
              <a:t>ПО ОБЩЕСТВОЗНАНИЮ</a:t>
            </a:r>
          </a:p>
          <a:p>
            <a:pPr algn="l"/>
            <a:endParaRPr lang="ru-RU" sz="25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ЕГЭ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04056" y="2420888"/>
            <a:ext cx="4067944" cy="33123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68" y="2977311"/>
            <a:ext cx="1558776" cy="2179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люс 28"/>
          <p:cNvSpPr/>
          <p:nvPr/>
        </p:nvSpPr>
        <p:spPr>
          <a:xfrm>
            <a:off x="2339752" y="3881098"/>
            <a:ext cx="427061" cy="411998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800" y="2074118"/>
            <a:ext cx="1336360" cy="18784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587" y="2060848"/>
            <a:ext cx="1368741" cy="1913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303" y="4149080"/>
            <a:ext cx="1331584" cy="1800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7982" y="4149080"/>
            <a:ext cx="1336346" cy="18419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4653136"/>
            <a:ext cx="891531" cy="8027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977311"/>
            <a:ext cx="1515382" cy="2179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8344" y="2667549"/>
            <a:ext cx="1306483" cy="18419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83820" y="2276872"/>
            <a:ext cx="4016172" cy="33603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2339752" y="3820153"/>
            <a:ext cx="341143" cy="328927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КОМПЛЕКС ПОСОБИЙ</a:t>
            </a:r>
            <a:r>
              <a:rPr lang="ru-RU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500" b="1" dirty="0">
                <a:solidFill>
                  <a:srgbClr val="C00000"/>
                </a:solidFill>
                <a:latin typeface="Arial Black" pitchFamily="34" charset="0"/>
              </a:rPr>
              <a:t>ПО ОБЩЕСТВОЗНАНИЮ</a:t>
            </a:r>
          </a:p>
          <a:p>
            <a:pPr algn="l"/>
            <a:endParaRPr lang="ru-RU" sz="25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ОГЭ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813" y="2884095"/>
            <a:ext cx="1522445" cy="21290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366" y="2884095"/>
            <a:ext cx="1547602" cy="21290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810" y="3117876"/>
            <a:ext cx="1629101" cy="219536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4518" y="4592249"/>
            <a:ext cx="989255" cy="88793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888145"/>
            <a:ext cx="1595153" cy="22226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4230640"/>
            <a:ext cx="1595152" cy="222269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66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3586" y="2060848"/>
            <a:ext cx="2502964" cy="35452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6359" y="2060848"/>
            <a:ext cx="2483953" cy="351834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ПОСОБИЯ</a:t>
            </a:r>
            <a:r>
              <a:rPr lang="ru-RU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latin typeface="Arial Black" pitchFamily="34" charset="0"/>
              </a:rPr>
              <a:t>ПО ОБЩЕСТВОЗНАНИЮ</a:t>
            </a:r>
          </a:p>
          <a:p>
            <a:pPr algn="l"/>
            <a:endParaRPr lang="ru-RU" sz="26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ВПР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83820" y="2276872"/>
            <a:ext cx="4016172" cy="33603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2339752" y="3820153"/>
            <a:ext cx="341143" cy="328927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КОМПЛЕКС ПОСОБИЙ</a:t>
            </a:r>
            <a:r>
              <a:rPr lang="ru-RU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600" b="1" dirty="0">
                <a:solidFill>
                  <a:srgbClr val="C00000"/>
                </a:solidFill>
                <a:latin typeface="Arial Black" pitchFamily="34" charset="0"/>
              </a:rPr>
              <a:t>ПО </a:t>
            </a:r>
            <a:r>
              <a:rPr lang="ru-RU" sz="2600" b="1" dirty="0" smtClean="0">
                <a:solidFill>
                  <a:srgbClr val="C00000"/>
                </a:solidFill>
                <a:latin typeface="Arial Black" pitchFamily="34" charset="0"/>
              </a:rPr>
              <a:t>ИСТОРИИ</a:t>
            </a:r>
            <a:endParaRPr lang="ru-RU" sz="26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l"/>
            <a:endParaRPr lang="ru-RU" sz="26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>
                <a:solidFill>
                  <a:schemeClr val="bg1"/>
                </a:solidFill>
                <a:latin typeface="Arial Black" pitchFamily="34" charset="0"/>
              </a:rPr>
              <a:t>Е</a:t>
            </a:r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ГЭ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858400"/>
            <a:ext cx="1521846" cy="219039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5938" y="2852936"/>
            <a:ext cx="1498030" cy="220511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6148" y="2315134"/>
            <a:ext cx="1098868" cy="158600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012" y="2330906"/>
            <a:ext cx="1047014" cy="15544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776" y="4028080"/>
            <a:ext cx="1121771" cy="16235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761" y="4031000"/>
            <a:ext cx="1126375" cy="16302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8312" y="2274602"/>
            <a:ext cx="1111535" cy="16408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2802" y="4003998"/>
            <a:ext cx="1086120" cy="16455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9519" y="3370058"/>
            <a:ext cx="674969" cy="60154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2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83820" y="2276872"/>
            <a:ext cx="4304204" cy="336037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2430657" y="3820153"/>
            <a:ext cx="341143" cy="328927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КОМПЛЕКС ПОСОБИЙ</a:t>
            </a:r>
            <a:r>
              <a:rPr lang="ru-RU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600" b="1" dirty="0">
                <a:solidFill>
                  <a:srgbClr val="C00000"/>
                </a:solidFill>
                <a:latin typeface="Arial Black" pitchFamily="34" charset="0"/>
              </a:rPr>
              <a:t>ПО </a:t>
            </a:r>
            <a:r>
              <a:rPr lang="ru-RU" sz="2600" b="1" dirty="0" smtClean="0">
                <a:solidFill>
                  <a:srgbClr val="C00000"/>
                </a:solidFill>
                <a:latin typeface="Arial Black" pitchFamily="34" charset="0"/>
              </a:rPr>
              <a:t>ИСТОРИИ</a:t>
            </a:r>
            <a:endParaRPr lang="ru-RU" sz="26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l"/>
            <a:endParaRPr lang="ru-RU" sz="26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ОГЭ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739" y="2936660"/>
            <a:ext cx="1571506" cy="21196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4008" y="2921795"/>
            <a:ext cx="1575984" cy="21256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0542" y="2921795"/>
            <a:ext cx="1500702" cy="21256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3482" y="4506936"/>
            <a:ext cx="870806" cy="78345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92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32048" y="552864"/>
            <a:ext cx="8711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КОМПЛЕКС ПОСОБИЙ</a:t>
            </a:r>
            <a:r>
              <a:rPr lang="ru-RU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600" b="1" dirty="0">
                <a:solidFill>
                  <a:srgbClr val="C00000"/>
                </a:solidFill>
                <a:latin typeface="Arial Black" pitchFamily="34" charset="0"/>
              </a:rPr>
              <a:t>ПО </a:t>
            </a:r>
            <a:r>
              <a:rPr lang="ru-RU" sz="2600" b="1" dirty="0" smtClean="0">
                <a:solidFill>
                  <a:srgbClr val="C00000"/>
                </a:solidFill>
                <a:latin typeface="Arial Black" pitchFamily="34" charset="0"/>
              </a:rPr>
              <a:t>ИСТОРИИ</a:t>
            </a:r>
            <a:endParaRPr lang="ru-RU" sz="2600" b="1" dirty="0">
              <a:solidFill>
                <a:srgbClr val="C00000"/>
              </a:solidFill>
              <a:latin typeface="Arial Black" pitchFamily="34" charset="0"/>
            </a:endParaRPr>
          </a:p>
          <a:p>
            <a:pPr algn="l"/>
            <a:endParaRPr lang="ru-RU" sz="26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500" dirty="0" smtClean="0">
                <a:solidFill>
                  <a:schemeClr val="bg1"/>
                </a:solidFill>
                <a:latin typeface="Arial Black" pitchFamily="34" charset="0"/>
              </a:rPr>
              <a:t>ВПР</a:t>
            </a:r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5572" y="2647446"/>
            <a:ext cx="1553390" cy="21602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337" y="2647122"/>
            <a:ext cx="1535257" cy="216101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3066" y="2637690"/>
            <a:ext cx="1553390" cy="216024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2868" y="2636912"/>
            <a:ext cx="1553152" cy="216101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47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32048" y="552864"/>
            <a:ext cx="8711952" cy="6678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КОМПЛЕКС УЧЕБНИКОВ</a:t>
            </a:r>
            <a:r>
              <a:rPr lang="ru-RU" sz="2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500" b="1" dirty="0">
                <a:solidFill>
                  <a:srgbClr val="C00000"/>
                </a:solidFill>
                <a:latin typeface="Arial Black" pitchFamily="34" charset="0"/>
              </a:rPr>
              <a:t>ПО ИСТОРИИ </a:t>
            </a:r>
            <a:r>
              <a:rPr lang="ru-RU" sz="2500" b="1" dirty="0" smtClean="0">
                <a:solidFill>
                  <a:srgbClr val="C00000"/>
                </a:solidFill>
                <a:latin typeface="Arial Black" pitchFamily="34" charset="0"/>
              </a:rPr>
              <a:t>РОССИИ</a:t>
            </a:r>
            <a:endParaRPr lang="ru-RU" sz="25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504056" y="1220757"/>
            <a:ext cx="8507288" cy="3798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05458" y="1600616"/>
            <a:ext cx="8507288" cy="456132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1850" y="2276872"/>
            <a:ext cx="1872208" cy="263960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люс 18"/>
          <p:cNvSpPr/>
          <p:nvPr/>
        </p:nvSpPr>
        <p:spPr>
          <a:xfrm>
            <a:off x="3242525" y="3431809"/>
            <a:ext cx="322765" cy="308718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399" y="2276872"/>
            <a:ext cx="1910006" cy="26471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8459" y="2283795"/>
            <a:ext cx="1910006" cy="264712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люс 22"/>
          <p:cNvSpPr/>
          <p:nvPr/>
        </p:nvSpPr>
        <p:spPr>
          <a:xfrm>
            <a:off x="5581514" y="3431809"/>
            <a:ext cx="322765" cy="308718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137433" y="5507940"/>
            <a:ext cx="722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Подробнее об учебнике - </a:t>
            </a:r>
            <a:r>
              <a:rPr lang="ru-RU" b="1" dirty="0" smtClean="0"/>
              <a:t>на вебинаре </a:t>
            </a:r>
            <a:r>
              <a:rPr lang="ru-RU" dirty="0" smtClean="0"/>
              <a:t>с автором комплекса Р.В. </a:t>
            </a:r>
            <a:r>
              <a:rPr lang="ru-RU" dirty="0" err="1" smtClean="0"/>
              <a:t>Пазин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Заголовок 1">
            <a:hlinkClick r:id="rId7"/>
          </p:cNvPr>
          <p:cNvSpPr txBox="1">
            <a:spLocks/>
          </p:cNvSpPr>
          <p:nvPr/>
        </p:nvSpPr>
        <p:spPr>
          <a:xfrm>
            <a:off x="2547996" y="5942561"/>
            <a:ext cx="3969622" cy="4387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prstClr val="white"/>
                </a:solidFill>
                <a:latin typeface="Arial Black" pitchFamily="34" charset="0"/>
              </a:rPr>
              <a:t>ПОСМОТРЕТЬ ЗАПИСЬ</a:t>
            </a:r>
          </a:p>
          <a:p>
            <a:r>
              <a:rPr lang="ru-RU" sz="1400" dirty="0" smtClean="0">
                <a:solidFill>
                  <a:prstClr val="white"/>
                </a:solidFill>
                <a:latin typeface="Arial Black" pitchFamily="34" charset="0"/>
              </a:rPr>
              <a:t>на </a:t>
            </a:r>
            <a:r>
              <a:rPr lang="en-US" sz="1400" dirty="0" smtClean="0">
                <a:solidFill>
                  <a:prstClr val="white"/>
                </a:solidFill>
                <a:latin typeface="Arial Black" pitchFamily="34" charset="0"/>
              </a:rPr>
              <a:t>www.legionr.ru</a:t>
            </a:r>
            <a:endParaRPr lang="ru-RU" sz="1400" dirty="0">
              <a:solidFill>
                <a:prstClr val="white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Диск Д\Pictures\картинки\19268433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8" t="9492" r="13292" b="319"/>
          <a:stretch/>
        </p:blipFill>
        <p:spPr bwMode="auto">
          <a:xfrm>
            <a:off x="4139952" y="0"/>
            <a:ext cx="5004049" cy="436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-9529" y="0"/>
            <a:ext cx="4149481" cy="4365621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39952" y="4581128"/>
            <a:ext cx="4644721" cy="47040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prstClr val="white"/>
                </a:solidFill>
                <a:latin typeface="Arial Black" pitchFamily="34" charset="0"/>
              </a:rPr>
              <a:t>ИЗДАТЕЛЬСТВО ЛЕГИОН</a:t>
            </a:r>
            <a:endParaRPr lang="ru-RU" sz="1600" dirty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4629135"/>
            <a:ext cx="3312368" cy="1032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 smtClean="0">
                <a:solidFill>
                  <a:srgbClr val="F79646">
                    <a:lumMod val="75000"/>
                  </a:srgbClr>
                </a:solidFill>
                <a:latin typeface="Arial Black" pitchFamily="34" charset="0"/>
              </a:rPr>
              <a:t>ПРИСОЕДИНЯЙТЕСЬ</a:t>
            </a:r>
          </a:p>
          <a:p>
            <a:pPr algn="l"/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К НАМ В СОЦИАЛЬНЫХ СЕТЯХ!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Диск Д\Pictures\Соцсети\зНАЧКИ СОЦИАЛЬНЫХ СЕТЕЙ\202986x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18" y="5157773"/>
            <a:ext cx="589588" cy="5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0611" y="5150381"/>
            <a:ext cx="594383" cy="5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Диск Д\Pictures\Соцсети\зНАЧКИ СОЦИАЛЬНЫХ СЕТЕЙ\JBWQPFgElHQ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74" y="5150382"/>
            <a:ext cx="590436" cy="59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Диск Д\Pictures\Соцсети\зНАЧКИ СОЦИАЛЬНЫХ СЕТЕЙ\111youtube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141" y="5157775"/>
            <a:ext cx="1429531" cy="59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cdn.onlinewebfonts.com/svg/download_15693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782" y="4677139"/>
            <a:ext cx="300849" cy="3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Диск Д\Pictures\Соцсети\зНАЧКИ СОЦИАЛЬНЫХ СЕТЕЙ\898829_3.gif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834" y="5150384"/>
            <a:ext cx="601469" cy="5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Диск Д\Pictures\Соцсети\зНАЧКИ СОЦИАЛЬНЫХ СЕТЕЙ\111youtube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2670"/>
            <a:ext cx="2016224" cy="81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251520" y="1196752"/>
            <a:ext cx="3888432" cy="1872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b="1" dirty="0" smtClean="0">
                <a:solidFill>
                  <a:schemeClr val="bg1"/>
                </a:solidFill>
                <a:latin typeface="Arial Black" pitchFamily="34" charset="0"/>
              </a:rPr>
              <a:t>ОБУЧАЮЩИЕ РОЛИКИ ДЛЯ УЧАЩИХСЯ</a:t>
            </a:r>
          </a:p>
          <a:p>
            <a:pPr algn="l"/>
            <a:r>
              <a:rPr lang="ru-RU" sz="2200" b="1" dirty="0" smtClean="0">
                <a:solidFill>
                  <a:srgbClr val="FFFF00"/>
                </a:solidFill>
                <a:latin typeface="Arial Black" pitchFamily="34" charset="0"/>
              </a:rPr>
              <a:t>ПОДПИСЫВАЙТЕСЬ НА НАШ КАНАЛ!</a:t>
            </a:r>
          </a:p>
        </p:txBody>
      </p:sp>
      <p:pic>
        <p:nvPicPr>
          <p:cNvPr id="18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09" y="6308526"/>
            <a:ext cx="1662794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6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6659"/>
            <a:ext cx="5040560" cy="2784309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СКИДКА 30% </a:t>
            </a:r>
            <a:r>
              <a:rPr lang="ru-RU" sz="2600" b="1" dirty="0" smtClean="0"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ru-RU" sz="2600" b="1" dirty="0" smtClean="0">
                <a:solidFill>
                  <a:srgbClr val="FFFF00"/>
                </a:solidFill>
                <a:latin typeface="Arial Black" pitchFamily="34" charset="0"/>
              </a:rPr>
            </a:br>
            <a:r>
              <a:rPr lang="ru-RU" sz="2600" b="1" dirty="0" smtClean="0">
                <a:solidFill>
                  <a:srgbClr val="FFC000"/>
                </a:solidFill>
                <a:latin typeface="Arial Black" pitchFamily="34" charset="0"/>
              </a:rPr>
              <a:t>НА ВСЕ ПОСОБИЯ </a:t>
            </a:r>
            <a:br>
              <a:rPr lang="ru-RU" sz="2600" b="1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600" b="1" dirty="0" smtClean="0">
                <a:solidFill>
                  <a:srgbClr val="FFC000"/>
                </a:solidFill>
                <a:latin typeface="Arial Black" pitchFamily="34" charset="0"/>
              </a:rPr>
              <a:t>ПО ИСТОРИИ И ОБЩЕСТВОЗНАНИЮ</a:t>
            </a:r>
            <a:endParaRPr lang="ru-RU" sz="2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501009"/>
            <a:ext cx="4752528" cy="180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Скидка действует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до 30 сентября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При заказе в нашем интернет-магазине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2"/>
              </a:rPr>
              <a:t>www.legionr.ru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ввести код:</a:t>
            </a:r>
            <a:endParaRPr lang="en-US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314232"/>
            <a:ext cx="4896544" cy="7070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Указать код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30" name="Picture 6" descr="http://prints.ultracoloringpages.com/fc80d0a9ebf415f18b38efe765ce912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77" y="1810997"/>
            <a:ext cx="248534" cy="3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ovalenko_mv\Desktop\discount-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94" t="9795" r="64390" b="9795"/>
          <a:stretch/>
        </p:blipFill>
        <p:spPr bwMode="auto">
          <a:xfrm flipH="1">
            <a:off x="5364088" y="1"/>
            <a:ext cx="37799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09" y="6308526"/>
            <a:ext cx="1662794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39750" y="908050"/>
            <a:ext cx="8229600" cy="9271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FF0000"/>
                </a:solidFill>
              </a:rPr>
              <a:t/>
            </a:r>
            <a:br>
              <a:rPr lang="ru-RU" sz="3200" smtClean="0">
                <a:solidFill>
                  <a:srgbClr val="FF0000"/>
                </a:solidFill>
              </a:rPr>
            </a:br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827584" y="404813"/>
            <a:ext cx="7797304" cy="6192837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Необходимо помнить, что: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400" dirty="0" smtClean="0"/>
              <a:t>мини-сочинение выполняется </a:t>
            </a:r>
            <a:r>
              <a:rPr lang="ru-RU" sz="2400" b="1" dirty="0" smtClean="0"/>
              <a:t>по конкретной теме одной из шести базовых гуманитарных наук</a:t>
            </a:r>
            <a:r>
              <a:rPr lang="ru-RU" sz="2400" dirty="0" smtClean="0"/>
              <a:t>: философии, социальной психологии и социологии, экономики, политологии, правоведения </a:t>
            </a:r>
            <a:r>
              <a:rPr lang="ru-RU" sz="2400" b="1" i="1" dirty="0" smtClean="0"/>
              <a:t>(в КИМах ЕГЭ  они сгруппированы в пяти блоках)</a:t>
            </a:r>
            <a:r>
              <a:rPr lang="ru-RU" sz="2400" dirty="0" smtClean="0"/>
              <a:t>. </a:t>
            </a:r>
            <a:endParaRPr lang="ru-RU" sz="2400" dirty="0"/>
          </a:p>
          <a:p>
            <a:pPr algn="just">
              <a:spcBef>
                <a:spcPct val="0"/>
              </a:spcBef>
              <a:defRPr/>
            </a:pPr>
            <a:r>
              <a:rPr lang="ru-RU" sz="2400" b="1" dirty="0" smtClean="0"/>
              <a:t>цель мини-сочинения  </a:t>
            </a:r>
            <a:r>
              <a:rPr lang="ru-RU" sz="2400" dirty="0" smtClean="0"/>
              <a:t>- раскрытие смысла высказывания, представление и  обоснование  </a:t>
            </a:r>
            <a:r>
              <a:rPr lang="ru-RU" sz="2400" b="1" dirty="0" smtClean="0"/>
              <a:t>идеи  автора</a:t>
            </a:r>
            <a:r>
              <a:rPr lang="ru-RU" sz="2400" dirty="0" smtClean="0"/>
              <a:t>. 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400" b="1" dirty="0" smtClean="0"/>
              <a:t>аргументами</a:t>
            </a:r>
            <a:r>
              <a:rPr lang="ru-RU" sz="2400" dirty="0" smtClean="0"/>
              <a:t>  являются обществоведческие </a:t>
            </a:r>
            <a:r>
              <a:rPr lang="ru-RU" sz="2400" b="1" dirty="0" smtClean="0"/>
              <a:t>термины</a:t>
            </a:r>
            <a:r>
              <a:rPr lang="ru-RU" sz="2400" dirty="0" smtClean="0"/>
              <a:t> и </a:t>
            </a:r>
            <a:r>
              <a:rPr lang="ru-RU" sz="2400" b="1" dirty="0" smtClean="0"/>
              <a:t>понятия, теоретические положения </a:t>
            </a:r>
            <a:r>
              <a:rPr lang="ru-RU" sz="2400" dirty="0" smtClean="0"/>
              <a:t>и выводы, а также  </a:t>
            </a:r>
            <a:r>
              <a:rPr lang="ru-RU" sz="2400" b="1" dirty="0" smtClean="0"/>
              <a:t>факты </a:t>
            </a:r>
            <a:r>
              <a:rPr lang="ru-RU" sz="2400" dirty="0" smtClean="0"/>
              <a:t> из общественной жизни современного общества, из  личного социального опыта, из истории, включая историю науки и техники, литературы и искусства.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dirty="0" smtClean="0"/>
              <a:t> </a:t>
            </a:r>
          </a:p>
          <a:p>
            <a:pPr marL="0" indent="0" algn="just" eaLnBrk="1" fontAlgn="auto" hangingPunct="1">
              <a:spcBef>
                <a:spcPct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Мини-сочинение - размышление на  оригинальную тему с использованием имеющихся обществоведческих знаний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5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910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kovalenko_mv\Desktop\презентации\ЛЕГИОН\kisspng-laptop-macbook-pro-macbook-air-apple-computer-screen-5acd2fc763b176.18452393152339655140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111" y1="1667" x2="12444" y2="76500"/>
                        <a14:foregroundMark x1="14000" y1="77167" x2="87111" y2="76167"/>
                        <a14:foregroundMark x1="87556" y1="74667" x2="87556" y2="2167"/>
                        <a14:foregroundMark x1="86889" y1="2167" x2="13556" y2="2167"/>
                        <a14:foregroundMark x1="12333" y1="78500" x2="2444" y2="89500"/>
                        <a14:foregroundMark x1="3889" y1="90000" x2="97889" y2="90333"/>
                        <a14:foregroundMark x1="86444" y1="80667" x2="14000" y2="80667"/>
                        <a14:foregroundMark x1="85889" y1="78167" x2="67444" y2="78167"/>
                        <a14:foregroundMark x1="3222" y1="91333" x2="96556" y2="91667"/>
                        <a14:backgroundMark x1="5889" y1="96167" x2="93778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2398"/>
          <a:stretch/>
        </p:blipFill>
        <p:spPr bwMode="auto">
          <a:xfrm>
            <a:off x="4896543" y="2649692"/>
            <a:ext cx="4247457" cy="43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6659"/>
            <a:ext cx="8820472" cy="1330160"/>
          </a:xfrm>
        </p:spPr>
        <p:txBody>
          <a:bodyPr>
            <a:noAutofit/>
          </a:bodyPr>
          <a:lstStyle/>
          <a:p>
            <a:pPr algn="l"/>
            <a:r>
              <a:rPr lang="ru-RU" sz="2600" b="1" dirty="0" smtClean="0">
                <a:solidFill>
                  <a:srgbClr val="FFFF00"/>
                </a:solidFill>
                <a:latin typeface="Arial Black" pitchFamily="34" charset="0"/>
              </a:rPr>
              <a:t>ЗАКАЗЫВАЙТЕ</a:t>
            </a:r>
            <a:r>
              <a:rPr lang="ru-RU" sz="2600" b="1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Arial Black" pitchFamily="34" charset="0"/>
              </a:rPr>
              <a:t>В ИНТЕРНЕТ-МАГАЗИНЕ</a:t>
            </a:r>
            <a:r>
              <a:rPr lang="ru-RU" sz="2600" b="1" dirty="0" smtClean="0">
                <a:solidFill>
                  <a:srgbClr val="FFC000"/>
                </a:solidFill>
                <a:latin typeface="Arial Black" pitchFamily="34" charset="0"/>
              </a:rPr>
              <a:t/>
            </a:r>
            <a:br>
              <a:rPr lang="ru-RU" sz="2600" b="1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2600" b="1" dirty="0" smtClean="0">
                <a:solidFill>
                  <a:schemeClr val="bg1"/>
                </a:solidFill>
                <a:latin typeface="Arial Black" pitchFamily="34" charset="0"/>
              </a:rPr>
              <a:t>ИЛИ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600" b="1" dirty="0" smtClean="0">
                <a:solidFill>
                  <a:srgbClr val="FFC000"/>
                </a:solidFill>
                <a:latin typeface="Arial Black" pitchFamily="34" charset="0"/>
              </a:rPr>
              <a:t>ПРИОБРЕТАЙТЕ</a:t>
            </a:r>
            <a:r>
              <a:rPr lang="ru-RU" sz="26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2600" b="1" dirty="0" smtClean="0">
                <a:solidFill>
                  <a:schemeClr val="bg1"/>
                </a:solidFill>
                <a:latin typeface="Arial Black" pitchFamily="34" charset="0"/>
              </a:rPr>
              <a:t>В МАГАЗИНАХ ГОРОДА</a:t>
            </a:r>
            <a:endParaRPr lang="ru-RU" sz="2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830787"/>
            <a:ext cx="5328592" cy="3838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Официальный интернет-магазин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издательства «Легион» </a:t>
            </a:r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4"/>
              </a:rPr>
              <a:t>www.legionr.ru</a:t>
            </a:r>
            <a:r>
              <a:rPr lang="ru-RU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marL="0" lvl="1" indent="0">
              <a:buNone/>
            </a:pPr>
            <a:r>
              <a:rPr lang="ru-RU" sz="1200" i="1" dirty="0">
                <a:solidFill>
                  <a:schemeClr val="bg1"/>
                </a:solidFill>
                <a:latin typeface="Franklin Gothic Medium" pitchFamily="34" charset="0"/>
              </a:rPr>
              <a:t>О</a:t>
            </a:r>
            <a:r>
              <a:rPr lang="ru-RU" sz="1200" i="1" dirty="0" smtClean="0">
                <a:solidFill>
                  <a:schemeClr val="bg1"/>
                </a:solidFill>
                <a:latin typeface="Franklin Gothic Medium" pitchFamily="34" charset="0"/>
              </a:rPr>
              <a:t>плата наличными, банковским переводом, при получении.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1200" i="1" dirty="0" smtClean="0">
                <a:solidFill>
                  <a:schemeClr val="bg1"/>
                </a:solidFill>
                <a:latin typeface="Franklin Gothic Medium" pitchFamily="34" charset="0"/>
              </a:rPr>
              <a:t>Доставка «Почтой России» или транспортной компанией.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ru-RU" sz="1200" i="1" dirty="0" smtClean="0">
                <a:solidFill>
                  <a:schemeClr val="bg1"/>
                </a:solidFill>
                <a:latin typeface="Franklin Gothic Medium" pitchFamily="34" charset="0"/>
              </a:rPr>
              <a:t>Скидки. Бесплатная доставка при заказе от 1500 руб. </a:t>
            </a:r>
          </a:p>
          <a:p>
            <a:pPr marL="0" lvl="1" indent="0">
              <a:buNone/>
            </a:pPr>
            <a:endParaRPr lang="ru-RU" sz="1400" i="1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marL="0" lvl="1" indent="0">
              <a:buNone/>
            </a:pPr>
            <a:endParaRPr lang="ru-RU" sz="1400" i="1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marL="0" lvl="1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Franklin Gothic Medium" pitchFamily="34" charset="0"/>
              </a:rPr>
              <a:t>Интернет-магазины</a:t>
            </a:r>
          </a:p>
          <a:p>
            <a:pPr marL="0" lvl="1" indent="0">
              <a:buNone/>
            </a:pPr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5"/>
              </a:rPr>
              <a:t>www.ozon.ru</a:t>
            </a:r>
            <a:r>
              <a:rPr lang="ru-RU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,</a:t>
            </a:r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6"/>
              </a:rPr>
              <a:t>www.labirint.ru</a:t>
            </a:r>
            <a:r>
              <a:rPr lang="ru-RU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</a:p>
          <a:p>
            <a:pPr marL="0" lvl="1" indent="0">
              <a:buNone/>
            </a:pPr>
            <a:endParaRPr lang="ru-RU" sz="1800" dirty="0" smtClean="0">
              <a:solidFill>
                <a:schemeClr val="bg1"/>
              </a:solidFill>
              <a:latin typeface="Franklin Gothic Medium" pitchFamily="34" charset="0"/>
            </a:endParaRPr>
          </a:p>
          <a:p>
            <a:pPr marL="0" lvl="1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Franklin Gothic Medium" pitchFamily="34" charset="0"/>
              </a:rPr>
              <a:t>Книжные магазины города </a:t>
            </a:r>
            <a:r>
              <a:rPr lang="ru-RU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  <a:hlinkClick r:id="rId7"/>
              </a:rPr>
              <a:t>где купить</a:t>
            </a:r>
            <a:endParaRPr lang="ru-RU" sz="18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792637"/>
            <a:ext cx="8507288" cy="37985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Издательство «Легион» купить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195" name="Picture 3" descr="C:\Users\kovalenko_mv\Desktop\презентации\ЛЕГИОН\Скриншот 26-06-2019 15065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4" t="183" r="32830" b="-1"/>
          <a:stretch/>
        </p:blipFill>
        <p:spPr bwMode="auto">
          <a:xfrm>
            <a:off x="5797539" y="2830787"/>
            <a:ext cx="3346461" cy="306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dn.onlinewebfonts.com/svg/download_15693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1829185"/>
            <a:ext cx="266766" cy="29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rints.ultracoloringpages.com/fc80d0a9ebf415f18b38efe765ce912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442" y="1810997"/>
            <a:ext cx="248534" cy="3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019" y="692696"/>
            <a:ext cx="3909112" cy="51756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3604314" cy="517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47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38546"/>
            <a:ext cx="4104456" cy="5742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72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969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cs typeface="Aharoni" pitchFamily="2" charset="-79"/>
              </a:rPr>
              <a:t>Три решающих условия успешного выполнения задания 29: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136904" cy="4176811"/>
          </a:xfrm>
        </p:spPr>
        <p:txBody>
          <a:bodyPr>
            <a:normAutofit lnSpcReduction="100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/>
              <a:t>-   </a:t>
            </a:r>
            <a:r>
              <a:rPr lang="ru-RU" sz="2800" dirty="0" smtClean="0"/>
              <a:t>хорошее </a:t>
            </a:r>
            <a:r>
              <a:rPr lang="ru-RU" sz="2800" dirty="0"/>
              <a:t>знание обществоведческого курса, </a:t>
            </a:r>
            <a:r>
              <a:rPr lang="ru-RU" sz="2800" dirty="0" smtClean="0"/>
              <a:t>  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определенный </a:t>
            </a:r>
            <a:r>
              <a:rPr lang="ru-RU" sz="2800" dirty="0"/>
              <a:t>уровень владения материалом из  </a:t>
            </a:r>
            <a:r>
              <a:rPr lang="ru-RU" sz="2800" dirty="0" smtClean="0"/>
              <a:t>других предметов</a:t>
            </a:r>
            <a:r>
              <a:rPr lang="ru-RU" sz="2800" dirty="0"/>
              <a:t>: истории, литературы, </a:t>
            </a:r>
            <a:endParaRPr lang="ru-RU" sz="28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-  умение </a:t>
            </a:r>
            <a:r>
              <a:rPr lang="ru-RU" sz="2800" dirty="0"/>
              <a:t>осмыслить и корректно использовать </a:t>
            </a:r>
            <a:r>
              <a:rPr lang="ru-RU" sz="2800" dirty="0" smtClean="0"/>
              <a:t>  </a:t>
            </a:r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/>
              <a:t> </a:t>
            </a:r>
            <a:r>
              <a:rPr lang="ru-RU" sz="2800" dirty="0" smtClean="0"/>
              <a:t>   собственный </a:t>
            </a:r>
            <a:r>
              <a:rPr lang="ru-RU" sz="2800" dirty="0"/>
              <a:t>социальный опыт; </a:t>
            </a:r>
            <a:endParaRPr lang="ru-RU" sz="28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- учет </a:t>
            </a:r>
            <a:r>
              <a:rPr lang="ru-RU" sz="2800" dirty="0"/>
              <a:t>специфики данного задания, владение </a:t>
            </a:r>
            <a:r>
              <a:rPr lang="ru-RU" sz="2800" dirty="0" smtClean="0"/>
              <a:t>    алгоритмом </a:t>
            </a:r>
            <a:r>
              <a:rPr lang="ru-RU" sz="2800" dirty="0"/>
              <a:t>его выполнения; </a:t>
            </a:r>
            <a:endParaRPr lang="ru-RU" sz="2800" dirty="0" smtClean="0"/>
          </a:p>
          <a:p>
            <a:pPr marL="0" indent="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- опыт анализа мини-сочинения с </a:t>
            </a:r>
            <a:r>
              <a:rPr lang="ru-RU" sz="2800" dirty="0"/>
              <a:t>учетом критериев  </a:t>
            </a:r>
            <a:r>
              <a:rPr lang="ru-RU" sz="2800" dirty="0" smtClean="0"/>
              <a:t>оценивания</a:t>
            </a:r>
            <a:r>
              <a:rPr lang="ru-RU" sz="2800" dirty="0"/>
              <a:t>. </a:t>
            </a:r>
            <a:endParaRPr lang="ru-RU" sz="2800" dirty="0" smtClean="0"/>
          </a:p>
        </p:txBody>
      </p:sp>
      <p:pic>
        <p:nvPicPr>
          <p:cNvPr id="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6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21646"/>
            <a:ext cx="3672407" cy="494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2088232" cy="189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8328" y="404664"/>
            <a:ext cx="683568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7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1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Полный ассортимент пособий на сайте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www.legionr.ru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07891" y="344658"/>
            <a:ext cx="8512581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Изменения в КИМ ЕГЭ 2020 г:</a:t>
            </a:r>
          </a:p>
          <a:p>
            <a:pPr algn="l"/>
            <a:endParaRPr lang="ru-RU" sz="2500" b="1" dirty="0" smtClean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495279" y="944727"/>
            <a:ext cx="8507288" cy="55205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chemeClr val="bg1"/>
                </a:solidFill>
                <a:latin typeface="Arial Black" pitchFamily="34" charset="0"/>
              </a:rPr>
              <a:t>Задание 29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0959" y="2996952"/>
            <a:ext cx="8268359" cy="258162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Для иллюстрации сформулированных вами основной(-ых) идеи(-й), </a:t>
            </a:r>
            <a:r>
              <a:rPr lang="ru-RU" sz="1600" dirty="0">
                <a:solidFill>
                  <a:schemeClr val="tx1"/>
                </a:solidFill>
              </a:rPr>
              <a:t>теоретических положений, рассуждений и выводов приведите не менее двух социальных фактов / примеров из различных источников: </a:t>
            </a:r>
          </a:p>
          <a:p>
            <a:r>
              <a:rPr lang="ru-RU" sz="1600" dirty="0">
                <a:solidFill>
                  <a:schemeClr val="tx1"/>
                </a:solidFill>
              </a:rPr>
              <a:t>– из общественной жизни современного общества (реальные факты и модели социальных ситуаций), в том числе по ма­териалам СМИ, </a:t>
            </a:r>
            <a:r>
              <a:rPr lang="ru-RU" sz="1600" dirty="0" err="1">
                <a:solidFill>
                  <a:schemeClr val="tx1"/>
                </a:solidFill>
              </a:rPr>
              <a:t>интернет-ресурсов</a:t>
            </a:r>
            <a:r>
              <a:rPr lang="ru-RU" sz="1600" dirty="0">
                <a:solidFill>
                  <a:schemeClr val="tx1"/>
                </a:solidFill>
              </a:rPr>
              <a:t> социологических служб; </a:t>
            </a:r>
          </a:p>
          <a:p>
            <a:r>
              <a:rPr lang="ru-RU" sz="1600" dirty="0">
                <a:solidFill>
                  <a:schemeClr val="tx1"/>
                </a:solidFill>
              </a:rPr>
              <a:t>– из личного социального опыта, в том числе события из ва­шей жизни и жизни ваших родственников/знакомых, про­читанные книги, просмотренные кинофильмы / театраль­ные постановки и др.; </a:t>
            </a:r>
          </a:p>
          <a:p>
            <a:r>
              <a:rPr lang="ru-RU" sz="1600" dirty="0">
                <a:solidFill>
                  <a:schemeClr val="tx1"/>
                </a:solidFill>
              </a:rPr>
              <a:t>– из истории, включая историю науки и техники, литературы и искусства.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4411" y="1595055"/>
            <a:ext cx="83884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Сформулируйте корректно одну или несколько основных идей затронутой автором темы и раскройте её (их) с опорой на обществоведческие знания. </a:t>
            </a:r>
          </a:p>
          <a:p>
            <a:r>
              <a:rPr lang="ru-RU" dirty="0"/>
              <a:t>    Для раскрытия сформулированной(-ых) вами основной(-ых) идеи(-й) приведите рассуждения и выводы, используя обще­ствоведческие знания (соответствующие понятия, теоретиче­ские положения). </a:t>
            </a:r>
          </a:p>
        </p:txBody>
      </p:sp>
      <p:pic>
        <p:nvPicPr>
          <p:cNvPr id="26" name="Picture 2" descr="C:\Диск Д\Documents\логотип Легиона\лого легион 15 лет 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3" y="6308526"/>
            <a:ext cx="1772190" cy="54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3411" y="5578574"/>
            <a:ext cx="83338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Каждый приводимый факт</a:t>
            </a:r>
            <a:r>
              <a:rPr lang="ru-RU" sz="1600" dirty="0"/>
              <a:t>/</a:t>
            </a:r>
            <a:r>
              <a:rPr lang="ru-RU" sz="1600" i="1" dirty="0"/>
              <a:t>пример должен быть сформулирован развёрнуто и подтверждать обозначенную основную идею, тео­ретическое положение, рассуждение или вывод </a:t>
            </a:r>
            <a:r>
              <a:rPr lang="ru-RU" sz="1600" dirty="0"/>
              <a:t>/ </a:t>
            </a:r>
            <a:r>
              <a:rPr lang="ru-RU" sz="1600" i="1" dirty="0"/>
              <a:t>быть с ними явно связан. По своему содержанию примеры не должны быть однотипными (не должны дублировать друг друга).</a:t>
            </a:r>
            <a:endParaRPr lang="ru-RU" sz="1600" i="1" dirty="0">
              <a:latin typeface="Franklin Gothic Medium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8222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17419</TotalTime>
  <Words>2906</Words>
  <Application>Microsoft Office PowerPoint</Application>
  <PresentationFormat>Экран (4:3)</PresentationFormat>
  <Paragraphs>335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0" baseType="lpstr">
      <vt:lpstr>Aharoni</vt:lpstr>
      <vt:lpstr>Arial</vt:lpstr>
      <vt:lpstr>Arial Black</vt:lpstr>
      <vt:lpstr>Calibri</vt:lpstr>
      <vt:lpstr>Franklin Gothic Book</vt:lpstr>
      <vt:lpstr>Franklin Gothic Medium</vt:lpstr>
      <vt:lpstr>Times New Roman</vt:lpstr>
      <vt:lpstr>Verdana</vt:lpstr>
      <vt:lpstr>Wingdings 2</vt:lpstr>
      <vt:lpstr>Тема Office</vt:lpstr>
      <vt:lpstr>Подготовка к  ЕГЭ-2020: учимся писать мини-сочинение по обществознанию  Чернышева Ольга  Александровна</vt:lpstr>
      <vt:lpstr>Итоги ЕГЭ  - 2019 по обществознанию</vt:lpstr>
      <vt:lpstr>Выполнение задания 29 выпускниками на ЕГЭ-2019 </vt:lpstr>
      <vt:lpstr> </vt:lpstr>
      <vt:lpstr>Презентация PowerPoint</vt:lpstr>
      <vt:lpstr>Презентация PowerPoint</vt:lpstr>
      <vt:lpstr>Три решающих условия успешного выполнения задания 29: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темы раздела «Правоведение»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Наиболее распространённые ошибки выпускников </vt:lpstr>
      <vt:lpstr>ПРАКТИЧЕСКОЕ  ЗАДАНИЕ: АНАЛИЗ  МИНИ-СОЧИНЕНИЯ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СКИДКА 30%  НА ВСЕ ПОСОБИЯ  ПО ИСТОРИИ И ОБЩЕСТВОЗНАНИЮ</vt:lpstr>
      <vt:lpstr>ЗАКАЗЫВАЙТЕ В ИНТЕРНЕТ-МАГАЗИНЕ ИЛИ ПРИОБРЕТАЙТЕ В МАГАЗИНАХ ГОРОДА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Коваленко М.В.</dc:creator>
  <cp:lastModifiedBy>Ольга</cp:lastModifiedBy>
  <cp:revision>215</cp:revision>
  <cp:lastPrinted>2019-09-04T09:25:38Z</cp:lastPrinted>
  <dcterms:created xsi:type="dcterms:W3CDTF">2019-06-26T10:42:38Z</dcterms:created>
  <dcterms:modified xsi:type="dcterms:W3CDTF">2020-01-29T06:24:17Z</dcterms:modified>
</cp:coreProperties>
</file>