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91" r:id="rId3"/>
    <p:sldId id="261" r:id="rId4"/>
    <p:sldId id="274" r:id="rId5"/>
    <p:sldId id="273" r:id="rId6"/>
    <p:sldId id="283" r:id="rId7"/>
    <p:sldId id="285" r:id="rId8"/>
    <p:sldId id="279" r:id="rId9"/>
    <p:sldId id="264" r:id="rId10"/>
    <p:sldId id="266" r:id="rId11"/>
    <p:sldId id="280" r:id="rId12"/>
    <p:sldId id="281" r:id="rId13"/>
    <p:sldId id="267" r:id="rId14"/>
    <p:sldId id="282" r:id="rId15"/>
    <p:sldId id="287" r:id="rId16"/>
    <p:sldId id="289" r:id="rId17"/>
    <p:sldId id="29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285883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Методический день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1714488"/>
            <a:ext cx="7500990" cy="39243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endParaRPr lang="ru-RU" dirty="0"/>
          </a:p>
          <a:p>
            <a:r>
              <a:rPr lang="ru-RU" sz="4000" b="1" dirty="0">
                <a:solidFill>
                  <a:srgbClr val="FF0000"/>
                </a:solidFill>
                <a:latin typeface="Monotype Corsiva" pitchFamily="66" charset="0"/>
              </a:rPr>
              <a:t>«Итоги деятельности городского методического объединения учителей истории и обществознания</a:t>
            </a:r>
          </a:p>
          <a:p>
            <a:r>
              <a:rPr lang="ru-RU" sz="4000" b="1" dirty="0">
                <a:solidFill>
                  <a:srgbClr val="FF0000"/>
                </a:solidFill>
                <a:latin typeface="Monotype Corsiva" pitchFamily="66" charset="0"/>
              </a:rPr>
              <a:t>и задачи на </a:t>
            </a:r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2019-2020 </a:t>
            </a:r>
            <a:r>
              <a:rPr lang="ru-RU" sz="4000" b="1" dirty="0">
                <a:solidFill>
                  <a:srgbClr val="FF0000"/>
                </a:solidFill>
                <a:latin typeface="Monotype Corsiva" pitchFamily="66" charset="0"/>
              </a:rPr>
              <a:t>учебный год»</a:t>
            </a:r>
          </a:p>
          <a:p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endParaRPr lang="ru-RU" sz="4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ОГЭ. 9 класс. Обществознание</a:t>
            </a:r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642912" y="2643180"/>
          <a:ext cx="8001055" cy="3286149"/>
        </p:xfrm>
        <a:graphic>
          <a:graphicData uri="http://schemas.openxmlformats.org/drawingml/2006/table">
            <a:tbl>
              <a:tblPr/>
              <a:tblGrid>
                <a:gridCol w="1749682"/>
                <a:gridCol w="1658561"/>
                <a:gridCol w="1540690"/>
                <a:gridCol w="1540690"/>
                <a:gridCol w="1511432"/>
              </a:tblGrid>
              <a:tr h="10953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Всего сдавали, человек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53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Год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2017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2018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2019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3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Сдавали экзамен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6528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6358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6637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6585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00034" y="1643050"/>
            <a:ext cx="821537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2019 году количество выпускников, сдававших экзамен по обществознанию, составило 6585 человек.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Итоги ОГЭ по обществознанию</a:t>
            </a:r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58204" cy="5214973"/>
          </a:xfrm>
        </p:spPr>
        <p:txBody>
          <a:bodyPr>
            <a:no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средний балл по обществознанию составил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(из 39 баллов);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средняя оценка –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3,5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 что несколько выше, чем в прошлом году.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максимальный балл  получили 2 человека,   8 человек набрали 38 б.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минимальный балл, полученный на экзамене, составил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балла; </a:t>
            </a:r>
          </a:p>
          <a:p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164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человека получили 15 баллов, что является пограничным между «2» и «3».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Справились с работой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на отметку «5»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всего –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351 человек (5,3%),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получили оценку «4» - 2848 человек (43,3%); </a:t>
            </a: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не справились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 работой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555 выпускников (8,4%).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Таким образом, можно сделать вывод, что  увеличилось количество выпускников, выполнивших работу на «4» и «5». Если в 2018 г. процент учащихся, справившихся на   «5», составил 43,7%, то в 2019 г. – 48,6%.</a:t>
            </a:r>
          </a:p>
          <a:p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Итоги ОГЭ по обществознанию</a:t>
            </a:r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1285861"/>
          <a:ext cx="8143933" cy="3793826"/>
        </p:xfrm>
        <a:graphic>
          <a:graphicData uri="http://schemas.openxmlformats.org/drawingml/2006/table">
            <a:tbl>
              <a:tblPr/>
              <a:tblGrid>
                <a:gridCol w="2714360"/>
                <a:gridCol w="1478859"/>
                <a:gridCol w="1326548"/>
                <a:gridCol w="1326548"/>
                <a:gridCol w="1297618"/>
              </a:tblGrid>
              <a:tr h="404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Получили оценки, человек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96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Calibri"/>
                          <a:cs typeface="Times New Roman"/>
                        </a:rPr>
                        <a:t>Оценка, полученная на экзамене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Calibri"/>
                          <a:cs typeface="Times New Roman"/>
                        </a:rPr>
                        <a:t>555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latin typeface="Times New Roman"/>
                          <a:ea typeface="Calibri"/>
                          <a:cs typeface="Times New Roman"/>
                        </a:rPr>
                        <a:t>2832</a:t>
                      </a:r>
                      <a:endParaRPr lang="ru-RU" sz="2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latin typeface="Times New Roman"/>
                          <a:ea typeface="Calibri"/>
                          <a:cs typeface="Times New Roman"/>
                        </a:rPr>
                        <a:t>2848</a:t>
                      </a:r>
                      <a:endParaRPr lang="ru-RU" sz="2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latin typeface="Times New Roman"/>
                          <a:ea typeface="Calibri"/>
                          <a:cs typeface="Times New Roman"/>
                        </a:rPr>
                        <a:t>351</a:t>
                      </a:r>
                      <a:endParaRPr lang="ru-RU" sz="2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96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Calibri"/>
                          <a:cs typeface="Times New Roman"/>
                        </a:rPr>
                        <a:t>По итогам апелляции повысили до: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96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100">
                          <a:latin typeface="Times New Roman"/>
                          <a:ea typeface="Calibri"/>
                          <a:cs typeface="Times New Roman"/>
                        </a:rPr>
                        <a:t>Результаты пересдачи (пересдавали 370 чел.)</a:t>
                      </a:r>
                      <a:endParaRPr lang="ru-RU" sz="2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latin typeface="Times New Roman"/>
                          <a:ea typeface="Calibri"/>
                          <a:cs typeface="Times New Roman"/>
                        </a:rPr>
                        <a:t>96</a:t>
                      </a:r>
                      <a:endParaRPr lang="ru-RU" sz="2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Calibri"/>
                          <a:cs typeface="Times New Roman"/>
                        </a:rPr>
                        <a:t>245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8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100">
                          <a:latin typeface="Times New Roman"/>
                          <a:ea typeface="Calibri"/>
                          <a:cs typeface="Times New Roman"/>
                        </a:rPr>
                        <a:t>Итоговые результаты</a:t>
                      </a:r>
                      <a:endParaRPr lang="ru-RU" sz="2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Times New Roman"/>
                          <a:ea typeface="Calibri"/>
                          <a:cs typeface="Times New Roman"/>
                        </a:rPr>
                        <a:t>277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b="1">
                          <a:latin typeface="Times New Roman"/>
                          <a:ea typeface="Calibri"/>
                          <a:cs typeface="Times New Roman"/>
                        </a:rPr>
                        <a:t>3078</a:t>
                      </a:r>
                      <a:endParaRPr lang="ru-RU" sz="2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Times New Roman"/>
                          <a:ea typeface="Calibri"/>
                          <a:cs typeface="Times New Roman"/>
                        </a:rPr>
                        <a:t>2877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 b="1" dirty="0">
                          <a:latin typeface="Times New Roman"/>
                          <a:ea typeface="Calibri"/>
                          <a:cs typeface="Times New Roman"/>
                        </a:rPr>
                        <a:t>353</a:t>
                      </a:r>
                      <a:endParaRPr lang="ru-RU" sz="2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57158" y="5214950"/>
            <a:ext cx="8572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С учетом всех изменений процент учащихся, получивших на экзамене оценки «4» и «5» составил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49,1%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не преодолели порог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4,2%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против 4,7% в прошлом году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ОГЭ. 9 класс. История </a:t>
            </a: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642910" y="3071807"/>
          <a:ext cx="7929618" cy="3143274"/>
        </p:xfrm>
        <a:graphic>
          <a:graphicData uri="http://schemas.openxmlformats.org/drawingml/2006/table">
            <a:tbl>
              <a:tblPr/>
              <a:tblGrid>
                <a:gridCol w="1969762"/>
                <a:gridCol w="1527892"/>
                <a:gridCol w="1405196"/>
                <a:gridCol w="1645613"/>
                <a:gridCol w="1381155"/>
              </a:tblGrid>
              <a:tr h="10477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Всего сдавали, человек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477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Год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2017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2018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2019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77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Сдавали экзамен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619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346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260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245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57158" y="1118067"/>
            <a:ext cx="835824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2019 году количество выпускников, сдававших экзамен по истории, составило 223 человека (первая модель) и 22 человека (вторая модель), что примерно соответствует уровню прошлого года.  Как правило, экзамен по истории сдают выпускники, поступающие в профильные классы. 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Итоги ОГЭ по истории</a:t>
            </a:r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500034" y="324272"/>
            <a:ext cx="8143932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средний балл - 23 (первая модель) и 24 (вторая модель) из 44 баллов;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средняя оценка – 4;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аксимальный балл набрал один выпускник, два человека набрали 42 балла;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минимальный балл на экзамене составил 4 балла;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125 человек получили на итоговой аттестации оценки «4» и «5»;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28 человек не справились с работой с первой попытки.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ходе повторной сдачи экзамена все учащиеся, сдающие экзамен по второй модели  справились, получив оценку «3»;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 23 выпускников, сдававших экзамен по первой модели, не справились 12 человек.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Результаты ЕГЭ выпускников Г.Челябинска</a:t>
            </a:r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852" t="11475"/>
          <a:stretch>
            <a:fillRect/>
          </a:stretch>
        </p:blipFill>
        <p:spPr bwMode="auto">
          <a:xfrm>
            <a:off x="251520" y="1700808"/>
            <a:ext cx="8568952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ЕГЭ.11 класс. Обществознание. Челябинск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8208911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ЕГЭ.11 класс. </a:t>
            </a:r>
            <a:r>
              <a:rPr lang="ru-RU" b="1" smtClean="0">
                <a:solidFill>
                  <a:srgbClr val="FF0000"/>
                </a:solidFill>
                <a:latin typeface="Monotype Corsiva" pitchFamily="66" charset="0"/>
              </a:rPr>
              <a:t>История. </a:t>
            </a: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Челябинск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8424935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05064"/>
            <a:ext cx="828092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>
                <a:latin typeface="Monotype Corsiva" pitchFamily="66" charset="0"/>
              </a:rPr>
              <a:t>Медиапарк</a:t>
            </a:r>
            <a:r>
              <a:rPr lang="ru-RU" b="1" dirty="0" smtClean="0">
                <a:latin typeface="Monotype Corsiva" pitchFamily="66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«Россия – моя история»</a:t>
            </a:r>
            <a:endParaRPr lang="ru-RU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pravoslavie.ru/sas/image/102499/249902.p.jpg?mtime=147730478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785926"/>
            <a:ext cx="7358114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14290"/>
            <a:ext cx="8286808" cy="5967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История 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457200" y="1071562"/>
            <a:ext cx="8229600" cy="550070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 2015-2016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учебного года начался переход на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линейную систему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истории, переход на которую был инициирован учителями истории и одобрен Всероссийским съездом учителей истории и обществознания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(сегодня 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то 5-9 классы)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Рабочая программа по истории составляется с учетом историко– культурного стандарта. </a:t>
            </a:r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Историко-культурный стандарт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разработан в соответствии с поручением Президента Российской Федерации В.В. Путина от 21 мая 2012 г. №Пр.-1334.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настоящее время по заданию Министерства образования и науки специалистами-историками разработан новый стандарт для курса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всеобщей истории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(5-10 классы), в котором содержание курсов отечественной и зарубежной истории   синхронизировано. Под него разработаны учебники по всеобщей истории, входящие в федеральный перечень учебников.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Учебный предмет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История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изучается по 2часа в неделю, а в 9 классе в объеме 2 часов при 5-дневной учебной неделе и в объеме 3 часов при 6-дневной учебной неделе (могут использоваться три линии учебников)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1000125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Предметная область «Общественно-научные предметы»</a:t>
            </a:r>
            <a:r>
              <a:rPr lang="ru-RU" sz="3600" dirty="0" smtClean="0">
                <a:latin typeface="Monotype Corsiva" pitchFamily="66" charset="0"/>
              </a:rPr>
              <a:t/>
            </a:r>
            <a:br>
              <a:rPr lang="ru-RU" sz="3600" dirty="0" smtClean="0">
                <a:latin typeface="Monotype Corsiva" pitchFamily="66" charset="0"/>
              </a:rPr>
            </a:br>
            <a:endParaRPr lang="ru-RU" sz="3600" dirty="0" smtClean="0">
              <a:latin typeface="Monotype Corsiva" pitchFamily="66" charset="0"/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768850"/>
          </a:xfrm>
        </p:spPr>
        <p:txBody>
          <a:bodyPr>
            <a:normAutofit lnSpcReduction="10000"/>
          </a:bodyPr>
          <a:lstStyle/>
          <a:p>
            <a:pPr algn="just">
              <a:buFont typeface="Arial" charset="0"/>
              <a:buNone/>
            </a:pPr>
            <a:r>
              <a:rPr lang="ru-RU" dirty="0" smtClean="0"/>
              <a:t>	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Рекомендовать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ОУ включить в примерный недельный учебный план основного общего образования в 5 классе учебные предметы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Обществознание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Основы духовно-нравственной культуры народов России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следующими способами: </a:t>
            </a:r>
          </a:p>
          <a:p>
            <a:pPr algn="just"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- за счет части, формируемой участниками образовательных отношений –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 час (Обществознание)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 за счет внеурочной деятельности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ОДНКНР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Обществознание -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0,5 час и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Основы духовно-нравственной культуры народов России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0,5 часа за счет части, формируемой участниками образовательных отношений.</a:t>
            </a:r>
          </a:p>
          <a:p>
            <a:pPr algn="just"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Сейчас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новая формулировка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 в учебном плане школы 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обязательно должна быть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предметная область «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Основы духовно-нравственной культуры народов России»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способы преподавания  остались прежними)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1" y="862013"/>
            <a:ext cx="8136905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2000"/>
            <a:ext cx="8568952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Исследования качества образования в 20189году</a:t>
            </a:r>
            <a:endParaRPr lang="ru-RU" sz="4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ВПР по истории 5 класс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ВПР по истории 6 класс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ВПР по обществознанию 6 класс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МИКО пробный экзамен в 9 классе по обществознанию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Большое спасибо всем участникам рабочих групп по составлению  диагностических работ на муниципальном уровне</a:t>
            </a:r>
            <a:endParaRPr lang="ru-RU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" y="585788"/>
            <a:ext cx="8172450" cy="568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529</Words>
  <Application>Microsoft Office PowerPoint</Application>
  <PresentationFormat>Экран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Методический день</vt:lpstr>
      <vt:lpstr>Медиапарк «Россия – моя история»</vt:lpstr>
      <vt:lpstr>Слайд 3</vt:lpstr>
      <vt:lpstr>История </vt:lpstr>
      <vt:lpstr> Предметная область «Общественно-научные предметы» </vt:lpstr>
      <vt:lpstr>Слайд 6</vt:lpstr>
      <vt:lpstr>Слайд 7</vt:lpstr>
      <vt:lpstr>Исследования качества образования в 20189году</vt:lpstr>
      <vt:lpstr>Слайд 9</vt:lpstr>
      <vt:lpstr>ОГЭ. 9 класс. Обществознание</vt:lpstr>
      <vt:lpstr>Итоги ОГЭ по обществознанию</vt:lpstr>
      <vt:lpstr>Итоги ОГЭ по обществознанию</vt:lpstr>
      <vt:lpstr>ОГЭ. 9 класс. История </vt:lpstr>
      <vt:lpstr>Итоги ОГЭ по истории</vt:lpstr>
      <vt:lpstr>Результаты ЕГЭ выпускников Г.Челябинска</vt:lpstr>
      <vt:lpstr>ЕГЭ.11 класс. Обществознание. Челябинск</vt:lpstr>
      <vt:lpstr>ЕГЭ.11 класс. История. Челябинск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ДНС</dc:creator>
  <cp:lastModifiedBy>lic120</cp:lastModifiedBy>
  <cp:revision>29</cp:revision>
  <dcterms:created xsi:type="dcterms:W3CDTF">2018-09-06T04:06:52Z</dcterms:created>
  <dcterms:modified xsi:type="dcterms:W3CDTF">2019-09-17T07:41:01Z</dcterms:modified>
</cp:coreProperties>
</file>