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2" r:id="rId2"/>
    <p:sldId id="256" r:id="rId3"/>
    <p:sldId id="261" r:id="rId4"/>
    <p:sldId id="287" r:id="rId5"/>
    <p:sldId id="286" r:id="rId6"/>
    <p:sldId id="279" r:id="rId7"/>
    <p:sldId id="280" r:id="rId8"/>
    <p:sldId id="275" r:id="rId9"/>
    <p:sldId id="281" r:id="rId10"/>
    <p:sldId id="262" r:id="rId11"/>
    <p:sldId id="263" r:id="rId12"/>
    <p:sldId id="267" r:id="rId13"/>
    <p:sldId id="269" r:id="rId14"/>
    <p:sldId id="270" r:id="rId15"/>
    <p:sldId id="268" r:id="rId16"/>
    <p:sldId id="271" r:id="rId17"/>
    <p:sldId id="283" r:id="rId18"/>
    <p:sldId id="273" r:id="rId19"/>
    <p:sldId id="28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377" autoAdjust="0"/>
  </p:normalViewPr>
  <p:slideViewPr>
    <p:cSldViewPr>
      <p:cViewPr varScale="1">
        <p:scale>
          <a:sx n="82" d="100"/>
          <a:sy n="82" d="100"/>
        </p:scale>
        <p:origin x="-9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3E59-DDFB-4E71-9161-3A50ABF23771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9B3ED-0A8F-4292-8D47-6C3C69B27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79E0E-0898-4087-ACC8-ACB66633F2BE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5CE1F-836E-49CA-B5CD-F68E83AA76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482B-663D-4385-93A0-7C895E5972A2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C935D-C39F-4C9C-B641-A15A242D9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83CAD-F563-4C36-9EB5-E283AF75EF49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BE726-E56B-44FC-99D6-B47F604B6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1049F-EA73-492F-B4A7-0032B15ECDEC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8C0F9-87D4-4A98-8AB7-58879F54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33A4D-6303-4CA1-898F-2B33DC3EC6A8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3B851-9AF8-4615-A350-3FF3B5673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BC9EF-C055-405B-8BC2-9C8415B21F17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E209-4C7B-4D47-B09A-8DE2DC88B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F2A60-23EB-4529-B345-3A14CB58DD92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0027F-9FE3-47CF-ADF6-97D417AC7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5E3-321C-40AD-8957-807E13102E44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0318B-1A7D-474E-BFAE-7A1BE1473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F2A17-BF88-4BA2-A387-5C2731EA4331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5D0E0-3205-4606-B68A-8AE182EBB7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7C458-8F28-4161-B3D3-525F7297C944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F5BD2-8F55-4C37-8CF8-D92391B1C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34E853-BC2A-49D7-8D80-67B6FA10976E}" type="datetimeFigureOut">
              <a:rPr lang="ru-RU"/>
              <a:pPr>
                <a:defRPr/>
              </a:pPr>
              <a:t>28.01.2020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455A33-BD21-4DBD-8BDC-9F6CF9D42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9.docx" TargetMode="External"/><Relationship Id="rId2" Type="http://schemas.openxmlformats.org/officeDocument/2006/relationships/hyperlink" Target="8%20&#1082;&#1083;&#1072;&#1089;&#1089;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82;&#1072;&#1088;&#1090;&#1086;&#1090;&#1077;&#1082;&#1072;.docx" TargetMode="External"/><Relationship Id="rId4" Type="http://schemas.openxmlformats.org/officeDocument/2006/relationships/hyperlink" Target="10%20&#1082;&#1083;&#1072;&#1089;&#1089;.doc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613" y="765175"/>
            <a:ext cx="6521450" cy="4873625"/>
          </a:xfrm>
        </p:spPr>
        <p:txBody>
          <a:bodyPr/>
          <a:lstStyle/>
          <a:p>
            <a:pPr algn="l" eaLnBrk="1" hangingPunct="1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Лабораторный опыт или лабораторная работа как одна из форм проведения ученического химического эксперимента</a:t>
            </a:r>
          </a:p>
          <a:p>
            <a:pPr eaLnBrk="1" hangingPunct="1"/>
            <a:endParaRPr lang="ru-RU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>
              <a:solidFill>
                <a:srgbClr val="898989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r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Шестопалова С.В., учитель химии </a:t>
            </a:r>
          </a:p>
          <a:p>
            <a:pPr algn="r" eaLnBrk="1" hangingPunct="1"/>
            <a:r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«СОШ №81 г.Челябинска»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6778625" cy="1143000"/>
          </a:xfrm>
        </p:spPr>
        <p:txBody>
          <a:bodyPr/>
          <a:lstStyle/>
          <a:p>
            <a:pPr eaLnBrk="1" hangingPunct="1"/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>
                <a:latin typeface="Times New Roman" pitchFamily="18" charset="0"/>
              </a:rPr>
              <a:t>Средства обучения, используемые при проведении лабораторных работ</a:t>
            </a:r>
            <a:endParaRPr lang="ru-RU" sz="4000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1908175" y="1773238"/>
            <a:ext cx="6778625" cy="4352925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Печатные (схемы, таблицы, учебник, инструкции)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Оборудование и реактивы, необходимые для проведения занятия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Специально оборудованное помещение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Информационные технологии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908175" y="333375"/>
            <a:ext cx="6778625" cy="1084263"/>
          </a:xfrm>
        </p:spPr>
        <p:txBody>
          <a:bodyPr/>
          <a:lstStyle/>
          <a:p>
            <a:pPr eaLnBrk="1" hangingPunct="1"/>
            <a:r>
              <a:rPr lang="be-BY" sz="3200" b="1" smtClean="0">
                <a:latin typeface="Times New Roman" pitchFamily="18" charset="0"/>
              </a:rPr>
              <a:t>Формы  организации лабораторных работ</a:t>
            </a:r>
            <a:endParaRPr lang="ru-RU" sz="3200" b="1" smtClean="0">
              <a:latin typeface="Times New Roman" pitchFamily="18" charset="0"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1979613" y="1773238"/>
            <a:ext cx="6707187" cy="4352925"/>
          </a:xfrm>
        </p:spPr>
        <p:txBody>
          <a:bodyPr/>
          <a:lstStyle/>
          <a:p>
            <a:pPr eaLnBrk="1" hangingPunct="1"/>
            <a:r>
              <a:rPr lang="be-BY" smtClean="0">
                <a:latin typeface="Times New Roman" pitchFamily="18" charset="0"/>
              </a:rPr>
              <a:t>Индивидуальные</a:t>
            </a:r>
          </a:p>
          <a:p>
            <a:pPr eaLnBrk="1" hangingPunct="1"/>
            <a:endParaRPr lang="be-BY" smtClean="0">
              <a:latin typeface="Times New Roman" pitchFamily="18" charset="0"/>
            </a:endParaRPr>
          </a:p>
          <a:p>
            <a:pPr eaLnBrk="1" hangingPunct="1"/>
            <a:r>
              <a:rPr lang="be-BY" smtClean="0">
                <a:latin typeface="Times New Roman" pitchFamily="18" charset="0"/>
              </a:rPr>
              <a:t> Групповые </a:t>
            </a:r>
          </a:p>
          <a:p>
            <a:pPr eaLnBrk="1" hangingPunct="1"/>
            <a:endParaRPr lang="be-BY" smtClean="0">
              <a:latin typeface="Times New Roman" pitchFamily="18" charset="0"/>
            </a:endParaRPr>
          </a:p>
          <a:p>
            <a:pPr eaLnBrk="1" hangingPunct="1"/>
            <a:r>
              <a:rPr lang="be-BY" smtClean="0">
                <a:latin typeface="Times New Roman" pitchFamily="18" charset="0"/>
              </a:rPr>
              <a:t> Коллективные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2051050" y="333375"/>
            <a:ext cx="6635750" cy="1084263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Учащимся необходимо знать:</a:t>
            </a:r>
            <a:r>
              <a:rPr lang="ru-RU" sz="3200" smtClean="0">
                <a:latin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</a:rPr>
            </a:br>
            <a:endParaRPr lang="ru-RU" sz="3200" smtClean="0">
              <a:latin typeface="Times New Roman" pitchFamily="18" charset="0"/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2195513" y="1844675"/>
            <a:ext cx="6491287" cy="428148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Общие правила поведения в лаборатории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Правила работы со стеклянной посудой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Правила работы с химическими реактивами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Правила оказания первой помощи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908175" y="188913"/>
            <a:ext cx="6778625" cy="1228725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Перечень лабораторных работ</a:t>
            </a:r>
            <a:br>
              <a:rPr lang="ru-RU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8 класс (МРОП ООО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2051050" y="1628775"/>
            <a:ext cx="6635750" cy="449738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Качественная реакция на углекислый газ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Определение pH растворов кислоты, щелочи и воды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Замещение меди в растворе хлорида меди(II) железом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Взаимодействие солей с солями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1908175" y="260350"/>
            <a:ext cx="6778625" cy="1157288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Перечень лабораторных опытов </a:t>
            </a:r>
            <a:br>
              <a:rPr lang="ru-RU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9 класс  (МРОП ООО)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2051050" y="1628775"/>
            <a:ext cx="6635750" cy="449738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Получение гидроксида цинка и исследование его свойств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Получение гидроксидов железа (II) и (III) и изучение их свойств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Качественная реакция на галогенид-ионы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1835150" y="404813"/>
            <a:ext cx="6851650" cy="1012825"/>
          </a:xfrm>
        </p:spPr>
        <p:txBody>
          <a:bodyPr/>
          <a:lstStyle/>
          <a:p>
            <a:pPr eaLnBrk="1" hangingPunct="1"/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3200" b="1" smtClean="0">
                <a:latin typeface="Times New Roman" pitchFamily="18" charset="0"/>
              </a:rPr>
              <a:t>Перечень лабораторных работ  10 класс </a:t>
            </a:r>
            <a:r>
              <a:rPr lang="ru-RU" sz="3200" smtClean="0">
                <a:latin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</a:rPr>
            </a:br>
            <a:endParaRPr lang="ru-RU" sz="3200" smtClean="0">
              <a:latin typeface="Times New Roman" pitchFamily="18" charset="0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1979613" y="1484313"/>
            <a:ext cx="6707187" cy="4641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Изготовление моделей органических соединений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Обнаружение продуктов горения свечи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Исследование свойств каучуков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Сравнение скорости испарения воды и этанола.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Растворимость глицерина в воде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Химические свойства уксусной кислоты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Определение непредельности растительного масла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Обнаружение крахмала в продуктах питания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Изготовление моделей аминов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</a:rPr>
              <a:t>Денатурация белков</a:t>
            </a:r>
          </a:p>
          <a:p>
            <a:pPr eaLnBrk="1" hangingPunct="1">
              <a:lnSpc>
                <a:spcPct val="80000"/>
              </a:lnSpc>
            </a:pPr>
            <a:endParaRPr lang="ru-RU" sz="24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6778625" cy="777875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Перечень лабораторных опытов 11 класс</a:t>
            </a:r>
            <a:r>
              <a:rPr lang="ru-RU" sz="4000" smtClean="0"/>
              <a:t> 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1979613" y="1268413"/>
            <a:ext cx="6707187" cy="485775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Моделирование построения Периодической системы с помощью карточек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Моделирование металлической кристаллической решётки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Денатурация белка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Проведение реакций, идущих до конца, по правилу Бертолле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Разложение пероксида водорода с помощью диоксида марганца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1908175" y="274638"/>
            <a:ext cx="6778625" cy="777875"/>
          </a:xfrm>
        </p:spPr>
        <p:txBody>
          <a:bodyPr/>
          <a:lstStyle/>
          <a:p>
            <a:r>
              <a:rPr lang="ru-RU" sz="3200" b="1" smtClean="0">
                <a:latin typeface="Times New Roman" pitchFamily="18" charset="0"/>
              </a:rPr>
              <a:t>Перечень лабораторных опытов 11 класс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1979613" y="1268413"/>
            <a:ext cx="6840537" cy="4957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Испытание индикаторами среды растворов солей различных типов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Взаимодействие раствора сульфата меди(II) с железом и гидроксидом натрия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Исследование концентрированных растворов соляной и уксусной кислот капельным методом при их разбавлении водой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Получение нерастворимого гидроксида и его взаимодействие с кислотой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Получение нерастворимого гидроксида и его взаимодействие с кислотой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Устранение жёсткости воды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Times New Roman" pitchFamily="18" charset="0"/>
              </a:rPr>
              <a:t>Изучение маркировок различных видов промышленных и продовольственных товаров </a:t>
            </a:r>
          </a:p>
          <a:p>
            <a:pPr>
              <a:lnSpc>
                <a:spcPct val="90000"/>
              </a:lnSpc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491287" cy="993775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Оформление лабораторной работы</a:t>
            </a: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2195513" y="1557338"/>
            <a:ext cx="6491287" cy="45688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Оборудование и реактивы: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Инструктаж по технике безопасности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Порядок выполнения опыта: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Вывод:  (Вопросы для формулировки вывода)</a:t>
            </a:r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1908175" y="260350"/>
            <a:ext cx="6778625" cy="1157288"/>
          </a:xfrm>
        </p:spPr>
        <p:txBody>
          <a:bodyPr/>
          <a:lstStyle/>
          <a:p>
            <a:r>
              <a:rPr lang="ru-RU" sz="3200" b="1" smtClean="0">
                <a:latin typeface="Times New Roman" pitchFamily="18" charset="0"/>
              </a:rPr>
              <a:t>Примеры оформления работ</a:t>
            </a:r>
            <a:r>
              <a:rPr lang="ru-RU" smtClean="0"/>
              <a:t> 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2195513" y="1196975"/>
            <a:ext cx="6635750" cy="29527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latin typeface="Times New Roman" pitchFamily="18" charset="0"/>
                <a:hlinkClick r:id="rId2" action="ppaction://hlinkfile"/>
              </a:rPr>
              <a:t>8 класс</a:t>
            </a:r>
            <a:endParaRPr lang="ru-RU" b="1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smtClean="0">
                <a:latin typeface="Times New Roman" pitchFamily="18" charset="0"/>
                <a:hlinkClick r:id="rId3" action="ppaction://hlinkfile"/>
              </a:rPr>
              <a:t>9 класс</a:t>
            </a:r>
            <a:endParaRPr lang="ru-RU" b="1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smtClean="0">
                <a:latin typeface="Times New Roman" pitchFamily="18" charset="0"/>
                <a:hlinkClick r:id="rId4" action="ppaction://hlinkfile"/>
              </a:rPr>
              <a:t>10 класс</a:t>
            </a:r>
            <a:endParaRPr lang="ru-RU" b="1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b="1" smtClean="0">
                <a:latin typeface="Times New Roman" pitchFamily="18" charset="0"/>
                <a:hlinkClick r:id="rId5" action="ppaction://hlinkfile"/>
              </a:rPr>
              <a:t>Картотека для учителя </a:t>
            </a:r>
            <a:endParaRPr lang="ru-RU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613" y="620713"/>
            <a:ext cx="6521450" cy="5018087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«Ни одна наука не нуждается в эксперименте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такой степени как химия.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Ее основные законы,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теории и выводы опираются на факты.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Поэтому постоянный контроль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опытом необходим»</a:t>
            </a:r>
          </a:p>
          <a:p>
            <a:pPr algn="r" eaLnBrk="1" hangingPunct="1">
              <a:lnSpc>
                <a:spcPct val="80000"/>
              </a:lnSpc>
            </a:pPr>
            <a:r>
              <a:rPr lang="ru-RU" b="1" i="1" smtClean="0">
                <a:solidFill>
                  <a:srgbClr val="89898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Майкл Фарадей</a:t>
            </a:r>
            <a:endParaRPr lang="ru-RU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80000"/>
              </a:lnSpc>
            </a:pPr>
            <a:endParaRPr lang="ru-RU" sz="28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2051050" y="908050"/>
            <a:ext cx="6913563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be-BY" b="1" smtClean="0">
                <a:latin typeface="Times New Roman" pitchFamily="18" charset="0"/>
                <a:cs typeface="Times New Roman" pitchFamily="18" charset="0"/>
              </a:rPr>
              <a:t>кольный химический эксперимент –метод обучения, специфика которого в способе познания истины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79613" y="260350"/>
            <a:ext cx="6707187" cy="1157288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Сравнение лабораторных и практических работ</a:t>
            </a:r>
          </a:p>
        </p:txBody>
      </p:sp>
      <p:graphicFrame>
        <p:nvGraphicFramePr>
          <p:cNvPr id="18462" name="Group 30"/>
          <p:cNvGraphicFramePr>
            <a:graphicFrameLocks noGrp="1"/>
          </p:cNvGraphicFramePr>
          <p:nvPr>
            <p:ph idx="4294967295"/>
          </p:nvPr>
        </p:nvGraphicFramePr>
        <p:xfrm>
          <a:off x="2051050" y="1557338"/>
          <a:ext cx="6913563" cy="4938712"/>
        </p:xfrm>
        <a:graphic>
          <a:graphicData uri="http://schemas.openxmlformats.org/drawingml/2006/table">
            <a:tbl>
              <a:tblPr/>
              <a:tblGrid>
                <a:gridCol w="2016125"/>
                <a:gridCol w="2592388"/>
                <a:gridCol w="2305050"/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Критерий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Лабораторные работы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Практические работы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Контролирующая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Оценивание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Есть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77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учителя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Выполняются  учащимися под руководством  учителя  с детальным разъяснением  всех действий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e-B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Проводятся по инструкции  и тексту учебника без участия учителя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40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Изучение нового материала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Закрепление , применение изученного материала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4294967295"/>
          </p:nvPr>
        </p:nvSpPr>
        <p:spPr>
          <a:xfrm>
            <a:off x="1908175" y="188913"/>
            <a:ext cx="6778625" cy="59372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b="1" smtClean="0">
                <a:latin typeface="Times New Roman" pitchFamily="18" charset="0"/>
              </a:rPr>
              <a:t>Лабораторные опыты – </a:t>
            </a:r>
            <a:r>
              <a:rPr lang="ru-RU" smtClean="0">
                <a:latin typeface="Times New Roman" pitchFamily="18" charset="0"/>
              </a:rPr>
              <a:t>вид самостоятельной работы, предполагающий выполнение на любом этапе урока для продуктивного усвоения материала и получения конкретных, осознанных, прочных знаний. Лабораторный опыт позволяет изучить отдельные стороны  химического объекта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4"/>
          <p:cNvSpPr>
            <a:spLocks noChangeArrowheads="1"/>
          </p:cNvSpPr>
          <p:nvPr/>
        </p:nvSpPr>
        <p:spPr bwMode="auto">
          <a:xfrm>
            <a:off x="611188" y="333375"/>
            <a:ext cx="77152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endParaRPr lang="ru-RU" sz="3200" b="1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</p:txBody>
      </p:sp>
      <p:sp>
        <p:nvSpPr>
          <p:cNvPr id="18434" name="Прямоугольник 6"/>
          <p:cNvSpPr>
            <a:spLocks noChangeArrowheads="1"/>
          </p:cNvSpPr>
          <p:nvPr/>
        </p:nvSpPr>
        <p:spPr bwMode="auto">
          <a:xfrm>
            <a:off x="2051050" y="3357563"/>
            <a:ext cx="66246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2051050" y="549275"/>
            <a:ext cx="67691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ru-RU" sz="3200" b="1">
                <a:latin typeface="Times New Roman" pitchFamily="18" charset="0"/>
              </a:rPr>
              <a:t>О́ПЫТ, -а, </a:t>
            </a:r>
            <a:r>
              <a:rPr lang="ru-RU" sz="3200" b="1" i="1">
                <a:latin typeface="Times New Roman" pitchFamily="18" charset="0"/>
              </a:rPr>
              <a:t>м.</a:t>
            </a:r>
            <a:r>
              <a:rPr lang="ru-RU" sz="3200" b="1">
                <a:latin typeface="Times New Roman" pitchFamily="18" charset="0"/>
              </a:rPr>
              <a:t> 1. </a:t>
            </a:r>
            <a:r>
              <a:rPr lang="ru-RU" sz="3200">
                <a:latin typeface="Times New Roman" pitchFamily="18" charset="0"/>
              </a:rPr>
              <a:t>Совокупность знаний, навыков, умения, вынесенных из жизни, практической деятельности и т. п. </a:t>
            </a:r>
            <a:r>
              <a:rPr lang="ru-RU" sz="3200" i="1">
                <a:latin typeface="Times New Roman" pitchFamily="18" charset="0"/>
              </a:rPr>
              <a:t>Опыт новаторов производства. Обмен опытом.</a:t>
            </a:r>
            <a:r>
              <a:rPr lang="ru-RU" sz="3200">
                <a:latin typeface="Times New Roman" pitchFamily="18" charset="0"/>
              </a:rPr>
              <a:t> (Малый академический словарь, МАС)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1"/>
          </p:nvPr>
        </p:nvSpPr>
        <p:spPr>
          <a:xfrm>
            <a:off x="2195513" y="549275"/>
            <a:ext cx="6491287" cy="619283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b="1" smtClean="0">
                <a:latin typeface="Times New Roman" pitchFamily="18" charset="0"/>
              </a:rPr>
              <a:t>Лабораторные работы -  </a:t>
            </a:r>
            <a:r>
              <a:rPr lang="ru-RU" smtClean="0">
                <a:latin typeface="Times New Roman" pitchFamily="18" charset="0"/>
              </a:rPr>
              <a:t>важнейшая форма самостоятельной работы учащихся в учебное время.</a:t>
            </a:r>
          </a:p>
          <a:p>
            <a:pPr marL="0" indent="0"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Позволяют изучать многие стороны  объекта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124075" y="333375"/>
            <a:ext cx="6562725" cy="1366838"/>
          </a:xfrm>
        </p:spPr>
        <p:txBody>
          <a:bodyPr/>
          <a:lstStyle/>
          <a:p>
            <a:pPr algn="l" eaLnBrk="1" hangingPunct="1"/>
            <a:r>
              <a:rPr lang="ru-RU" sz="3200" b="1" smtClean="0">
                <a:latin typeface="Times New Roman" pitchFamily="18" charset="0"/>
              </a:rPr>
              <a:t>Цели    проведения лабораторных      работ</a:t>
            </a:r>
            <a:endParaRPr lang="ru-RU" sz="3200" smtClean="0">
              <a:latin typeface="Times New Roman" pitchFamily="18" charset="0"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1979613" y="1844675"/>
            <a:ext cx="6707187" cy="4281488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Получение новых знаний при изучении нового материала.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Приобретение навыков самостоятельной работы с оборудованием и реактивами.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Обработка и объяснение результатов</a:t>
            </a:r>
          </a:p>
          <a:p>
            <a:pPr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 Установление связи между теорией и практикой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08175" y="333375"/>
            <a:ext cx="6985000" cy="935038"/>
          </a:xfrm>
        </p:spPr>
        <p:txBody>
          <a:bodyPr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Этапы проведения лабораторных работ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>
          <a:xfrm>
            <a:off x="1979613" y="1484313"/>
            <a:ext cx="6707187" cy="4641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Организационный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Теоретический-осознание цели опыта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Экспериментальный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монтаж прибора,  изучение веществ,  выполнение опыта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Заключительный -анализ объяснение результатов, написание химических уравнений;   формулировка выводов, составление отчета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511</Words>
  <PresentationFormat>Экран (4:3)</PresentationFormat>
  <Paragraphs>109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Слайд 1</vt:lpstr>
      <vt:lpstr>Слайд 2</vt:lpstr>
      <vt:lpstr>Слайд 3</vt:lpstr>
      <vt:lpstr>Сравнение лабораторных и практических работ</vt:lpstr>
      <vt:lpstr>Слайд 5</vt:lpstr>
      <vt:lpstr>Слайд 6</vt:lpstr>
      <vt:lpstr>Слайд 7</vt:lpstr>
      <vt:lpstr>Цели    проведения лабораторных      работ</vt:lpstr>
      <vt:lpstr>Этапы проведения лабораторных работ</vt:lpstr>
      <vt:lpstr> Средства обучения, используемые при проведении лабораторных работ</vt:lpstr>
      <vt:lpstr>Формы  организации лабораторных работ</vt:lpstr>
      <vt:lpstr>Учащимся необходимо знать: </vt:lpstr>
      <vt:lpstr>Перечень лабораторных работ 8 класс (МРОП ООО)</vt:lpstr>
      <vt:lpstr>Перечень лабораторных опытов  9 класс  (МРОП ООО)</vt:lpstr>
      <vt:lpstr> Перечень лабораторных работ  10 класс  </vt:lpstr>
      <vt:lpstr>Перечень лабораторных опытов 11 класс </vt:lpstr>
      <vt:lpstr>Перечень лабораторных опытов 11 класс</vt:lpstr>
      <vt:lpstr>Оформление лабораторной работы </vt:lpstr>
      <vt:lpstr>Примеры оформления работ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27</cp:revision>
  <dcterms:modified xsi:type="dcterms:W3CDTF">2020-01-28T16:13:13Z</dcterms:modified>
</cp:coreProperties>
</file>