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7"/>
  </p:notesMasterIdLst>
  <p:sldIdLst>
    <p:sldId id="256" r:id="rId2"/>
    <p:sldId id="259" r:id="rId3"/>
    <p:sldId id="282" r:id="rId4"/>
    <p:sldId id="283" r:id="rId5"/>
    <p:sldId id="272" r:id="rId6"/>
    <p:sldId id="261" r:id="rId7"/>
    <p:sldId id="262" r:id="rId8"/>
    <p:sldId id="284" r:id="rId9"/>
    <p:sldId id="288" r:id="rId10"/>
    <p:sldId id="263" r:id="rId11"/>
    <p:sldId id="285" r:id="rId12"/>
    <p:sldId id="286" r:id="rId13"/>
    <p:sldId id="271" r:id="rId14"/>
    <p:sldId id="276" r:id="rId15"/>
    <p:sldId id="28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15620"/>
    <p:restoredTop sz="86420" autoAdjust="0"/>
  </p:normalViewPr>
  <p:slideViewPr>
    <p:cSldViewPr>
      <p:cViewPr>
        <p:scale>
          <a:sx n="80" d="100"/>
          <a:sy n="80" d="100"/>
        </p:scale>
        <p:origin x="-558" y="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CE44BC-A7DB-4AB9-A5D4-71B958B9F489}" type="doc">
      <dgm:prSet loTypeId="urn:microsoft.com/office/officeart/2005/8/layout/cycle8" loCatId="cycle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F01932B3-BA68-4005-98F3-6AEBA830C147}">
      <dgm:prSet phldrT="[Текст]"/>
      <dgm:spPr/>
      <dgm:t>
        <a:bodyPr/>
        <a:lstStyle/>
        <a:p>
          <a:r>
            <a:rPr lang="ru-RU" dirty="0" smtClean="0"/>
            <a:t>ВОСПИТАНИЕ</a:t>
          </a:r>
          <a:endParaRPr lang="ru-RU" dirty="0"/>
        </a:p>
      </dgm:t>
    </dgm:pt>
    <dgm:pt modelId="{415025BC-2DE4-4AEE-A157-DCF131DE0AC9}" type="parTrans" cxnId="{90B71F1F-D66F-41CE-A173-2C801A791705}">
      <dgm:prSet/>
      <dgm:spPr/>
      <dgm:t>
        <a:bodyPr/>
        <a:lstStyle/>
        <a:p>
          <a:endParaRPr lang="ru-RU"/>
        </a:p>
      </dgm:t>
    </dgm:pt>
    <dgm:pt modelId="{59E6FD97-455E-4194-8595-31DB375E60B4}" type="sibTrans" cxnId="{90B71F1F-D66F-41CE-A173-2C801A791705}">
      <dgm:prSet/>
      <dgm:spPr/>
      <dgm:t>
        <a:bodyPr/>
        <a:lstStyle/>
        <a:p>
          <a:endParaRPr lang="ru-RU"/>
        </a:p>
      </dgm:t>
    </dgm:pt>
    <dgm:pt modelId="{50C20113-0E37-4014-B4C4-8C23EB938FBF}">
      <dgm:prSet phldrT="[Текст]"/>
      <dgm:spPr/>
      <dgm:t>
        <a:bodyPr/>
        <a:lstStyle/>
        <a:p>
          <a:r>
            <a:rPr lang="ru-RU" dirty="0" smtClean="0"/>
            <a:t>РАЗВИТИЕ</a:t>
          </a:r>
          <a:endParaRPr lang="ru-RU" dirty="0"/>
        </a:p>
      </dgm:t>
    </dgm:pt>
    <dgm:pt modelId="{0A675147-9AE3-4E45-8A98-9C8043CD1A3D}" type="parTrans" cxnId="{820D0C48-D912-4E61-9CF2-46FD9DFB74FE}">
      <dgm:prSet/>
      <dgm:spPr/>
      <dgm:t>
        <a:bodyPr/>
        <a:lstStyle/>
        <a:p>
          <a:endParaRPr lang="ru-RU"/>
        </a:p>
      </dgm:t>
    </dgm:pt>
    <dgm:pt modelId="{8BDED6C5-6692-47B2-A7C1-31B7AD65F104}" type="sibTrans" cxnId="{820D0C48-D912-4E61-9CF2-46FD9DFB74FE}">
      <dgm:prSet/>
      <dgm:spPr/>
      <dgm:t>
        <a:bodyPr/>
        <a:lstStyle/>
        <a:p>
          <a:endParaRPr lang="ru-RU"/>
        </a:p>
      </dgm:t>
    </dgm:pt>
    <dgm:pt modelId="{2A117BDE-0B10-46D9-B080-84438356BFAC}">
      <dgm:prSet phldrT="[Текст]"/>
      <dgm:spPr/>
      <dgm:t>
        <a:bodyPr/>
        <a:lstStyle/>
        <a:p>
          <a:r>
            <a:rPr lang="ru-RU" smtClean="0"/>
            <a:t> </a:t>
          </a:r>
          <a:endParaRPr lang="ru-RU" dirty="0"/>
        </a:p>
      </dgm:t>
    </dgm:pt>
    <dgm:pt modelId="{92BCD7CA-A984-471F-B980-27EFC906C179}" type="parTrans" cxnId="{EDF1E86D-2040-444D-8910-C0E91743621D}">
      <dgm:prSet/>
      <dgm:spPr/>
      <dgm:t>
        <a:bodyPr/>
        <a:lstStyle/>
        <a:p>
          <a:endParaRPr lang="ru-RU"/>
        </a:p>
      </dgm:t>
    </dgm:pt>
    <dgm:pt modelId="{73B1ED6E-B8F0-4430-86F0-13AAFE488B26}" type="sibTrans" cxnId="{EDF1E86D-2040-444D-8910-C0E91743621D}">
      <dgm:prSet/>
      <dgm:spPr/>
      <dgm:t>
        <a:bodyPr/>
        <a:lstStyle/>
        <a:p>
          <a:endParaRPr lang="ru-RU"/>
        </a:p>
      </dgm:t>
    </dgm:pt>
    <dgm:pt modelId="{C502E597-20E9-4A78-9587-C6EA4EFFC123}" type="pres">
      <dgm:prSet presAssocID="{36CE44BC-A7DB-4AB9-A5D4-71B958B9F489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03D4491-B6EE-4093-99B5-AF9C1C2BE0AF}" type="pres">
      <dgm:prSet presAssocID="{36CE44BC-A7DB-4AB9-A5D4-71B958B9F489}" presName="wedge1" presStyleLbl="node1" presStyleIdx="0" presStyleCnt="3" custLinFactNeighborX="-1621" custLinFactNeighborY="411"/>
      <dgm:spPr/>
      <dgm:t>
        <a:bodyPr/>
        <a:lstStyle/>
        <a:p>
          <a:endParaRPr lang="ru-RU"/>
        </a:p>
      </dgm:t>
    </dgm:pt>
    <dgm:pt modelId="{4D5BD336-1815-4C5C-B424-50D082374E50}" type="pres">
      <dgm:prSet presAssocID="{36CE44BC-A7DB-4AB9-A5D4-71B958B9F489}" presName="dummy1a" presStyleCnt="0"/>
      <dgm:spPr/>
    </dgm:pt>
    <dgm:pt modelId="{D25B62D8-0544-46E4-A0E6-DB802D98337F}" type="pres">
      <dgm:prSet presAssocID="{36CE44BC-A7DB-4AB9-A5D4-71B958B9F489}" presName="dummy1b" presStyleCnt="0"/>
      <dgm:spPr/>
    </dgm:pt>
    <dgm:pt modelId="{9CBBEE6A-9640-49F5-9DBC-F392C6B0A29F}" type="pres">
      <dgm:prSet presAssocID="{36CE44BC-A7DB-4AB9-A5D4-71B958B9F489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D3CC85-234A-4428-ADBB-A7AC3D7EA989}" type="pres">
      <dgm:prSet presAssocID="{36CE44BC-A7DB-4AB9-A5D4-71B958B9F489}" presName="wedge2" presStyleLbl="node1" presStyleIdx="1" presStyleCnt="3"/>
      <dgm:spPr/>
      <dgm:t>
        <a:bodyPr/>
        <a:lstStyle/>
        <a:p>
          <a:endParaRPr lang="ru-RU"/>
        </a:p>
      </dgm:t>
    </dgm:pt>
    <dgm:pt modelId="{2828E9E5-E4DC-4A9A-BEC2-D74805F29BE1}" type="pres">
      <dgm:prSet presAssocID="{36CE44BC-A7DB-4AB9-A5D4-71B958B9F489}" presName="dummy2a" presStyleCnt="0"/>
      <dgm:spPr/>
    </dgm:pt>
    <dgm:pt modelId="{94A700F0-1A43-4ECB-BE24-B7AF2BB463F4}" type="pres">
      <dgm:prSet presAssocID="{36CE44BC-A7DB-4AB9-A5D4-71B958B9F489}" presName="dummy2b" presStyleCnt="0"/>
      <dgm:spPr/>
    </dgm:pt>
    <dgm:pt modelId="{4E45C37D-6340-46AB-BB56-D06C232B2ECE}" type="pres">
      <dgm:prSet presAssocID="{36CE44BC-A7DB-4AB9-A5D4-71B958B9F489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2EB660-DFE3-4B8C-BB6C-56FAFD8F79A5}" type="pres">
      <dgm:prSet presAssocID="{36CE44BC-A7DB-4AB9-A5D4-71B958B9F489}" presName="wedge3" presStyleLbl="node1" presStyleIdx="2" presStyleCnt="3" custLinFactNeighborX="-1194" custLinFactNeighborY="2203"/>
      <dgm:spPr/>
      <dgm:t>
        <a:bodyPr/>
        <a:lstStyle/>
        <a:p>
          <a:endParaRPr lang="ru-RU"/>
        </a:p>
      </dgm:t>
    </dgm:pt>
    <dgm:pt modelId="{4801DB99-2D78-4FF5-BC91-81112E9ABFAD}" type="pres">
      <dgm:prSet presAssocID="{36CE44BC-A7DB-4AB9-A5D4-71B958B9F489}" presName="dummy3a" presStyleCnt="0"/>
      <dgm:spPr/>
    </dgm:pt>
    <dgm:pt modelId="{9EA5516A-CF5F-44D0-B5D8-D4B57655C2C6}" type="pres">
      <dgm:prSet presAssocID="{36CE44BC-A7DB-4AB9-A5D4-71B958B9F489}" presName="dummy3b" presStyleCnt="0"/>
      <dgm:spPr/>
    </dgm:pt>
    <dgm:pt modelId="{327D8687-58A7-4DD9-99E8-ED42AAB698F4}" type="pres">
      <dgm:prSet presAssocID="{36CE44BC-A7DB-4AB9-A5D4-71B958B9F489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636333-A6BF-4D67-98A5-6FF1CC5EB021}" type="pres">
      <dgm:prSet presAssocID="{59E6FD97-455E-4194-8595-31DB375E60B4}" presName="arrowWedge1" presStyleLbl="fgSibTrans2D1" presStyleIdx="0" presStyleCnt="3"/>
      <dgm:spPr/>
    </dgm:pt>
    <dgm:pt modelId="{44F084F1-8882-443D-AC2A-03CC60A4CA3D}" type="pres">
      <dgm:prSet presAssocID="{8BDED6C5-6692-47B2-A7C1-31B7AD65F104}" presName="arrowWedge2" presStyleLbl="fgSibTrans2D1" presStyleIdx="1" presStyleCnt="3"/>
      <dgm:spPr/>
    </dgm:pt>
    <dgm:pt modelId="{C71FD33E-3EB8-4B08-B3FC-A11E80DA1362}" type="pres">
      <dgm:prSet presAssocID="{73B1ED6E-B8F0-4430-86F0-13AAFE488B26}" presName="arrowWedge3" presStyleLbl="fgSibTrans2D1" presStyleIdx="2" presStyleCnt="3"/>
      <dgm:spPr/>
    </dgm:pt>
  </dgm:ptLst>
  <dgm:cxnLst>
    <dgm:cxn modelId="{820D0C48-D912-4E61-9CF2-46FD9DFB74FE}" srcId="{36CE44BC-A7DB-4AB9-A5D4-71B958B9F489}" destId="{50C20113-0E37-4014-B4C4-8C23EB938FBF}" srcOrd="1" destOrd="0" parTransId="{0A675147-9AE3-4E45-8A98-9C8043CD1A3D}" sibTransId="{8BDED6C5-6692-47B2-A7C1-31B7AD65F104}"/>
    <dgm:cxn modelId="{251B19EF-231D-4C5C-9A9A-6A041526D154}" type="presOf" srcId="{2A117BDE-0B10-46D9-B080-84438356BFAC}" destId="{327D8687-58A7-4DD9-99E8-ED42AAB698F4}" srcOrd="1" destOrd="0" presId="urn:microsoft.com/office/officeart/2005/8/layout/cycle8"/>
    <dgm:cxn modelId="{37E41DBC-B86A-4714-A838-320EC05F825C}" type="presOf" srcId="{F01932B3-BA68-4005-98F3-6AEBA830C147}" destId="{9CBBEE6A-9640-49F5-9DBC-F392C6B0A29F}" srcOrd="1" destOrd="0" presId="urn:microsoft.com/office/officeart/2005/8/layout/cycle8"/>
    <dgm:cxn modelId="{7E94C7E5-6425-40DD-9C16-7E394F18A075}" type="presOf" srcId="{50C20113-0E37-4014-B4C4-8C23EB938FBF}" destId="{0BD3CC85-234A-4428-ADBB-A7AC3D7EA989}" srcOrd="0" destOrd="0" presId="urn:microsoft.com/office/officeart/2005/8/layout/cycle8"/>
    <dgm:cxn modelId="{EDF1E86D-2040-444D-8910-C0E91743621D}" srcId="{36CE44BC-A7DB-4AB9-A5D4-71B958B9F489}" destId="{2A117BDE-0B10-46D9-B080-84438356BFAC}" srcOrd="2" destOrd="0" parTransId="{92BCD7CA-A984-471F-B980-27EFC906C179}" sibTransId="{73B1ED6E-B8F0-4430-86F0-13AAFE488B26}"/>
    <dgm:cxn modelId="{778AB5E3-020A-4F80-99AA-03CA807AE276}" type="presOf" srcId="{50C20113-0E37-4014-B4C4-8C23EB938FBF}" destId="{4E45C37D-6340-46AB-BB56-D06C232B2ECE}" srcOrd="1" destOrd="0" presId="urn:microsoft.com/office/officeart/2005/8/layout/cycle8"/>
    <dgm:cxn modelId="{85A08BC3-8F12-439B-B050-81A165B09337}" type="presOf" srcId="{36CE44BC-A7DB-4AB9-A5D4-71B958B9F489}" destId="{C502E597-20E9-4A78-9587-C6EA4EFFC123}" srcOrd="0" destOrd="0" presId="urn:microsoft.com/office/officeart/2005/8/layout/cycle8"/>
    <dgm:cxn modelId="{90B71F1F-D66F-41CE-A173-2C801A791705}" srcId="{36CE44BC-A7DB-4AB9-A5D4-71B958B9F489}" destId="{F01932B3-BA68-4005-98F3-6AEBA830C147}" srcOrd="0" destOrd="0" parTransId="{415025BC-2DE4-4AEE-A157-DCF131DE0AC9}" sibTransId="{59E6FD97-455E-4194-8595-31DB375E60B4}"/>
    <dgm:cxn modelId="{26093F70-3292-4DC2-9AC5-53F75C9F3506}" type="presOf" srcId="{2A117BDE-0B10-46D9-B080-84438356BFAC}" destId="{0C2EB660-DFE3-4B8C-BB6C-56FAFD8F79A5}" srcOrd="0" destOrd="0" presId="urn:microsoft.com/office/officeart/2005/8/layout/cycle8"/>
    <dgm:cxn modelId="{AE25E73A-0C56-49B4-9FC7-96EE784231BF}" type="presOf" srcId="{F01932B3-BA68-4005-98F3-6AEBA830C147}" destId="{403D4491-B6EE-4093-99B5-AF9C1C2BE0AF}" srcOrd="0" destOrd="0" presId="urn:microsoft.com/office/officeart/2005/8/layout/cycle8"/>
    <dgm:cxn modelId="{91AB9D85-4F20-4955-8836-6894691D073E}" type="presParOf" srcId="{C502E597-20E9-4A78-9587-C6EA4EFFC123}" destId="{403D4491-B6EE-4093-99B5-AF9C1C2BE0AF}" srcOrd="0" destOrd="0" presId="urn:microsoft.com/office/officeart/2005/8/layout/cycle8"/>
    <dgm:cxn modelId="{B646761E-A935-42D9-9582-60402BA7A1E6}" type="presParOf" srcId="{C502E597-20E9-4A78-9587-C6EA4EFFC123}" destId="{4D5BD336-1815-4C5C-B424-50D082374E50}" srcOrd="1" destOrd="0" presId="urn:microsoft.com/office/officeart/2005/8/layout/cycle8"/>
    <dgm:cxn modelId="{C02387C0-80A7-4A51-A8EB-ADEB76510530}" type="presParOf" srcId="{C502E597-20E9-4A78-9587-C6EA4EFFC123}" destId="{D25B62D8-0544-46E4-A0E6-DB802D98337F}" srcOrd="2" destOrd="0" presId="urn:microsoft.com/office/officeart/2005/8/layout/cycle8"/>
    <dgm:cxn modelId="{88C81D44-C6EB-4D71-8897-00DF08C3CE3C}" type="presParOf" srcId="{C502E597-20E9-4A78-9587-C6EA4EFFC123}" destId="{9CBBEE6A-9640-49F5-9DBC-F392C6B0A29F}" srcOrd="3" destOrd="0" presId="urn:microsoft.com/office/officeart/2005/8/layout/cycle8"/>
    <dgm:cxn modelId="{0D88405A-265C-4DD1-A605-AEEFC15BF3C6}" type="presParOf" srcId="{C502E597-20E9-4A78-9587-C6EA4EFFC123}" destId="{0BD3CC85-234A-4428-ADBB-A7AC3D7EA989}" srcOrd="4" destOrd="0" presId="urn:microsoft.com/office/officeart/2005/8/layout/cycle8"/>
    <dgm:cxn modelId="{B358EB13-C3F8-4CEA-B3F9-A5CA491FAA87}" type="presParOf" srcId="{C502E597-20E9-4A78-9587-C6EA4EFFC123}" destId="{2828E9E5-E4DC-4A9A-BEC2-D74805F29BE1}" srcOrd="5" destOrd="0" presId="urn:microsoft.com/office/officeart/2005/8/layout/cycle8"/>
    <dgm:cxn modelId="{86331E92-4829-4296-95D4-F0D37214AC6F}" type="presParOf" srcId="{C502E597-20E9-4A78-9587-C6EA4EFFC123}" destId="{94A700F0-1A43-4ECB-BE24-B7AF2BB463F4}" srcOrd="6" destOrd="0" presId="urn:microsoft.com/office/officeart/2005/8/layout/cycle8"/>
    <dgm:cxn modelId="{C15A6927-9000-4E28-A463-090634B35042}" type="presParOf" srcId="{C502E597-20E9-4A78-9587-C6EA4EFFC123}" destId="{4E45C37D-6340-46AB-BB56-D06C232B2ECE}" srcOrd="7" destOrd="0" presId="urn:microsoft.com/office/officeart/2005/8/layout/cycle8"/>
    <dgm:cxn modelId="{34EB646A-C395-4554-8AFD-9FB539ADA291}" type="presParOf" srcId="{C502E597-20E9-4A78-9587-C6EA4EFFC123}" destId="{0C2EB660-DFE3-4B8C-BB6C-56FAFD8F79A5}" srcOrd="8" destOrd="0" presId="urn:microsoft.com/office/officeart/2005/8/layout/cycle8"/>
    <dgm:cxn modelId="{A8B56582-9FD2-4B0A-A865-97F35ACDF893}" type="presParOf" srcId="{C502E597-20E9-4A78-9587-C6EA4EFFC123}" destId="{4801DB99-2D78-4FF5-BC91-81112E9ABFAD}" srcOrd="9" destOrd="0" presId="urn:microsoft.com/office/officeart/2005/8/layout/cycle8"/>
    <dgm:cxn modelId="{B6A38594-B814-49E7-AA45-205543C8604C}" type="presParOf" srcId="{C502E597-20E9-4A78-9587-C6EA4EFFC123}" destId="{9EA5516A-CF5F-44D0-B5D8-D4B57655C2C6}" srcOrd="10" destOrd="0" presId="urn:microsoft.com/office/officeart/2005/8/layout/cycle8"/>
    <dgm:cxn modelId="{027BD182-19DB-4648-A49C-753505D200A1}" type="presParOf" srcId="{C502E597-20E9-4A78-9587-C6EA4EFFC123}" destId="{327D8687-58A7-4DD9-99E8-ED42AAB698F4}" srcOrd="11" destOrd="0" presId="urn:microsoft.com/office/officeart/2005/8/layout/cycle8"/>
    <dgm:cxn modelId="{4C9EEAAE-0646-4FB1-90BA-08AA179749A9}" type="presParOf" srcId="{C502E597-20E9-4A78-9587-C6EA4EFFC123}" destId="{B9636333-A6BF-4D67-98A5-6FF1CC5EB021}" srcOrd="12" destOrd="0" presId="urn:microsoft.com/office/officeart/2005/8/layout/cycle8"/>
    <dgm:cxn modelId="{19E7155C-A408-4765-BE35-B230127E5E2A}" type="presParOf" srcId="{C502E597-20E9-4A78-9587-C6EA4EFFC123}" destId="{44F084F1-8882-443D-AC2A-03CC60A4CA3D}" srcOrd="13" destOrd="0" presId="urn:microsoft.com/office/officeart/2005/8/layout/cycle8"/>
    <dgm:cxn modelId="{C30662A1-1DC9-4877-9323-980F5DD646A7}" type="presParOf" srcId="{C502E597-20E9-4A78-9587-C6EA4EFFC123}" destId="{C71FD33E-3EB8-4B08-B3FC-A11E80DA1362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6CE44BC-A7DB-4AB9-A5D4-71B958B9F489}" type="doc">
      <dgm:prSet loTypeId="urn:microsoft.com/office/officeart/2005/8/layout/cycle8" loCatId="cycle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F01932B3-BA68-4005-98F3-6AEBA830C147}">
      <dgm:prSet phldrT="[Текст]"/>
      <dgm:spPr/>
      <dgm:t>
        <a:bodyPr/>
        <a:lstStyle/>
        <a:p>
          <a:r>
            <a:rPr lang="ru-RU" dirty="0" smtClean="0"/>
            <a:t>МЕТОД ПОЗНАНИЯ</a:t>
          </a:r>
          <a:endParaRPr lang="ru-RU" dirty="0"/>
        </a:p>
      </dgm:t>
    </dgm:pt>
    <dgm:pt modelId="{415025BC-2DE4-4AEE-A157-DCF131DE0AC9}" type="parTrans" cxnId="{90B71F1F-D66F-41CE-A173-2C801A791705}">
      <dgm:prSet/>
      <dgm:spPr/>
      <dgm:t>
        <a:bodyPr/>
        <a:lstStyle/>
        <a:p>
          <a:endParaRPr lang="ru-RU"/>
        </a:p>
      </dgm:t>
    </dgm:pt>
    <dgm:pt modelId="{59E6FD97-455E-4194-8595-31DB375E60B4}" type="sibTrans" cxnId="{90B71F1F-D66F-41CE-A173-2C801A791705}">
      <dgm:prSet/>
      <dgm:spPr/>
      <dgm:t>
        <a:bodyPr/>
        <a:lstStyle/>
        <a:p>
          <a:endParaRPr lang="ru-RU"/>
        </a:p>
      </dgm:t>
    </dgm:pt>
    <dgm:pt modelId="{50C20113-0E37-4014-B4C4-8C23EB938FBF}">
      <dgm:prSet phldrT="[Текст]"/>
      <dgm:spPr/>
      <dgm:t>
        <a:bodyPr/>
        <a:lstStyle/>
        <a:p>
          <a:r>
            <a:rPr lang="ru-RU" dirty="0" smtClean="0"/>
            <a:t>СРЕДСТВО ОБУЧЕНИЯ</a:t>
          </a:r>
          <a:endParaRPr lang="ru-RU" dirty="0"/>
        </a:p>
      </dgm:t>
    </dgm:pt>
    <dgm:pt modelId="{0A675147-9AE3-4E45-8A98-9C8043CD1A3D}" type="parTrans" cxnId="{820D0C48-D912-4E61-9CF2-46FD9DFB74FE}">
      <dgm:prSet/>
      <dgm:spPr/>
      <dgm:t>
        <a:bodyPr/>
        <a:lstStyle/>
        <a:p>
          <a:endParaRPr lang="ru-RU"/>
        </a:p>
      </dgm:t>
    </dgm:pt>
    <dgm:pt modelId="{8BDED6C5-6692-47B2-A7C1-31B7AD65F104}" type="sibTrans" cxnId="{820D0C48-D912-4E61-9CF2-46FD9DFB74FE}">
      <dgm:prSet/>
      <dgm:spPr/>
      <dgm:t>
        <a:bodyPr/>
        <a:lstStyle/>
        <a:p>
          <a:endParaRPr lang="ru-RU"/>
        </a:p>
      </dgm:t>
    </dgm:pt>
    <dgm:pt modelId="{2A117BDE-0B10-46D9-B080-84438356BFAC}">
      <dgm:prSet phldrT="[Текст]"/>
      <dgm:spPr/>
      <dgm:t>
        <a:bodyPr/>
        <a:lstStyle/>
        <a:p>
          <a:r>
            <a:rPr lang="ru-RU" dirty="0" smtClean="0"/>
            <a:t>ИСТОЧНИК ПОЗНАНИЯ </a:t>
          </a:r>
          <a:endParaRPr lang="ru-RU" dirty="0"/>
        </a:p>
      </dgm:t>
    </dgm:pt>
    <dgm:pt modelId="{92BCD7CA-A984-471F-B980-27EFC906C179}" type="parTrans" cxnId="{EDF1E86D-2040-444D-8910-C0E91743621D}">
      <dgm:prSet/>
      <dgm:spPr/>
      <dgm:t>
        <a:bodyPr/>
        <a:lstStyle/>
        <a:p>
          <a:endParaRPr lang="ru-RU"/>
        </a:p>
      </dgm:t>
    </dgm:pt>
    <dgm:pt modelId="{73B1ED6E-B8F0-4430-86F0-13AAFE488B26}" type="sibTrans" cxnId="{EDF1E86D-2040-444D-8910-C0E91743621D}">
      <dgm:prSet/>
      <dgm:spPr/>
      <dgm:t>
        <a:bodyPr/>
        <a:lstStyle/>
        <a:p>
          <a:endParaRPr lang="ru-RU"/>
        </a:p>
      </dgm:t>
    </dgm:pt>
    <dgm:pt modelId="{C502E597-20E9-4A78-9587-C6EA4EFFC123}" type="pres">
      <dgm:prSet presAssocID="{36CE44BC-A7DB-4AB9-A5D4-71B958B9F489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03D4491-B6EE-4093-99B5-AF9C1C2BE0AF}" type="pres">
      <dgm:prSet presAssocID="{36CE44BC-A7DB-4AB9-A5D4-71B958B9F489}" presName="wedge1" presStyleLbl="node1" presStyleIdx="0" presStyleCnt="3" custLinFactNeighborX="-789" custLinFactNeighborY="-703"/>
      <dgm:spPr/>
      <dgm:t>
        <a:bodyPr/>
        <a:lstStyle/>
        <a:p>
          <a:endParaRPr lang="ru-RU"/>
        </a:p>
      </dgm:t>
    </dgm:pt>
    <dgm:pt modelId="{4D5BD336-1815-4C5C-B424-50D082374E50}" type="pres">
      <dgm:prSet presAssocID="{36CE44BC-A7DB-4AB9-A5D4-71B958B9F489}" presName="dummy1a" presStyleCnt="0"/>
      <dgm:spPr/>
    </dgm:pt>
    <dgm:pt modelId="{D25B62D8-0544-46E4-A0E6-DB802D98337F}" type="pres">
      <dgm:prSet presAssocID="{36CE44BC-A7DB-4AB9-A5D4-71B958B9F489}" presName="dummy1b" presStyleCnt="0"/>
      <dgm:spPr/>
    </dgm:pt>
    <dgm:pt modelId="{9CBBEE6A-9640-49F5-9DBC-F392C6B0A29F}" type="pres">
      <dgm:prSet presAssocID="{36CE44BC-A7DB-4AB9-A5D4-71B958B9F489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D3CC85-234A-4428-ADBB-A7AC3D7EA989}" type="pres">
      <dgm:prSet presAssocID="{36CE44BC-A7DB-4AB9-A5D4-71B958B9F489}" presName="wedge2" presStyleLbl="node1" presStyleIdx="1" presStyleCnt="3" custScaleX="97459" custScaleY="102515"/>
      <dgm:spPr/>
      <dgm:t>
        <a:bodyPr/>
        <a:lstStyle/>
        <a:p>
          <a:endParaRPr lang="ru-RU"/>
        </a:p>
      </dgm:t>
    </dgm:pt>
    <dgm:pt modelId="{2828E9E5-E4DC-4A9A-BEC2-D74805F29BE1}" type="pres">
      <dgm:prSet presAssocID="{36CE44BC-A7DB-4AB9-A5D4-71B958B9F489}" presName="dummy2a" presStyleCnt="0"/>
      <dgm:spPr/>
    </dgm:pt>
    <dgm:pt modelId="{94A700F0-1A43-4ECB-BE24-B7AF2BB463F4}" type="pres">
      <dgm:prSet presAssocID="{36CE44BC-A7DB-4AB9-A5D4-71B958B9F489}" presName="dummy2b" presStyleCnt="0"/>
      <dgm:spPr/>
    </dgm:pt>
    <dgm:pt modelId="{4E45C37D-6340-46AB-BB56-D06C232B2ECE}" type="pres">
      <dgm:prSet presAssocID="{36CE44BC-A7DB-4AB9-A5D4-71B958B9F489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2EB660-DFE3-4B8C-BB6C-56FAFD8F79A5}" type="pres">
      <dgm:prSet presAssocID="{36CE44BC-A7DB-4AB9-A5D4-71B958B9F489}" presName="wedge3" presStyleLbl="node1" presStyleIdx="2" presStyleCnt="3"/>
      <dgm:spPr/>
      <dgm:t>
        <a:bodyPr/>
        <a:lstStyle/>
        <a:p>
          <a:endParaRPr lang="ru-RU"/>
        </a:p>
      </dgm:t>
    </dgm:pt>
    <dgm:pt modelId="{4801DB99-2D78-4FF5-BC91-81112E9ABFAD}" type="pres">
      <dgm:prSet presAssocID="{36CE44BC-A7DB-4AB9-A5D4-71B958B9F489}" presName="dummy3a" presStyleCnt="0"/>
      <dgm:spPr/>
    </dgm:pt>
    <dgm:pt modelId="{9EA5516A-CF5F-44D0-B5D8-D4B57655C2C6}" type="pres">
      <dgm:prSet presAssocID="{36CE44BC-A7DB-4AB9-A5D4-71B958B9F489}" presName="dummy3b" presStyleCnt="0"/>
      <dgm:spPr/>
    </dgm:pt>
    <dgm:pt modelId="{327D8687-58A7-4DD9-99E8-ED42AAB698F4}" type="pres">
      <dgm:prSet presAssocID="{36CE44BC-A7DB-4AB9-A5D4-71B958B9F489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636333-A6BF-4D67-98A5-6FF1CC5EB021}" type="pres">
      <dgm:prSet presAssocID="{59E6FD97-455E-4194-8595-31DB375E60B4}" presName="arrowWedge1" presStyleLbl="fgSibTrans2D1" presStyleIdx="0" presStyleCnt="3"/>
      <dgm:spPr/>
    </dgm:pt>
    <dgm:pt modelId="{44F084F1-8882-443D-AC2A-03CC60A4CA3D}" type="pres">
      <dgm:prSet presAssocID="{8BDED6C5-6692-47B2-A7C1-31B7AD65F104}" presName="arrowWedge2" presStyleLbl="fgSibTrans2D1" presStyleIdx="1" presStyleCnt="3"/>
      <dgm:spPr/>
    </dgm:pt>
    <dgm:pt modelId="{C71FD33E-3EB8-4B08-B3FC-A11E80DA1362}" type="pres">
      <dgm:prSet presAssocID="{73B1ED6E-B8F0-4430-86F0-13AAFE488B26}" presName="arrowWedge3" presStyleLbl="fgSibTrans2D1" presStyleIdx="2" presStyleCnt="3"/>
      <dgm:spPr/>
    </dgm:pt>
  </dgm:ptLst>
  <dgm:cxnLst>
    <dgm:cxn modelId="{90B71F1F-D66F-41CE-A173-2C801A791705}" srcId="{36CE44BC-A7DB-4AB9-A5D4-71B958B9F489}" destId="{F01932B3-BA68-4005-98F3-6AEBA830C147}" srcOrd="0" destOrd="0" parTransId="{415025BC-2DE4-4AEE-A157-DCF131DE0AC9}" sibTransId="{59E6FD97-455E-4194-8595-31DB375E60B4}"/>
    <dgm:cxn modelId="{1A6208A9-510D-413A-B4A3-56AD823F3764}" type="presOf" srcId="{36CE44BC-A7DB-4AB9-A5D4-71B958B9F489}" destId="{C502E597-20E9-4A78-9587-C6EA4EFFC123}" srcOrd="0" destOrd="0" presId="urn:microsoft.com/office/officeart/2005/8/layout/cycle8"/>
    <dgm:cxn modelId="{019B0512-C919-44F2-ADCC-4568EE074B03}" type="presOf" srcId="{50C20113-0E37-4014-B4C4-8C23EB938FBF}" destId="{0BD3CC85-234A-4428-ADBB-A7AC3D7EA989}" srcOrd="0" destOrd="0" presId="urn:microsoft.com/office/officeart/2005/8/layout/cycle8"/>
    <dgm:cxn modelId="{89B66DFE-C74D-4397-94E0-158DFE758571}" type="presOf" srcId="{2A117BDE-0B10-46D9-B080-84438356BFAC}" destId="{327D8687-58A7-4DD9-99E8-ED42AAB698F4}" srcOrd="1" destOrd="0" presId="urn:microsoft.com/office/officeart/2005/8/layout/cycle8"/>
    <dgm:cxn modelId="{820D0C48-D912-4E61-9CF2-46FD9DFB74FE}" srcId="{36CE44BC-A7DB-4AB9-A5D4-71B958B9F489}" destId="{50C20113-0E37-4014-B4C4-8C23EB938FBF}" srcOrd="1" destOrd="0" parTransId="{0A675147-9AE3-4E45-8A98-9C8043CD1A3D}" sibTransId="{8BDED6C5-6692-47B2-A7C1-31B7AD65F104}"/>
    <dgm:cxn modelId="{63AA0853-8356-4BF8-9DF1-B66B54479159}" type="presOf" srcId="{50C20113-0E37-4014-B4C4-8C23EB938FBF}" destId="{4E45C37D-6340-46AB-BB56-D06C232B2ECE}" srcOrd="1" destOrd="0" presId="urn:microsoft.com/office/officeart/2005/8/layout/cycle8"/>
    <dgm:cxn modelId="{52B59081-7F50-4D06-8DAB-48C1B3EDF848}" type="presOf" srcId="{F01932B3-BA68-4005-98F3-6AEBA830C147}" destId="{9CBBEE6A-9640-49F5-9DBC-F392C6B0A29F}" srcOrd="1" destOrd="0" presId="urn:microsoft.com/office/officeart/2005/8/layout/cycle8"/>
    <dgm:cxn modelId="{EDF1E86D-2040-444D-8910-C0E91743621D}" srcId="{36CE44BC-A7DB-4AB9-A5D4-71B958B9F489}" destId="{2A117BDE-0B10-46D9-B080-84438356BFAC}" srcOrd="2" destOrd="0" parTransId="{92BCD7CA-A984-471F-B980-27EFC906C179}" sibTransId="{73B1ED6E-B8F0-4430-86F0-13AAFE488B26}"/>
    <dgm:cxn modelId="{A353083F-325E-4DB2-80B8-543B945330A0}" type="presOf" srcId="{2A117BDE-0B10-46D9-B080-84438356BFAC}" destId="{0C2EB660-DFE3-4B8C-BB6C-56FAFD8F79A5}" srcOrd="0" destOrd="0" presId="urn:microsoft.com/office/officeart/2005/8/layout/cycle8"/>
    <dgm:cxn modelId="{E1B81304-1A21-4018-BF57-E61E7880226C}" type="presOf" srcId="{F01932B3-BA68-4005-98F3-6AEBA830C147}" destId="{403D4491-B6EE-4093-99B5-AF9C1C2BE0AF}" srcOrd="0" destOrd="0" presId="urn:microsoft.com/office/officeart/2005/8/layout/cycle8"/>
    <dgm:cxn modelId="{DAA9AF2B-6EA6-4C41-9B6F-208A10207025}" type="presParOf" srcId="{C502E597-20E9-4A78-9587-C6EA4EFFC123}" destId="{403D4491-B6EE-4093-99B5-AF9C1C2BE0AF}" srcOrd="0" destOrd="0" presId="urn:microsoft.com/office/officeart/2005/8/layout/cycle8"/>
    <dgm:cxn modelId="{D9C1B315-98BE-44B6-9DA0-7A2EAD0D3C26}" type="presParOf" srcId="{C502E597-20E9-4A78-9587-C6EA4EFFC123}" destId="{4D5BD336-1815-4C5C-B424-50D082374E50}" srcOrd="1" destOrd="0" presId="urn:microsoft.com/office/officeart/2005/8/layout/cycle8"/>
    <dgm:cxn modelId="{AD9E0E2E-60DF-4DF5-A172-D3CA11529F3C}" type="presParOf" srcId="{C502E597-20E9-4A78-9587-C6EA4EFFC123}" destId="{D25B62D8-0544-46E4-A0E6-DB802D98337F}" srcOrd="2" destOrd="0" presId="urn:microsoft.com/office/officeart/2005/8/layout/cycle8"/>
    <dgm:cxn modelId="{1F92426F-1711-49B3-A4B8-A1C67AF0BB55}" type="presParOf" srcId="{C502E597-20E9-4A78-9587-C6EA4EFFC123}" destId="{9CBBEE6A-9640-49F5-9DBC-F392C6B0A29F}" srcOrd="3" destOrd="0" presId="urn:microsoft.com/office/officeart/2005/8/layout/cycle8"/>
    <dgm:cxn modelId="{33174099-4E7F-43E1-AFF3-16A8AE87C42B}" type="presParOf" srcId="{C502E597-20E9-4A78-9587-C6EA4EFFC123}" destId="{0BD3CC85-234A-4428-ADBB-A7AC3D7EA989}" srcOrd="4" destOrd="0" presId="urn:microsoft.com/office/officeart/2005/8/layout/cycle8"/>
    <dgm:cxn modelId="{2CD60758-6F80-4411-B349-319AF401D341}" type="presParOf" srcId="{C502E597-20E9-4A78-9587-C6EA4EFFC123}" destId="{2828E9E5-E4DC-4A9A-BEC2-D74805F29BE1}" srcOrd="5" destOrd="0" presId="urn:microsoft.com/office/officeart/2005/8/layout/cycle8"/>
    <dgm:cxn modelId="{40A73261-B626-4A03-A5B8-42A660FAAB37}" type="presParOf" srcId="{C502E597-20E9-4A78-9587-C6EA4EFFC123}" destId="{94A700F0-1A43-4ECB-BE24-B7AF2BB463F4}" srcOrd="6" destOrd="0" presId="urn:microsoft.com/office/officeart/2005/8/layout/cycle8"/>
    <dgm:cxn modelId="{93D3B011-034B-446F-80F7-55E70A15B128}" type="presParOf" srcId="{C502E597-20E9-4A78-9587-C6EA4EFFC123}" destId="{4E45C37D-6340-46AB-BB56-D06C232B2ECE}" srcOrd="7" destOrd="0" presId="urn:microsoft.com/office/officeart/2005/8/layout/cycle8"/>
    <dgm:cxn modelId="{ACB1CE69-49F2-4666-9CAE-59E3D122AC67}" type="presParOf" srcId="{C502E597-20E9-4A78-9587-C6EA4EFFC123}" destId="{0C2EB660-DFE3-4B8C-BB6C-56FAFD8F79A5}" srcOrd="8" destOrd="0" presId="urn:microsoft.com/office/officeart/2005/8/layout/cycle8"/>
    <dgm:cxn modelId="{2CA60C5A-0447-4FE7-87F2-2C47D11506DE}" type="presParOf" srcId="{C502E597-20E9-4A78-9587-C6EA4EFFC123}" destId="{4801DB99-2D78-4FF5-BC91-81112E9ABFAD}" srcOrd="9" destOrd="0" presId="urn:microsoft.com/office/officeart/2005/8/layout/cycle8"/>
    <dgm:cxn modelId="{D8BE1EA2-89DD-4893-81C4-6E11B0DA9D8F}" type="presParOf" srcId="{C502E597-20E9-4A78-9587-C6EA4EFFC123}" destId="{9EA5516A-CF5F-44D0-B5D8-D4B57655C2C6}" srcOrd="10" destOrd="0" presId="urn:microsoft.com/office/officeart/2005/8/layout/cycle8"/>
    <dgm:cxn modelId="{488C9CBA-242D-465B-9C06-64AED8B08EB1}" type="presParOf" srcId="{C502E597-20E9-4A78-9587-C6EA4EFFC123}" destId="{327D8687-58A7-4DD9-99E8-ED42AAB698F4}" srcOrd="11" destOrd="0" presId="urn:microsoft.com/office/officeart/2005/8/layout/cycle8"/>
    <dgm:cxn modelId="{0696F851-8371-4055-886A-3A008755343F}" type="presParOf" srcId="{C502E597-20E9-4A78-9587-C6EA4EFFC123}" destId="{B9636333-A6BF-4D67-98A5-6FF1CC5EB021}" srcOrd="12" destOrd="0" presId="urn:microsoft.com/office/officeart/2005/8/layout/cycle8"/>
    <dgm:cxn modelId="{AF03D642-DB4D-4A4D-8B6A-20787DB01AE4}" type="presParOf" srcId="{C502E597-20E9-4A78-9587-C6EA4EFFC123}" destId="{44F084F1-8882-443D-AC2A-03CC60A4CA3D}" srcOrd="13" destOrd="0" presId="urn:microsoft.com/office/officeart/2005/8/layout/cycle8"/>
    <dgm:cxn modelId="{50DACB12-EE9E-4FA6-86BA-D8D3660F90E0}" type="presParOf" srcId="{C502E597-20E9-4A78-9587-C6EA4EFFC123}" destId="{C71FD33E-3EB8-4B08-B3FC-A11E80DA1362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03D4491-B6EE-4093-99B5-AF9C1C2BE0AF}">
      <dsp:nvSpPr>
        <dsp:cNvPr id="0" name=""/>
        <dsp:cNvSpPr/>
      </dsp:nvSpPr>
      <dsp:spPr>
        <a:xfrm>
          <a:off x="1566298" y="357951"/>
          <a:ext cx="4392528" cy="4392528"/>
        </a:xfrm>
        <a:prstGeom prst="pie">
          <a:avLst>
            <a:gd name="adj1" fmla="val 16200000"/>
            <a:gd name="adj2" fmla="val 18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ВОСПИТАНИЕ</a:t>
          </a:r>
          <a:endParaRPr lang="ru-RU" sz="1700" kern="1200" dirty="0"/>
        </a:p>
      </dsp:txBody>
      <dsp:txXfrm>
        <a:off x="3881265" y="1288748"/>
        <a:ext cx="1568760" cy="1307300"/>
      </dsp:txXfrm>
    </dsp:sp>
    <dsp:sp modelId="{0BD3CC85-234A-4428-ADBB-A7AC3D7EA989}">
      <dsp:nvSpPr>
        <dsp:cNvPr id="0" name=""/>
        <dsp:cNvSpPr/>
      </dsp:nvSpPr>
      <dsp:spPr>
        <a:xfrm>
          <a:off x="1547035" y="496773"/>
          <a:ext cx="4392528" cy="4392528"/>
        </a:xfrm>
        <a:prstGeom prst="pie">
          <a:avLst>
            <a:gd name="adj1" fmla="val 1800000"/>
            <a:gd name="adj2" fmla="val 90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РАЗВИТИЕ</a:t>
          </a:r>
          <a:endParaRPr lang="ru-RU" sz="1700" kern="1200" dirty="0"/>
        </a:p>
      </dsp:txBody>
      <dsp:txXfrm>
        <a:off x="2592876" y="3346688"/>
        <a:ext cx="2353140" cy="1150424"/>
      </dsp:txXfrm>
    </dsp:sp>
    <dsp:sp modelId="{0C2EB660-DFE3-4B8C-BB6C-56FAFD8F79A5}">
      <dsp:nvSpPr>
        <dsp:cNvPr id="0" name=""/>
        <dsp:cNvSpPr/>
      </dsp:nvSpPr>
      <dsp:spPr>
        <a:xfrm>
          <a:off x="1404124" y="436665"/>
          <a:ext cx="4392528" cy="4392528"/>
        </a:xfrm>
        <a:prstGeom prst="pie">
          <a:avLst>
            <a:gd name="adj1" fmla="val 9000000"/>
            <a:gd name="adj2" fmla="val 162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/>
            <a:t> </a:t>
          </a:r>
          <a:endParaRPr lang="ru-RU" sz="1700" kern="1200" dirty="0"/>
        </a:p>
      </dsp:txBody>
      <dsp:txXfrm>
        <a:off x="1912925" y="1367462"/>
        <a:ext cx="1568760" cy="1307300"/>
      </dsp:txXfrm>
    </dsp:sp>
    <dsp:sp modelId="{B9636333-A6BF-4D67-98A5-6FF1CC5EB021}">
      <dsp:nvSpPr>
        <dsp:cNvPr id="0" name=""/>
        <dsp:cNvSpPr/>
      </dsp:nvSpPr>
      <dsp:spPr>
        <a:xfrm>
          <a:off x="1294742" y="86032"/>
          <a:ext cx="4936364" cy="4936364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F084F1-8882-443D-AC2A-03CC60A4CA3D}">
      <dsp:nvSpPr>
        <dsp:cNvPr id="0" name=""/>
        <dsp:cNvSpPr/>
      </dsp:nvSpPr>
      <dsp:spPr>
        <a:xfrm>
          <a:off x="1275117" y="224577"/>
          <a:ext cx="4936364" cy="4936364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1FD33E-3EB8-4B08-B3FC-A11E80DA1362}">
      <dsp:nvSpPr>
        <dsp:cNvPr id="0" name=""/>
        <dsp:cNvSpPr/>
      </dsp:nvSpPr>
      <dsp:spPr>
        <a:xfrm>
          <a:off x="1131843" y="164746"/>
          <a:ext cx="4936364" cy="4936364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03D4491-B6EE-4093-99B5-AF9C1C2BE0AF}">
      <dsp:nvSpPr>
        <dsp:cNvPr id="0" name=""/>
        <dsp:cNvSpPr/>
      </dsp:nvSpPr>
      <dsp:spPr>
        <a:xfrm>
          <a:off x="181853" y="365264"/>
          <a:ext cx="1684710" cy="1684710"/>
        </a:xfrm>
        <a:prstGeom prst="pie">
          <a:avLst>
            <a:gd name="adj1" fmla="val 16200000"/>
            <a:gd name="adj2" fmla="val 18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МЕТОД ПОЗНАНИЯ</a:t>
          </a:r>
          <a:endParaRPr lang="ru-RU" sz="800" kern="1200" dirty="0"/>
        </a:p>
      </dsp:txBody>
      <dsp:txXfrm>
        <a:off x="1069735" y="722262"/>
        <a:ext cx="601682" cy="501402"/>
      </dsp:txXfrm>
    </dsp:sp>
    <dsp:sp modelId="{0BD3CC85-234A-4428-ADBB-A7AC3D7EA989}">
      <dsp:nvSpPr>
        <dsp:cNvPr id="0" name=""/>
        <dsp:cNvSpPr/>
      </dsp:nvSpPr>
      <dsp:spPr>
        <a:xfrm>
          <a:off x="181852" y="416090"/>
          <a:ext cx="1641902" cy="1727081"/>
        </a:xfrm>
        <a:prstGeom prst="pie">
          <a:avLst>
            <a:gd name="adj1" fmla="val 1800000"/>
            <a:gd name="adj2" fmla="val 90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СРЕДСТВО ОБУЧЕНИЯ</a:t>
          </a:r>
          <a:endParaRPr lang="ru-RU" sz="800" kern="1200" dirty="0"/>
        </a:p>
      </dsp:txBody>
      <dsp:txXfrm>
        <a:off x="572781" y="1536637"/>
        <a:ext cx="879590" cy="452330"/>
      </dsp:txXfrm>
    </dsp:sp>
    <dsp:sp modelId="{0C2EB660-DFE3-4B8C-BB6C-56FAFD8F79A5}">
      <dsp:nvSpPr>
        <dsp:cNvPr id="0" name=""/>
        <dsp:cNvSpPr/>
      </dsp:nvSpPr>
      <dsp:spPr>
        <a:xfrm>
          <a:off x="125751" y="377107"/>
          <a:ext cx="1684710" cy="1684710"/>
        </a:xfrm>
        <a:prstGeom prst="pie">
          <a:avLst>
            <a:gd name="adj1" fmla="val 9000000"/>
            <a:gd name="adj2" fmla="val 162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ИСТОЧНИК ПОЗНАНИЯ </a:t>
          </a:r>
          <a:endParaRPr lang="ru-RU" sz="800" kern="1200" dirty="0"/>
        </a:p>
      </dsp:txBody>
      <dsp:txXfrm>
        <a:off x="320897" y="734106"/>
        <a:ext cx="601682" cy="501402"/>
      </dsp:txXfrm>
    </dsp:sp>
    <dsp:sp modelId="{B9636333-A6BF-4D67-98A5-6FF1CC5EB021}">
      <dsp:nvSpPr>
        <dsp:cNvPr id="0" name=""/>
        <dsp:cNvSpPr/>
      </dsp:nvSpPr>
      <dsp:spPr>
        <a:xfrm>
          <a:off x="77700" y="260972"/>
          <a:ext cx="1893293" cy="1893293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F084F1-8882-443D-AC2A-03CC60A4CA3D}">
      <dsp:nvSpPr>
        <dsp:cNvPr id="0" name=""/>
        <dsp:cNvSpPr/>
      </dsp:nvSpPr>
      <dsp:spPr>
        <a:xfrm>
          <a:off x="56614" y="332425"/>
          <a:ext cx="1893293" cy="1893293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1FD33E-3EB8-4B08-B3FC-A11E80DA1362}">
      <dsp:nvSpPr>
        <dsp:cNvPr id="0" name=""/>
        <dsp:cNvSpPr/>
      </dsp:nvSpPr>
      <dsp:spPr>
        <a:xfrm>
          <a:off x="21320" y="272816"/>
          <a:ext cx="1893293" cy="1893293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3D4DAD-C269-49CC-8D52-316FAD4CCE8D}" type="datetimeFigureOut">
              <a:rPr lang="ru-RU" smtClean="0"/>
              <a:pPr/>
              <a:t>29.01.2020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620BBA-79E9-473A-8088-E4F67CA949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08633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20BBA-79E9-473A-8088-E4F67CA9498F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377303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Важное значение в обучении химии имеет химический эксперимент, т.к. является особым источником знаний: даёт учащимся информацию об изучаемом предмете, подтверждает объяснения учителя, делает их наглядными и понятными, соединяет умственную деятельность с практической, играет не последнюю роль в развитии логического мышления и умения абстрактно мыслить, оказывает эмоциональное воздействие, возбуждает интерес как к внешними факторами, так и к глубокому внутреннему смыслу.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20BBA-79E9-473A-8088-E4F67CA9498F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49097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20BBA-79E9-473A-8088-E4F67CA9498F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127098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20BBA-79E9-473A-8088-E4F67CA9498F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510999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20BBA-79E9-473A-8088-E4F67CA9498F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48445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20DD2-AF2F-464E-BDF2-5FDE94585821}" type="datetimeFigureOut">
              <a:rPr lang="ru-RU" smtClean="0"/>
              <a:pPr/>
              <a:t>29.01.2020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D8EF3-1247-4CC4-AF22-E93DED8828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41857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20DD2-AF2F-464E-BDF2-5FDE94585821}" type="datetimeFigureOut">
              <a:rPr lang="ru-RU" smtClean="0"/>
              <a:pPr/>
              <a:t>29.01.2020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D8EF3-1247-4CC4-AF22-E93DED8828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04528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20DD2-AF2F-464E-BDF2-5FDE94585821}" type="datetimeFigureOut">
              <a:rPr lang="ru-RU" smtClean="0"/>
              <a:pPr/>
              <a:t>29.01.2020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D8EF3-1247-4CC4-AF22-E93DED8828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745789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20DD2-AF2F-464E-BDF2-5FDE94585821}" type="datetimeFigureOut">
              <a:rPr lang="ru-RU" smtClean="0"/>
              <a:pPr/>
              <a:t>29.01.2020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D8EF3-1247-4CC4-AF22-E93DED8828B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5806824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20DD2-AF2F-464E-BDF2-5FDE94585821}" type="datetimeFigureOut">
              <a:rPr lang="ru-RU" smtClean="0"/>
              <a:pPr/>
              <a:t>29.01.2020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D8EF3-1247-4CC4-AF22-E93DED8828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730813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20DD2-AF2F-464E-BDF2-5FDE94585821}" type="datetimeFigureOut">
              <a:rPr lang="ru-RU" smtClean="0"/>
              <a:pPr/>
              <a:t>29.01.2020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D8EF3-1247-4CC4-AF22-E93DED8828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24800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20DD2-AF2F-464E-BDF2-5FDE94585821}" type="datetimeFigureOut">
              <a:rPr lang="ru-RU" smtClean="0"/>
              <a:pPr/>
              <a:t>29.01.2020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D8EF3-1247-4CC4-AF22-E93DED8828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891793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20DD2-AF2F-464E-BDF2-5FDE94585821}" type="datetimeFigureOut">
              <a:rPr lang="ru-RU" smtClean="0"/>
              <a:pPr/>
              <a:t>29.01.2020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D8EF3-1247-4CC4-AF22-E93DED8828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177232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20DD2-AF2F-464E-BDF2-5FDE94585821}" type="datetimeFigureOut">
              <a:rPr lang="ru-RU" smtClean="0"/>
              <a:pPr/>
              <a:t>29.01.2020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D8EF3-1247-4CC4-AF22-E93DED8828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8919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20DD2-AF2F-464E-BDF2-5FDE94585821}" type="datetimeFigureOut">
              <a:rPr lang="ru-RU" smtClean="0"/>
              <a:pPr/>
              <a:t>29.01.2020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D8EF3-1247-4CC4-AF22-E93DED8828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79199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20DD2-AF2F-464E-BDF2-5FDE94585821}" type="datetimeFigureOut">
              <a:rPr lang="ru-RU" smtClean="0"/>
              <a:pPr/>
              <a:t>29.01.2020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D8EF3-1247-4CC4-AF22-E93DED8828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95387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20DD2-AF2F-464E-BDF2-5FDE94585821}" type="datetimeFigureOut">
              <a:rPr lang="ru-RU" smtClean="0"/>
              <a:pPr/>
              <a:t>29.01.2020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D8EF3-1247-4CC4-AF22-E93DED8828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28420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20DD2-AF2F-464E-BDF2-5FDE94585821}" type="datetimeFigureOut">
              <a:rPr lang="ru-RU" smtClean="0"/>
              <a:pPr/>
              <a:t>29.01.2020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D8EF3-1247-4CC4-AF22-E93DED8828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57094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20DD2-AF2F-464E-BDF2-5FDE94585821}" type="datetimeFigureOut">
              <a:rPr lang="ru-RU" smtClean="0"/>
              <a:pPr/>
              <a:t>29.01.2020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D8EF3-1247-4CC4-AF22-E93DED8828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22585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20DD2-AF2F-464E-BDF2-5FDE94585821}" type="datetimeFigureOut">
              <a:rPr lang="ru-RU" smtClean="0"/>
              <a:pPr/>
              <a:t>29.01.2020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D8EF3-1247-4CC4-AF22-E93DED8828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0000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20DD2-AF2F-464E-BDF2-5FDE94585821}" type="datetimeFigureOut">
              <a:rPr lang="ru-RU" smtClean="0"/>
              <a:pPr/>
              <a:t>29.01.2020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D8EF3-1247-4CC4-AF22-E93DED8828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03100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20DD2-AF2F-464E-BDF2-5FDE94585821}" type="datetimeFigureOut">
              <a:rPr lang="ru-RU" smtClean="0"/>
              <a:pPr/>
              <a:t>29.01.2020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D8EF3-1247-4CC4-AF22-E93DED8828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75299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 cstate="print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F720DD2-AF2F-464E-BDF2-5FDE94585821}" type="datetimeFigureOut">
              <a:rPr lang="ru-RU" smtClean="0"/>
              <a:pPr/>
              <a:t>29.01.2020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DAD8EF3-1247-4CC4-AF22-E93DED8828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3542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  <p:sldLayoutId id="2147483820" r:id="rId16"/>
    <p:sldLayoutId id="2147483821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571480"/>
            <a:ext cx="8286808" cy="307183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  </a:t>
            </a:r>
            <a:br>
              <a:rPr lang="ru-RU" dirty="0" smtClean="0"/>
            </a:br>
            <a:endParaRPr lang="ru-RU" sz="3600" dirty="0"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1412776"/>
            <a:ext cx="7915276" cy="5016620"/>
          </a:xfrm>
        </p:spPr>
        <p:txBody>
          <a:bodyPr>
            <a:norm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К вопросу формирования методической системы теоретических знаний и практических умений в процессе обучения химии в общеобразовательной организации: функции, формы и типы химического эксперимента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7572428" cy="2643206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Различают следующие типы (виды)  школьного химического эксперимента: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500034" y="2316278"/>
            <a:ext cx="8215370" cy="4541722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демонстрационный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эксперимент(учительский,  ученический);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лабораторные опыты;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лабораторные работы;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практические работы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экспериментальный (лабораторный) практикум (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т.ч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Экспериментальные задачи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домашний эксперимент;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Полевой эксперимент.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опыты 9 класс 0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57367" y="285728"/>
            <a:ext cx="1401695" cy="13578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618519"/>
            <a:ext cx="7199038" cy="1586346"/>
          </a:xfrm>
        </p:spPr>
        <p:txBody>
          <a:bodyPr>
            <a:normAutofit/>
          </a:bodyPr>
          <a:lstStyle/>
          <a:p>
            <a:r>
              <a:rPr lang="ru-RU" altLang="ru-RU" sz="2400" cap="none" dirty="0">
                <a:solidFill>
                  <a:srgbClr val="000000"/>
                </a:solidFill>
                <a:latin typeface="TimesNewRoman"/>
              </a:rPr>
              <a:t>Важнейшие типы школьного химического эксперимента и их дидактические </a:t>
            </a:r>
            <a:r>
              <a:rPr lang="ru-RU" altLang="ru-RU" sz="2400" cap="none" dirty="0" smtClean="0">
                <a:solidFill>
                  <a:srgbClr val="000000"/>
                </a:solidFill>
                <a:latin typeface="TimesNewRoman"/>
              </a:rPr>
              <a:t>особенности</a:t>
            </a:r>
            <a:r>
              <a:rPr lang="ru-RU" altLang="ru-RU" sz="2400" i="1" cap="none" dirty="0">
                <a:solidFill>
                  <a:srgbClr val="000000"/>
                </a:solidFill>
                <a:latin typeface="Times-Italic"/>
              </a:rPr>
              <a:t/>
            </a:r>
            <a:br>
              <a:rPr lang="ru-RU" altLang="ru-RU" sz="2400" i="1" cap="none" dirty="0">
                <a:solidFill>
                  <a:srgbClr val="000000"/>
                </a:solidFill>
                <a:latin typeface="Times-Italic"/>
              </a:rPr>
            </a:b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4114647718"/>
              </p:ext>
            </p:extLst>
          </p:nvPr>
        </p:nvGraphicFramePr>
        <p:xfrm>
          <a:off x="184731" y="2509361"/>
          <a:ext cx="8707749" cy="3352800"/>
        </p:xfrm>
        <a:graphic>
          <a:graphicData uri="http://schemas.openxmlformats.org/drawingml/2006/table">
            <a:tbl>
              <a:tblPr/>
              <a:tblGrid>
                <a:gridCol w="2988841"/>
                <a:gridCol w="2794760"/>
                <a:gridCol w="2924148"/>
              </a:tblGrid>
              <a:tr h="0">
                <a:tc>
                  <a:txBody>
                    <a:bodyPr/>
                    <a:lstStyle/>
                    <a:p>
                      <a: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TimesNewRoman"/>
                        </a:rPr>
                        <a:t>Демонстрационный </a:t>
                      </a:r>
                      <a:endParaRPr lang="ru-RU" sz="2000" dirty="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i="0">
                          <a:solidFill>
                            <a:srgbClr val="000000"/>
                          </a:solidFill>
                          <a:effectLst/>
                          <a:latin typeface="TimesNewRoman"/>
                        </a:rPr>
                        <a:t>Лабораторный </a:t>
                      </a:r>
                      <a:endParaRPr lang="ru-RU" sz="200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i="0">
                          <a:solidFill>
                            <a:srgbClr val="000000"/>
                          </a:solidFill>
                          <a:effectLst/>
                          <a:latin typeface="TimesNewRoman"/>
                        </a:rPr>
                        <a:t>Практический</a:t>
                      </a:r>
                      <a:endParaRPr lang="ru-RU" sz="200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Times-Roman"/>
                        </a:rPr>
                        <a:t>1. </a:t>
                      </a:r>
                      <a: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TimesNewRoman"/>
                        </a:rPr>
                        <a:t>Изучение нового материала</a:t>
                      </a:r>
                      <a:b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TimesNewRoman"/>
                        </a:rPr>
                      </a:br>
                      <a: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Times-Roman"/>
                        </a:rPr>
                        <a:t>2. </a:t>
                      </a:r>
                      <a: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TimesNewRoman"/>
                        </a:rPr>
                        <a:t>Создание представлений о</a:t>
                      </a:r>
                      <a:b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TimesNewRoman"/>
                        </a:rPr>
                      </a:br>
                      <a: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TimesNewRoman"/>
                        </a:rPr>
                        <a:t>химических объектах</a:t>
                      </a:r>
                      <a:b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TimesNewRoman"/>
                        </a:rPr>
                      </a:br>
                      <a: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Times-Roman"/>
                        </a:rPr>
                        <a:t>3. </a:t>
                      </a:r>
                      <a: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TimesNewRoman"/>
                        </a:rPr>
                        <a:t>Формирование новых </a:t>
                      </a:r>
                      <a:r>
                        <a:rPr lang="ru-RU" sz="1600" b="0" i="0" dirty="0" smtClean="0">
                          <a:solidFill>
                            <a:srgbClr val="000000"/>
                          </a:solidFill>
                          <a:effectLst/>
                          <a:latin typeface="TimesNewRoman"/>
                        </a:rPr>
                        <a:t>химических </a:t>
                      </a:r>
                      <a: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TimesNewRoman"/>
                        </a:rPr>
                        <a:t>понятий</a:t>
                      </a:r>
                      <a:b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TimesNewRoman"/>
                        </a:rPr>
                      </a:br>
                      <a: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Times-Roman"/>
                        </a:rPr>
                        <a:t>4. </a:t>
                      </a:r>
                      <a: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TimesNewRoman"/>
                        </a:rPr>
                        <a:t>Показ приборов</a:t>
                      </a:r>
                      <a: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Times-Roman"/>
                        </a:rPr>
                        <a:t>, </a:t>
                      </a:r>
                      <a: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TimesNewRoman"/>
                        </a:rPr>
                        <a:t>операций</a:t>
                      </a:r>
                      <a:r>
                        <a:rPr lang="ru-RU" sz="1600" b="0" i="0" dirty="0" smtClean="0">
                          <a:solidFill>
                            <a:srgbClr val="000000"/>
                          </a:solidFill>
                          <a:effectLst/>
                          <a:latin typeface="Times-Roman"/>
                        </a:rPr>
                        <a:t>, </a:t>
                      </a:r>
                      <a:r>
                        <a:rPr lang="ru-RU" sz="1600" b="0" i="0" dirty="0" smtClean="0">
                          <a:solidFill>
                            <a:srgbClr val="000000"/>
                          </a:solidFill>
                          <a:effectLst/>
                          <a:latin typeface="TimesNewRoman"/>
                        </a:rPr>
                        <a:t>техники </a:t>
                      </a:r>
                      <a: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TimesNewRoman"/>
                        </a:rPr>
                        <a:t>безопасности</a:t>
                      </a:r>
                      <a:b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TimesNewRoman"/>
                        </a:rPr>
                      </a:br>
                      <a: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Times-Roman"/>
                        </a:rPr>
                        <a:t>5. </a:t>
                      </a:r>
                      <a: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TimesNewRoman"/>
                        </a:rPr>
                        <a:t>Средство исследования</a:t>
                      </a:r>
                      <a: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Times-Roman"/>
                        </a:rPr>
                        <a:t>, </a:t>
                      </a:r>
                      <a:r>
                        <a:rPr lang="ru-RU" sz="1600" b="0" i="0" dirty="0" smtClean="0">
                          <a:solidFill>
                            <a:srgbClr val="000000"/>
                          </a:solidFill>
                          <a:effectLst/>
                          <a:latin typeface="TimesNewRoman"/>
                        </a:rPr>
                        <a:t>иллюстрации</a:t>
                      </a:r>
                      <a:endParaRPr lang="ru-RU" sz="2400" dirty="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Times-Roman"/>
                        </a:rPr>
                        <a:t>1. </a:t>
                      </a:r>
                      <a: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TimesNewRoman"/>
                        </a:rPr>
                        <a:t>Изучение нового материала</a:t>
                      </a:r>
                      <a:b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TimesNewRoman"/>
                        </a:rPr>
                      </a:br>
                      <a: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Times-Roman"/>
                        </a:rPr>
                        <a:t>2. </a:t>
                      </a:r>
                      <a: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TimesNewRoman"/>
                        </a:rPr>
                        <a:t>Продуктивное усвоение</a:t>
                      </a:r>
                      <a:b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TimesNewRoman"/>
                        </a:rPr>
                      </a:br>
                      <a: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TimesNewRoman"/>
                        </a:rPr>
                        <a:t>нового</a:t>
                      </a:r>
                      <a:b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TimesNewRoman"/>
                        </a:rPr>
                      </a:br>
                      <a: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Times-Roman"/>
                        </a:rPr>
                        <a:t>3.</a:t>
                      </a:r>
                      <a: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TimesNewRoman"/>
                        </a:rPr>
                        <a:t>Формирование прочных </a:t>
                      </a:r>
                      <a:r>
                        <a:rPr lang="ru-RU" sz="1600" b="0" i="0" dirty="0" smtClean="0">
                          <a:solidFill>
                            <a:srgbClr val="000000"/>
                          </a:solidFill>
                          <a:effectLst/>
                          <a:latin typeface="TimesNewRoman"/>
                        </a:rPr>
                        <a:t>и глубоких </a:t>
                      </a:r>
                      <a: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TimesNewRoman"/>
                        </a:rPr>
                        <a:t>знаний</a:t>
                      </a:r>
                      <a:b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TimesNewRoman"/>
                        </a:rPr>
                      </a:br>
                      <a: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Times-Roman"/>
                        </a:rPr>
                        <a:t>4. </a:t>
                      </a:r>
                      <a: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TimesNewRoman"/>
                        </a:rPr>
                        <a:t>Формирование </a:t>
                      </a:r>
                      <a:r>
                        <a:rPr lang="ru-RU" sz="1600" b="0" i="0" dirty="0" smtClean="0">
                          <a:solidFill>
                            <a:srgbClr val="000000"/>
                          </a:solidFill>
                          <a:effectLst/>
                          <a:latin typeface="TimesNewRoman"/>
                        </a:rPr>
                        <a:t>экспериментальных </a:t>
                      </a:r>
                      <a: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TimesNewRoman"/>
                        </a:rPr>
                        <a:t>умений</a:t>
                      </a:r>
                      <a:b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TimesNewRoman"/>
                        </a:rPr>
                      </a:br>
                      <a: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Times-Roman"/>
                        </a:rPr>
                        <a:t>5. </a:t>
                      </a:r>
                      <a: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TimesNewRoman"/>
                        </a:rPr>
                        <a:t>Средство исследования</a:t>
                      </a:r>
                      <a: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Times-Roman"/>
                        </a:rPr>
                        <a:t>,</a:t>
                      </a:r>
                      <a:b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Times-Roman"/>
                        </a:rPr>
                      </a:br>
                      <a: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TimesNewRoman"/>
                        </a:rPr>
                        <a:t>иллюстрации</a:t>
                      </a:r>
                      <a:endParaRPr lang="ru-RU" sz="2400" dirty="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Times-Roman"/>
                        </a:rPr>
                        <a:t>1. </a:t>
                      </a:r>
                      <a: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TimesNewRoman"/>
                        </a:rPr>
                        <a:t>Закрепление</a:t>
                      </a:r>
                      <a: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Times-Roman"/>
                        </a:rPr>
                        <a:t>, </a:t>
                      </a:r>
                      <a: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TimesNewRoman"/>
                        </a:rPr>
                        <a:t>применение</a:t>
                      </a:r>
                      <a:b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TimesNewRoman"/>
                        </a:rPr>
                      </a:br>
                      <a: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TimesNewRoman"/>
                        </a:rPr>
                        <a:t>изученного материала</a:t>
                      </a:r>
                      <a:b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TimesNewRoman"/>
                        </a:rPr>
                      </a:br>
                      <a: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Times-Roman"/>
                        </a:rPr>
                        <a:t>2. </a:t>
                      </a:r>
                      <a: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TimesNewRoman"/>
                        </a:rPr>
                        <a:t>Развитие умений применять</a:t>
                      </a:r>
                      <a:b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TimesNewRoman"/>
                        </a:rPr>
                      </a:br>
                      <a: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TimesNewRoman"/>
                        </a:rPr>
                        <a:t>знания на практике</a:t>
                      </a:r>
                      <a:b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TimesNewRoman"/>
                        </a:rPr>
                      </a:br>
                      <a: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Times-Roman"/>
                        </a:rPr>
                        <a:t>3. </a:t>
                      </a:r>
                      <a: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TimesNewRoman"/>
                        </a:rPr>
                        <a:t>Совершенствование </a:t>
                      </a:r>
                      <a:r>
                        <a:rPr lang="ru-RU" sz="1600" b="0" i="0" dirty="0" smtClean="0">
                          <a:solidFill>
                            <a:srgbClr val="000000"/>
                          </a:solidFill>
                          <a:effectLst/>
                          <a:latin typeface="TimesNewRoman"/>
                        </a:rPr>
                        <a:t>экспериментальных </a:t>
                      </a:r>
                      <a: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TimesNewRoman"/>
                        </a:rPr>
                        <a:t>умений</a:t>
                      </a:r>
                      <a:b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TimesNewRoman"/>
                        </a:rPr>
                      </a:br>
                      <a: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Times-Roman"/>
                        </a:rPr>
                        <a:t>4. </a:t>
                      </a:r>
                      <a: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TimesNewRoman"/>
                        </a:rPr>
                        <a:t>Формирование обобщенных</a:t>
                      </a:r>
                      <a:b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TimesNewRoman"/>
                        </a:rPr>
                      </a:br>
                      <a: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TimesNewRoman"/>
                        </a:rPr>
                        <a:t>экспериментальных умений</a:t>
                      </a:r>
                      <a:b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TimesNewRoman"/>
                        </a:rPr>
                      </a:br>
                      <a: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Times-Roman"/>
                        </a:rPr>
                        <a:t>5. </a:t>
                      </a:r>
                      <a: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TimesNewRoman"/>
                        </a:rPr>
                        <a:t>Средство иллюстрации в</a:t>
                      </a:r>
                      <a:b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  <a:latin typeface="TimesNewRoman"/>
                        </a:rPr>
                      </a:br>
                      <a:r>
                        <a:rPr lang="ru-RU" sz="1600" b="0" i="0" dirty="0" smtClean="0">
                          <a:solidFill>
                            <a:srgbClr val="000000"/>
                          </a:solidFill>
                          <a:effectLst/>
                          <a:latin typeface="TimesNewRoman"/>
                        </a:rPr>
                        <a:t>основном</a:t>
                      </a:r>
                      <a:endParaRPr lang="ru-RU" sz="2400" dirty="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NewRoman"/>
              </a:rPr>
              <a:t/>
            </a:r>
            <a:b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NewRoman"/>
              </a:rPr>
            </a:br>
            <a:r>
              <a:rPr kumimoji="0" lang="ru-RU" altLang="ru-RU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ru-RU" altLang="ru-RU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054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Проблемы современного школьного образования в части реализации практической части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1. Временные рамки урока. Ритм урока не позволяет проводить эксперименты с длительным циклом. </a:t>
            </a:r>
          </a:p>
          <a:p>
            <a:r>
              <a:rPr lang="ru-RU" dirty="0" smtClean="0"/>
              <a:t>2. </a:t>
            </a:r>
            <a:r>
              <a:rPr lang="ru-RU" dirty="0"/>
              <a:t>Важную роль в организации школьного химического эксперимента </a:t>
            </a:r>
            <a:r>
              <a:rPr lang="ru-RU" dirty="0" smtClean="0"/>
              <a:t>играет </a:t>
            </a:r>
            <a:r>
              <a:rPr lang="ru-RU" i="1" dirty="0" smtClean="0"/>
              <a:t>лаборант</a:t>
            </a:r>
            <a:r>
              <a:rPr lang="ru-RU" dirty="0"/>
              <a:t>. Он поддерживает чистоту и порядок в учебном кабинете, следит за</a:t>
            </a:r>
            <a:br>
              <a:rPr lang="ru-RU" dirty="0"/>
            </a:br>
            <a:r>
              <a:rPr lang="ru-RU" dirty="0"/>
              <a:t>состоянием всего оборудованием, химической посуды, отвечает за хранение </a:t>
            </a:r>
            <a:r>
              <a:rPr lang="ru-RU" dirty="0" smtClean="0"/>
              <a:t>и использованием </a:t>
            </a:r>
            <a:r>
              <a:rPr lang="ru-RU" dirty="0"/>
              <a:t>реактивов (и материалов) 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6622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47860" cy="6000792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Научно – исследовательская работа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Овладение основами научного эксперимента необходимо учащимся, желающим заниматься исследовательской работой. Эти навыки постепенно закладываются во всех курсах и реализуются, например, при выполнении заключительного задания в курсе     «Химический синтез», где требуется получить химическое вещество, предварительно обсудив различные методики синтеза. Исследования различного рода также проводятся учащимися при подготовке конкурсных работ для участия в проектах, организуемых на различных уровнях.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 rot="10800000" flipV="1">
            <a:off x="500034" y="-2826"/>
            <a:ext cx="8143932" cy="5986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600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dirty="0" smtClean="0">
                <a:solidFill>
                  <a:schemeClr val="accent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Экспериментальные задачи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Решать экспериментальные задачи рекомендуется после изучения достаточно большой части теоретического материала.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Это может быть осуществление химических превращений, например, (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</a:t>
            </a:r>
            <a:r>
              <a:rPr kumimoji="0" lang="ru-RU" sz="24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r>
              <a:rPr kumimoji="0" lang="ru-RU" sz="24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Cr</a:t>
            </a:r>
            <a:r>
              <a:rPr kumimoji="0" lang="ru-RU" sz="24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</a:t>
            </a:r>
            <a:r>
              <a:rPr kumimoji="0" lang="ru-RU" sz="24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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Cr</a:t>
            </a:r>
            <a:r>
              <a:rPr kumimoji="0" lang="ru-RU" sz="24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2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O</a:t>
            </a:r>
            <a:r>
              <a:rPr kumimoji="0" lang="ru-RU" sz="24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3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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CrCl</a:t>
            </a:r>
            <a:r>
              <a:rPr kumimoji="0" lang="ru-RU" sz="24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3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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Cr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(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OH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)</a:t>
            </a:r>
            <a:r>
              <a:rPr kumimoji="0" lang="ru-RU" sz="24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3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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Na</a:t>
            </a:r>
            <a:r>
              <a:rPr kumimoji="0" lang="ru-RU" sz="24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3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[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Cr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(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OH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)</a:t>
            </a:r>
            <a:r>
              <a:rPr kumimoji="0" lang="ru-RU" sz="24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6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], или определение качественного состава некоторых соединений при помощи качественных реакций.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Такие задания помогают учащимся развивать свои творческие способности, готовиться к химическим олимпиадам различного уровня.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13258" y="1124743"/>
            <a:ext cx="7147173" cy="5400601"/>
          </a:xfrm>
        </p:spPr>
        <p:txBody>
          <a:bodyPr>
            <a:normAutofit lnSpcReduction="10000"/>
          </a:bodyPr>
          <a:lstStyle/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Химический эксперимент – важный источник знаний. </a:t>
            </a: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Химический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эксперимент способствует общему воспитанию и всестороннему развитию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личности</a:t>
            </a:r>
          </a:p>
          <a:p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r"/>
            <a:r>
              <a:rPr lang="ru-RU" i="1" dirty="0">
                <a:solidFill>
                  <a:schemeClr val="tx1"/>
                </a:solidFill>
              </a:rPr>
              <a:t>Злотников Э.Г.</a:t>
            </a:r>
            <a:r>
              <a:rPr lang="ru-RU" dirty="0">
                <a:solidFill>
                  <a:schemeClr val="tx1"/>
                </a:solidFill>
              </a:rPr>
              <a:t> </a:t>
            </a:r>
            <a:r>
              <a:rPr lang="ru-RU" sz="1300" b="1" dirty="0">
                <a:solidFill>
                  <a:schemeClr val="tx1"/>
                </a:solidFill>
              </a:rPr>
              <a:t>доцент кафедры методики обучения химии</a:t>
            </a:r>
            <a:br>
              <a:rPr lang="ru-RU" sz="1300" b="1" dirty="0">
                <a:solidFill>
                  <a:schemeClr val="tx1"/>
                </a:solidFill>
              </a:rPr>
            </a:br>
            <a:r>
              <a:rPr lang="ru-RU" sz="1300" b="1" dirty="0">
                <a:solidFill>
                  <a:schemeClr val="tx1"/>
                </a:solidFill>
              </a:rPr>
              <a:t>Российского государственного</a:t>
            </a:r>
            <a:br>
              <a:rPr lang="ru-RU" sz="1300" b="1" dirty="0">
                <a:solidFill>
                  <a:schemeClr val="tx1"/>
                </a:solidFill>
              </a:rPr>
            </a:br>
            <a:r>
              <a:rPr lang="ru-RU" sz="1300" b="1" dirty="0">
                <a:solidFill>
                  <a:schemeClr val="tx1"/>
                </a:solidFill>
              </a:rPr>
              <a:t>педагогического университета им. </a:t>
            </a:r>
            <a:r>
              <a:rPr lang="ru-RU" sz="1300" b="1" dirty="0" err="1">
                <a:solidFill>
                  <a:schemeClr val="tx1"/>
                </a:solidFill>
              </a:rPr>
              <a:t>А.И.Герцена</a:t>
            </a:r>
            <a:endParaRPr lang="ru-RU" sz="1300" dirty="0">
              <a:solidFill>
                <a:schemeClr val="tx1"/>
              </a:solidFill>
            </a:endParaRPr>
          </a:p>
          <a:p>
            <a:pPr algn="r"/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151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428596" y="332656"/>
            <a:ext cx="8358248" cy="192882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учебном химическом эксперименте наиболее общими являются следующие компоненты: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3"/>
          </p:nvPr>
        </p:nvSpPr>
        <p:spPr>
          <a:xfrm rot="10800000" flipV="1">
            <a:off x="428596" y="2996952"/>
            <a:ext cx="8258204" cy="286094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1) изучение химических объектов (веществ и химических реакций), рассчитанное на одновременное восприятие всеми обучаемыми;</a:t>
            </a:r>
          </a:p>
          <a:p>
            <a:pPr>
              <a:buNone/>
            </a:pPr>
            <a:r>
              <a:rPr lang="ru-RU" dirty="0" smtClean="0"/>
              <a:t>2) постановка целей и задач эксперимента;</a:t>
            </a:r>
          </a:p>
          <a:p>
            <a:pPr>
              <a:buNone/>
            </a:pPr>
            <a:r>
              <a:rPr lang="ru-RU" dirty="0" smtClean="0"/>
              <a:t>3) экспериментальная деятельность самих обучаемых;</a:t>
            </a:r>
          </a:p>
          <a:p>
            <a:pPr>
              <a:buNone/>
            </a:pPr>
            <a:r>
              <a:rPr lang="ru-RU" dirty="0" smtClean="0"/>
              <a:t>4) освоение техники химического эксперимента.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332" y="618519"/>
            <a:ext cx="7773338" cy="1154298"/>
          </a:xfrm>
        </p:spPr>
        <p:txBody>
          <a:bodyPr/>
          <a:lstStyle/>
          <a:p>
            <a:r>
              <a:rPr lang="ru-RU" i="1" dirty="0"/>
              <a:t>учебный химический эксперимент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3340" cy="3424107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2800" dirty="0" smtClean="0"/>
              <a:t>ЭТО</a:t>
            </a:r>
            <a:r>
              <a:rPr lang="ru-RU" sz="2800" dirty="0"/>
              <a:t> </a:t>
            </a:r>
            <a:r>
              <a:rPr lang="ru-RU" sz="2800" i="1" dirty="0"/>
              <a:t>специальным образом организованный фрагмент процесса обучения, направленный на познание объектов химии и развитие экспериментальной деятельности обучаемых</a:t>
            </a:r>
            <a:r>
              <a:rPr lang="ru-RU" sz="2800" i="1" dirty="0" smtClean="0"/>
              <a:t>.</a:t>
            </a:r>
          </a:p>
          <a:p>
            <a:pPr marL="0" indent="0" algn="ctr">
              <a:buNone/>
            </a:pPr>
            <a:r>
              <a:rPr lang="ru-RU" sz="1700" i="1" dirty="0"/>
              <a:t>Злотников Э.Г.</a:t>
            </a:r>
            <a:r>
              <a:rPr lang="ru-RU" sz="1700" dirty="0"/>
              <a:t> Химический эксперимент в условиях развивающего обучения</a:t>
            </a:r>
          </a:p>
        </p:txBody>
      </p:sp>
    </p:spTree>
    <p:extLst>
      <p:ext uri="{BB962C8B-B14F-4D97-AF65-F5344CB8AC3E}">
        <p14:creationId xmlns:p14="http://schemas.microsoft.com/office/powerpoint/2010/main" xmlns="" val="126440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332" y="618519"/>
            <a:ext cx="7773338" cy="578234"/>
          </a:xfrm>
        </p:spPr>
        <p:txBody>
          <a:bodyPr>
            <a:normAutofit fontScale="90000"/>
          </a:bodyPr>
          <a:lstStyle/>
          <a:p>
            <a:r>
              <a:rPr lang="ru-RU" sz="1400" dirty="0"/>
              <a:t>Химический эксперимент выполняет триединую образовательную функцию </a:t>
            </a:r>
            <a:br>
              <a:rPr lang="ru-RU" sz="1400" dirty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(обучения, воспитания и развития учащихся). В процессе обучения химический эксперимент служит источником познания, выполняет функцию метода (познания химических объектов, решения учебных проблем, проверки учебных гипотез), функцию средства обучения (иллюстрации, исследования и т.п.), а также средства воспитания и развития обучающихся. </a:t>
            </a:r>
            <a:br>
              <a:rPr lang="ru-RU" sz="1400" dirty="0"/>
            </a:br>
            <a:endParaRPr lang="ru-RU" sz="1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3315590429"/>
              </p:ext>
            </p:extLst>
          </p:nvPr>
        </p:nvGraphicFramePr>
        <p:xfrm>
          <a:off x="971600" y="1628801"/>
          <a:ext cx="7486600" cy="52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94650171"/>
              </p:ext>
            </p:extLst>
          </p:nvPr>
        </p:nvGraphicFramePr>
        <p:xfrm>
          <a:off x="2555776" y="2492896"/>
          <a:ext cx="2005608" cy="2520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349102" y="2420888"/>
            <a:ext cx="1222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ОБУЧЕНИЕ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335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rot="10800000" flipV="1">
            <a:off x="500034" y="5786454"/>
            <a:ext cx="8072494" cy="857256"/>
          </a:xfrm>
        </p:spPr>
        <p:txBody>
          <a:bodyPr>
            <a:normAutofit/>
          </a:bodyPr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702" y="164305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222" y="1552207"/>
            <a:ext cx="1563713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1571612"/>
            <a:ext cx="1625974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3786190"/>
            <a:ext cx="1914525" cy="2238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64088" y="1611272"/>
            <a:ext cx="114471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40454" y="396939"/>
            <a:ext cx="7763814" cy="1000479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Учебники по эксперименту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72200" y="3785730"/>
            <a:ext cx="2017774" cy="29193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484784"/>
            <a:ext cx="857256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Информативная функция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проявляется в тех случаях, когда химический эксперимент служит первоначальным источником познания предметов и явлений. С помощью эксперимента обучаемые узнают о свойствах и превращениях веществ. В этих случаях явления рассматриваются такими, какие они есть в реальной обстановке.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Эвристическая функция</a:t>
            </a:r>
            <a:r>
              <a:rPr lang="ru-RU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обеспечивает не только установление фактов, но и служит активным средством формирования многих эмпирических понятий, выводов, зависимостей и закономерностей в химии.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Простейший пример, когда на основе опыта устанавливается факт: ученик, добавляя к раствору индикатора (фенолфталеина) несколько капель раствора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гидроксида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натрия, убеждается в том, что данный индикатор под действием щелочи изменяет свою окраску.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Критериальная</a:t>
            </a:r>
            <a:r>
              <a:rPr lang="ru-RU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функция</a:t>
            </a:r>
            <a:r>
              <a:rPr lang="ru-RU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проявляется в том случае, когда результаты опытов подтверждают предположения (гипотезы) обучаемых, т.е. служат той «практикой, что является критерием истины».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404664"/>
            <a:ext cx="7920880" cy="5760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Частные функции эксперимента в современном уроке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71472" y="428604"/>
            <a:ext cx="8143932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Корректирующая функция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позволяет преодолевать трудности в освоении теоретических знаний: уточнять имеющиеся знания в процессе приобретения экспериментальных умений и навыков, исправлять ошибки обучаемых, осуществлять контроль за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приобретенными знаниями.</a:t>
            </a:r>
            <a:endParaRPr lang="ru-RU" sz="2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ru-RU" sz="20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Исследовательская функция</a:t>
            </a:r>
            <a:r>
              <a:rPr lang="ru-RU" sz="2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связана с развитием практических умений и навыков по анализу и синтезу веществ, поиску знаний о свойствах веществ и исследованию их простейших признаков, конструированию приборов и установок, т.е. освоению простейших методов научно-исследовательской работы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3571877"/>
            <a:ext cx="80010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accent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 </a:t>
            </a:r>
            <a:r>
              <a:rPr lang="ru-RU" sz="2000" b="1" i="1" dirty="0" smtClean="0">
                <a:solidFill>
                  <a:schemeClr val="accent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Обобщающая функция 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учебного химического эксперимента создает условия для выработки предпосылок при построении различных типов эмпирических обобщений. С помощью серии учебных экспериментов можно сделать обобщенный вывод.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10800000" flipV="1">
            <a:off x="571472" y="4810839"/>
            <a:ext cx="814393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7.</a:t>
            </a:r>
            <a:r>
              <a:rPr lang="ru-RU" dirty="0" smtClean="0">
                <a:solidFill>
                  <a:schemeClr val="accent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solidFill>
                  <a:schemeClr val="accent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Мировоззренческая функция 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определяется дидактической ролью учебного химического эксперимента в научном химическом познании. Эксперимент является составной частью в цепи диалектического процесса познания учащимися объективной действительности. Правильно поставленный учебный химический эксперимент – важнейшее средство формирования научного мировоззрения учащихся в процессе усвоения основ химической науки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052736"/>
            <a:ext cx="806489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Различают 3 основные формы химического эксперимента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Натуральный </a:t>
            </a:r>
            <a:r>
              <a:rPr lang="ru-RU" sz="2400" dirty="0"/>
              <a:t>(которому рекомендуется отдавать предпочтение</a:t>
            </a:r>
            <a:r>
              <a:rPr lang="ru-RU" sz="2400" dirty="0" smtClean="0"/>
              <a:t>);</a:t>
            </a:r>
          </a:p>
          <a:p>
            <a:endParaRPr lang="ru-RU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Электронный </a:t>
            </a:r>
            <a:r>
              <a:rPr lang="ru-RU" sz="2400" dirty="0"/>
              <a:t>вариант натурального </a:t>
            </a:r>
            <a:r>
              <a:rPr lang="ru-RU" sz="2400" dirty="0" smtClean="0"/>
              <a:t>(разработанный</a:t>
            </a:r>
            <a:r>
              <a:rPr lang="ru-RU" sz="2400" dirty="0"/>
              <a:t>, например, </a:t>
            </a:r>
            <a:r>
              <a:rPr lang="ru-RU" sz="2400" dirty="0" smtClean="0"/>
              <a:t>под руководством </a:t>
            </a:r>
            <a:r>
              <a:rPr lang="ru-RU" sz="2400" dirty="0"/>
              <a:t>профессора МГУ им. </a:t>
            </a:r>
            <a:r>
              <a:rPr lang="ru-RU" sz="2400" dirty="0" err="1" smtClean="0"/>
              <a:t>М.В.Ломоносова</a:t>
            </a:r>
            <a:r>
              <a:rPr lang="ru-RU" sz="2400" dirty="0" smtClean="0"/>
              <a:t>  </a:t>
            </a:r>
            <a:r>
              <a:rPr lang="ru-RU" sz="2400" dirty="0" err="1"/>
              <a:t>В.В.Загорским</a:t>
            </a:r>
            <a:r>
              <a:rPr lang="ru-RU" sz="2400" dirty="0" smtClean="0"/>
              <a:t>);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Виртуальный </a:t>
            </a:r>
            <a:r>
              <a:rPr lang="ru-RU" sz="2400" dirty="0"/>
              <a:t>ХЭ (нуждающийся в дальнейшем совершенствовании</a:t>
            </a:r>
            <a:r>
              <a:rPr lang="ru-RU" sz="2400" dirty="0" smtClean="0"/>
              <a:t>).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313800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/>
          <a:srcRect l="1258" t="11662" r="30182" b="4473"/>
          <a:stretch/>
        </p:blipFill>
        <p:spPr>
          <a:xfrm>
            <a:off x="611560" y="1052736"/>
            <a:ext cx="7848872" cy="54006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/>
          <a:srcRect l="1176" t="17101" r="36613" b="14301"/>
          <a:stretch/>
        </p:blipFill>
        <p:spPr>
          <a:xfrm>
            <a:off x="611560" y="224644"/>
            <a:ext cx="7836381" cy="486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45089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779</TotalTime>
  <Words>585</Words>
  <Application>Microsoft Office PowerPoint</Application>
  <PresentationFormat>Экран (4:3)</PresentationFormat>
  <Paragraphs>78</Paragraphs>
  <Slides>15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Капля</vt:lpstr>
      <vt:lpstr>        </vt:lpstr>
      <vt:lpstr>   В учебном химическом эксперименте наиболее общими являются следующие компоненты: </vt:lpstr>
      <vt:lpstr>учебный химический эксперимент</vt:lpstr>
      <vt:lpstr>Химический эксперимент выполняет триединую образовательную функцию    (обучения, воспитания и развития учащихся). В процессе обучения химический эксперимент служит источником познания, выполняет функцию метода (познания химических объектов, решения учебных проблем, проверки учебных гипотез), функцию средства обучения (иллюстрации, исследования и т.п.), а также средства воспитания и развития обучающихся.  </vt:lpstr>
      <vt:lpstr>Учебники по эксперименту </vt:lpstr>
      <vt:lpstr>Слайд 6</vt:lpstr>
      <vt:lpstr>Слайд 7</vt:lpstr>
      <vt:lpstr>Слайд 8</vt:lpstr>
      <vt:lpstr>Слайд 9</vt:lpstr>
      <vt:lpstr>Различают следующие типы (виды)  школьного химического эксперимента: </vt:lpstr>
      <vt:lpstr>Важнейшие типы школьного химического эксперимента и их дидактические особенности </vt:lpstr>
      <vt:lpstr>Проблемы современного школьного образования в части реализации практической части</vt:lpstr>
      <vt:lpstr>Научно – исследовательская работа       Овладение основами научного эксперимента необходимо учащимся, желающим заниматься исследовательской работой. Эти навыки постепенно закладываются во всех курсах и реализуются, например, при выполнении заключительного задания в курсе     «Химический синтез», где требуется получить химическое вещество, предварительно обсудив различные методики синтеза. Исследования различного рода также проводятся учащимися при подготовке конкурсных работ для участия в проектах, организуемых на различных уровнях.</vt:lpstr>
      <vt:lpstr>Слайд 14</vt:lpstr>
      <vt:lpstr>Слайд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                Химичес  эксперимент как средство формирования интереса к химии</dc:title>
  <dc:creator>Admin</dc:creator>
  <cp:lastModifiedBy>user</cp:lastModifiedBy>
  <cp:revision>85</cp:revision>
  <dcterms:created xsi:type="dcterms:W3CDTF">2012-02-03T16:20:48Z</dcterms:created>
  <dcterms:modified xsi:type="dcterms:W3CDTF">2020-01-29T06:45:14Z</dcterms:modified>
</cp:coreProperties>
</file>