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6" r:id="rId3"/>
    <p:sldMasterId id="2147483719" r:id="rId4"/>
    <p:sldMasterId id="2147483725" r:id="rId5"/>
    <p:sldMasterId id="2147483731" r:id="rId6"/>
  </p:sldMasterIdLst>
  <p:sldIdLst>
    <p:sldId id="257" r:id="rId7"/>
    <p:sldId id="276" r:id="rId8"/>
    <p:sldId id="277" r:id="rId9"/>
    <p:sldId id="279" r:id="rId10"/>
    <p:sldId id="280" r:id="rId11"/>
    <p:sldId id="281" r:id="rId12"/>
    <p:sldId id="282" r:id="rId13"/>
    <p:sldId id="285" r:id="rId14"/>
    <p:sldId id="284" r:id="rId15"/>
    <p:sldId id="278" r:id="rId16"/>
    <p:sldId id="288" r:id="rId17"/>
    <p:sldId id="286" r:id="rId18"/>
    <p:sldId id="287" r:id="rId19"/>
    <p:sldId id="29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550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7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4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82D41C-0325-4471-8322-4F6D085A23E4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E6764589-898B-4EF9-8E21-FECCEBE96B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52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6FC053-C1FB-4BF6-B32F-D64FB580E89A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C69103B2-1BFA-46D9-BB9A-93BAD13108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94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0776A6-221F-4779-AA2B-390A521F6EE1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ED433DA4-364C-477A-B819-714E808E5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23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8DCE2B-F4F8-4B99-B360-E2AD4B6BBE22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E458FC0A-4FF2-4862-A973-74A762BA0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42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B122AE-185F-4BBF-A539-518E31D54D31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DCFA16D2-CC90-4015-AFF1-510A8F6C8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14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A77D3C-6513-4F88-9751-F29F5351F239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32AB8FBF-616C-448B-81D1-9F50087E29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14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A74C3D-8E79-4908-9976-6FEDDBBB0B68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2373DD8E-3D3B-4FE0-B4D5-5956FA917A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397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903417-F87C-43F2-9D71-29F5C53DE52B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BF0E64A6-82EE-40B2-B21C-E5A8927D4F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43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89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698C23-2A1E-4DC2-A854-927FD627CAC2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736C9A88-E68F-4363-8732-C2CF7DB158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568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3129EB-B48F-4C90-8135-12A494DE772D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B28B7007-71BF-4B50-90D9-B46A65579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59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6927F-AC79-4C0C-B432-2C38EB8A22BC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162C6B0D-A357-4B42-86B5-3D2A7E2A60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770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88A70F-4E68-4006-93F8-7C4B0ACB9697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D49C6E1D-3D2B-4D1A-B794-03B9E9FF0B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781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510D81-7298-414C-8879-D5E6315F4F0C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DF1150B1-2952-4F69-9B9B-6EB11CB6B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29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9B5C20-D7F3-4A1D-9477-F4AE938571A4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B08A56C1-7237-4FBA-8BF2-2CAA05166D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113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19F123-815B-4CE1-A622-35A3B01A7447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03865293-B782-4201-862F-411C85FCE3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869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DE78EB-875F-43C5-ACA5-D68ED3B959F4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9781F82F-F674-4DB5-A5BA-16A799767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422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48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3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7851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020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5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6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16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60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97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23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58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95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530" y="2435859"/>
            <a:ext cx="458660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95083" y="1272540"/>
            <a:ext cx="4781550" cy="426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499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19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26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779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530" y="2435859"/>
            <a:ext cx="458660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95083" y="1272540"/>
            <a:ext cx="4781550" cy="426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093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828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999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9856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5774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530" y="2435859"/>
            <a:ext cx="458660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95083" y="1272540"/>
            <a:ext cx="4781550" cy="426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748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266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04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92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489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028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530" y="2435859"/>
            <a:ext cx="458660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95083" y="1272540"/>
            <a:ext cx="4781550" cy="426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34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8050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3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6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57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259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959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单击此处编辑母版文本样式</a:t>
            </a:r>
          </a:p>
          <a:p>
            <a:pPr lvl="1"/>
            <a:r>
              <a:rPr lang="en-US" altLang="ru-RU" smtClean="0"/>
              <a:t>第二级</a:t>
            </a:r>
          </a:p>
          <a:p>
            <a:pPr lvl="2"/>
            <a:r>
              <a:rPr lang="en-US" altLang="ru-RU" smtClean="0"/>
              <a:t>第三级</a:t>
            </a:r>
          </a:p>
          <a:p>
            <a:pPr lvl="3"/>
            <a:r>
              <a:rPr lang="en-US" altLang="ru-RU" smtClean="0"/>
              <a:t>第四级</a:t>
            </a:r>
          </a:p>
          <a:p>
            <a:pPr lvl="4"/>
            <a:r>
              <a:rPr lang="en-US" altLang="ru-RU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930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defRPr>
            </a:lvl1pPr>
          </a:lstStyle>
          <a:p>
            <a:pPr>
              <a:defRPr/>
            </a:pPr>
            <a:fld id="{0D9F06B8-5A3C-4AFA-8387-143EA5CEE9D0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900">
                <a:solidFill>
                  <a:srgbClr val="90C226"/>
                </a:solidFill>
                <a:latin typeface="Trebuchet MS" panose="020B0603020202020204" pitchFamily="34" charset="0"/>
              </a:defRPr>
            </a:lvl1pPr>
          </a:lstStyle>
          <a:p>
            <a:fld id="{536220AB-56F2-4FB8-BC0C-62B51F27A0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63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6F405-8329-45FE-8926-80516BAE60F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4D18D-46DD-47FA-8366-7822CB242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319" y="153034"/>
            <a:ext cx="9865360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654" y="2188590"/>
            <a:ext cx="11108690" cy="362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25" y="6490563"/>
            <a:ext cx="299720" cy="253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9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319" y="153034"/>
            <a:ext cx="9865360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654" y="2188590"/>
            <a:ext cx="11108690" cy="362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25" y="6490563"/>
            <a:ext cx="299720" cy="253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81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319" y="153034"/>
            <a:ext cx="9865360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654" y="2188590"/>
            <a:ext cx="11108690" cy="362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25" y="6490563"/>
            <a:ext cx="299720" cy="253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01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4" Type="http://schemas.openxmlformats.org/officeDocument/2006/relationships/hyperlink" Target="https://edsoo.ru/constructo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xternat.foxford.ru/polezno-znat/fgos-2020" TargetMode="External"/><Relationship Id="rId3" Type="http://schemas.openxmlformats.org/officeDocument/2006/relationships/hyperlink" Target="http://publication.pravo.gov.ru/Document/View/0001202107050027?index=0&amp;rangeSize=1" TargetMode="External"/><Relationship Id="rId7" Type="http://schemas.openxmlformats.org/officeDocument/2006/relationships/hyperlink" Target="http://edu53.ru/np-includes/upload/2021/09/21/16562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Relationship Id="rId6" Type="http://schemas.openxmlformats.org/officeDocument/2006/relationships/hyperlink" Target="https://edu.gov.ru/" TargetMode="External"/><Relationship Id="rId5" Type="http://schemas.openxmlformats.org/officeDocument/2006/relationships/hyperlink" Target="http://edsoo.ru/" TargetMode="External"/><Relationship Id="rId10" Type="http://schemas.openxmlformats.org/officeDocument/2006/relationships/hyperlink" Target="https://youtu.be/wSGGGn6-aOI" TargetMode="External"/><Relationship Id="rId4" Type="http://schemas.openxmlformats.org/officeDocument/2006/relationships/hyperlink" Target="https://fgos.ru/" TargetMode="External"/><Relationship Id="rId9" Type="http://schemas.openxmlformats.org/officeDocument/2006/relationships/hyperlink" Target="https://rg.ru/2021/07/12/chemu-budut-uchit-v-shkole-s-1-sentiabria-2022-god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249"/>
            <a:ext cx="10515600" cy="25205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Апробация примерной рабочей программы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истории ФГОС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2021-2022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82587"/>
            <a:ext cx="10515600" cy="2994376"/>
          </a:xfrm>
        </p:spPr>
        <p:txBody>
          <a:bodyPr/>
          <a:lstStyle/>
          <a:p>
            <a:endParaRPr lang="ru-RU" dirty="0"/>
          </a:p>
          <a:p>
            <a:pPr marL="0" indent="0" algn="r">
              <a:buNone/>
            </a:pPr>
            <a:r>
              <a:rPr lang="ru-RU" dirty="0">
                <a:solidFill>
                  <a:schemeClr val="bg2"/>
                </a:solidFill>
              </a:rPr>
              <a:t>                           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Светлакова Елена Валерьевна, учитель                                     истории и обществознания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МАОУ « Лицей №77 г. Челябинска»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7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55" y="1449711"/>
            <a:ext cx="11946576" cy="5527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512" y="130628"/>
            <a:ext cx="1285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Учебный предмет «История» предметной области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« Общественно-научные предметы»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Включает в себя учебные курсы «История России» и «Всеобщая история»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Научно-методическое</a:t>
            </a:r>
            <a:r>
              <a:rPr spc="50" dirty="0"/>
              <a:t> </a:t>
            </a:r>
            <a:r>
              <a:rPr spc="-5" dirty="0"/>
              <a:t>сопровождение</a:t>
            </a:r>
            <a:r>
              <a:rPr spc="-60" dirty="0"/>
              <a:t> </a:t>
            </a:r>
            <a:r>
              <a:rPr spc="-15" dirty="0"/>
              <a:t>ФГОС: </a:t>
            </a:r>
            <a:r>
              <a:rPr spc="-765" dirty="0"/>
              <a:t> </a:t>
            </a:r>
            <a:r>
              <a:rPr spc="-20" dirty="0"/>
              <a:t>конструктор</a:t>
            </a:r>
            <a:r>
              <a:rPr spc="75" dirty="0"/>
              <a:t> </a:t>
            </a:r>
            <a:r>
              <a:rPr spc="-15" dirty="0"/>
              <a:t>рабочих </a:t>
            </a:r>
            <a:r>
              <a:rPr dirty="0"/>
              <a:t>программ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427" y="1757198"/>
            <a:ext cx="9366250" cy="36703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spcBef>
                <a:spcPts val="705"/>
              </a:spcBef>
            </a:pPr>
            <a:r>
              <a:rPr sz="19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Примерная</a:t>
            </a:r>
            <a:r>
              <a:rPr sz="19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рабочая</a:t>
            </a:r>
            <a:r>
              <a:rPr sz="19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программа</a:t>
            </a:r>
            <a:r>
              <a:rPr sz="19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основного</a:t>
            </a:r>
            <a:r>
              <a:rPr sz="19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общего</a:t>
            </a:r>
            <a:r>
              <a:rPr sz="19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образования.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4965" marR="233679" indent="-342900">
              <a:spcBef>
                <a:spcPts val="600"/>
              </a:spcBef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9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Пояснительная</a:t>
            </a:r>
            <a:r>
              <a:rPr sz="19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записка,</a:t>
            </a:r>
            <a:r>
              <a:rPr sz="19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включающая:</a:t>
            </a:r>
            <a:r>
              <a:rPr sz="19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цели</a:t>
            </a:r>
            <a:r>
              <a:rPr sz="19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обучения,</a:t>
            </a:r>
            <a:r>
              <a:rPr sz="1900" spc="1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общую</a:t>
            </a:r>
            <a:r>
              <a:rPr sz="1900" spc="9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характеристику </a:t>
            </a:r>
            <a:r>
              <a:rPr sz="1900" spc="-48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предмета,</a:t>
            </a:r>
            <a:r>
              <a:rPr sz="19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место</a:t>
            </a:r>
            <a:r>
              <a:rPr sz="19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предмета</a:t>
            </a:r>
            <a:r>
              <a:rPr sz="19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9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учебном</a:t>
            </a:r>
            <a:r>
              <a:rPr sz="1900" spc="10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плане.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4965" indent="-342900">
              <a:spcBef>
                <a:spcPts val="605"/>
              </a:spcBef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Планируемые</a:t>
            </a:r>
            <a:r>
              <a:rPr sz="1900" spc="1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9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освоения</a:t>
            </a:r>
            <a:r>
              <a:rPr sz="19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примерной</a:t>
            </a:r>
            <a:r>
              <a:rPr sz="1900" spc="8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рабочей</a:t>
            </a:r>
            <a:r>
              <a:rPr sz="19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программы: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812800" lvl="1" indent="-344170"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личностные;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812800" lvl="1" indent="-344170"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метапредметные;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812800" lvl="1" indent="-344170"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предметные</a:t>
            </a:r>
            <a:r>
              <a:rPr sz="19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(по</a:t>
            </a:r>
            <a:r>
              <a:rPr sz="19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годам</a:t>
            </a:r>
            <a:r>
              <a:rPr sz="19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обучения).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600"/>
              </a:spcBef>
            </a:pP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Личностные</a:t>
            </a:r>
            <a:r>
              <a:rPr sz="19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9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метапредметные</a:t>
            </a:r>
            <a:r>
              <a:rPr sz="1900" spc="1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9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раскрываются</a:t>
            </a:r>
            <a:r>
              <a:rPr sz="19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на</a:t>
            </a:r>
            <a:r>
              <a:rPr sz="19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основе</a:t>
            </a:r>
            <a:r>
              <a:rPr sz="19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обновленного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r>
              <a:rPr sz="190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ФГОС</a:t>
            </a:r>
            <a:r>
              <a:rPr sz="19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9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6FC0"/>
                </a:solidFill>
                <a:latin typeface="Microsoft Sans Serif"/>
                <a:cs typeface="Microsoft Sans Serif"/>
              </a:rPr>
              <a:t>с </a:t>
            </a:r>
            <a:r>
              <a:rPr sz="19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учетом</a:t>
            </a:r>
            <a:r>
              <a:rPr sz="19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специфики</a:t>
            </a:r>
            <a:r>
              <a:rPr sz="19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предмета.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81305" indent="-269240">
              <a:spcBef>
                <a:spcPts val="605"/>
              </a:spcBef>
              <a:buFontTx/>
              <a:buAutoNum type="arabicPeriod" startAt="3"/>
              <a:tabLst>
                <a:tab pos="281940" algn="l"/>
              </a:tabLst>
            </a:pPr>
            <a:r>
              <a:rPr sz="19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19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учебных</a:t>
            </a:r>
            <a:r>
              <a:rPr sz="19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предметов</a:t>
            </a:r>
            <a:r>
              <a:rPr sz="19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по</a:t>
            </a:r>
            <a:r>
              <a:rPr sz="19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годам</a:t>
            </a:r>
            <a:r>
              <a:rPr sz="19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обучения.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81305" indent="-269240">
              <a:spcBef>
                <a:spcPts val="600"/>
              </a:spcBef>
              <a:buFontTx/>
              <a:buAutoNum type="arabicPeriod" startAt="3"/>
              <a:tabLst>
                <a:tab pos="281940" algn="l"/>
              </a:tabLst>
            </a:pPr>
            <a:r>
              <a:rPr sz="19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Тематическое</a:t>
            </a:r>
            <a:r>
              <a:rPr sz="19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планирование.</a:t>
            </a:r>
            <a:endParaRPr sz="19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579" y="5705804"/>
            <a:ext cx="9436874" cy="104279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5475" y="5719292"/>
          <a:ext cx="9340214" cy="949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/>
                <a:gridCol w="2916554"/>
                <a:gridCol w="3458210"/>
              </a:tblGrid>
              <a:tr h="57912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2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Тематические</a:t>
                      </a:r>
                      <a:r>
                        <a:rPr sz="1600" b="1" spc="8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блоки,</a:t>
                      </a:r>
                      <a:r>
                        <a:rPr sz="16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темы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Основное</a:t>
                      </a:r>
                      <a:r>
                        <a:rPr sz="16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содержание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0" marR="164465" indent="-8636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600" b="1" spc="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виды</a:t>
                      </a:r>
                      <a:r>
                        <a:rPr sz="1600" b="1" spc="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600" b="1" spc="-4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680" y="5750559"/>
            <a:ext cx="881380" cy="8991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4427" y="1331595"/>
            <a:ext cx="433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Единая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6FC0"/>
                </a:solidFill>
                <a:latin typeface="Arial"/>
                <a:cs typeface="Arial"/>
              </a:rPr>
              <a:t>схема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для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программ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12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911465" y="1254378"/>
            <a:ext cx="315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https://edsoo.ru/constructor/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4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32839" y="1041400"/>
            <a:ext cx="10368280" cy="5113020"/>
            <a:chOff x="1132839" y="1041400"/>
            <a:chExt cx="10368280" cy="5113020"/>
          </a:xfrm>
        </p:grpSpPr>
        <p:sp>
          <p:nvSpPr>
            <p:cNvPr id="4" name="object 4"/>
            <p:cNvSpPr/>
            <p:nvPr/>
          </p:nvSpPr>
          <p:spPr>
            <a:xfrm>
              <a:off x="8587739" y="1905000"/>
              <a:ext cx="2913380" cy="4249420"/>
            </a:xfrm>
            <a:custGeom>
              <a:avLst/>
              <a:gdLst/>
              <a:ahLst/>
              <a:cxnLst/>
              <a:rect l="l" t="t" r="r" b="b"/>
              <a:pathLst>
                <a:path w="2913379" h="4249420">
                  <a:moveTo>
                    <a:pt x="2913379" y="0"/>
                  </a:moveTo>
                  <a:lnTo>
                    <a:pt x="0" y="0"/>
                  </a:lnTo>
                  <a:lnTo>
                    <a:pt x="2913379" y="4249420"/>
                  </a:lnTo>
                  <a:lnTo>
                    <a:pt x="2913379" y="0"/>
                  </a:lnTo>
                  <a:close/>
                </a:path>
              </a:pathLst>
            </a:custGeom>
            <a:solidFill>
              <a:srgbClr val="EBDFF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40459" y="1049020"/>
              <a:ext cx="5502275" cy="0"/>
            </a:xfrm>
            <a:custGeom>
              <a:avLst/>
              <a:gdLst/>
              <a:ahLst/>
              <a:cxnLst/>
              <a:rect l="l" t="t" r="r" b="b"/>
              <a:pathLst>
                <a:path w="5502275">
                  <a:moveTo>
                    <a:pt x="0" y="0"/>
                  </a:moveTo>
                  <a:lnTo>
                    <a:pt x="5501767" y="0"/>
                  </a:lnTo>
                </a:path>
              </a:pathLst>
            </a:custGeom>
            <a:ln w="15240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060" y="2615172"/>
              <a:ext cx="4277623" cy="2255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459" y="2938779"/>
              <a:ext cx="4031234" cy="16817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5660" y="27241"/>
            <a:ext cx="7303134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Научно-методическое</a:t>
            </a:r>
            <a:r>
              <a:rPr spc="7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20" dirty="0"/>
              <a:t>технологическое </a:t>
            </a:r>
            <a:r>
              <a:rPr spc="-765" dirty="0"/>
              <a:t> </a:t>
            </a:r>
            <a:r>
              <a:rPr spc="-5" dirty="0"/>
              <a:t>сопровождение</a:t>
            </a:r>
            <a:r>
              <a:rPr spc="-20" dirty="0"/>
              <a:t> </a:t>
            </a:r>
            <a:r>
              <a:rPr spc="-15" dirty="0"/>
              <a:t>ФГОС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" y="5095240"/>
            <a:ext cx="906780" cy="8737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0" y="2603500"/>
            <a:ext cx="904240" cy="8813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52855" y="5169916"/>
            <a:ext cx="30645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Апробация примерных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рабочих </a:t>
            </a:r>
            <a:r>
              <a:rPr sz="1500" b="1" spc="-4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программ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сентября</a:t>
            </a:r>
            <a:r>
              <a:rPr sz="15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2021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006FC0"/>
                </a:solidFill>
                <a:latin typeface="Arial"/>
                <a:cs typeface="Arial"/>
              </a:rPr>
              <a:t>г.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 по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 апрель</a:t>
            </a:r>
            <a:r>
              <a:rPr sz="15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006FC0"/>
                </a:solidFill>
                <a:latin typeface="Arial"/>
                <a:cs typeface="Arial"/>
              </a:rPr>
              <a:t>г.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1889" y="2620010"/>
            <a:ext cx="4183379" cy="2161540"/>
          </a:xfrm>
          <a:prstGeom prst="rect">
            <a:avLst/>
          </a:prstGeom>
          <a:solidFill>
            <a:srgbClr val="FFFFFF"/>
          </a:solidFill>
          <a:ln w="12700">
            <a:solidFill>
              <a:srgbClr val="BEBEB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2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4620">
              <a:spcBef>
                <a:spcPts val="5"/>
              </a:spcBef>
            </a:pPr>
            <a:r>
              <a:rPr dirty="0">
                <a:solidFill>
                  <a:srgbClr val="4471C4"/>
                </a:solidFill>
                <a:latin typeface="Microsoft Sans Serif"/>
                <a:cs typeface="Microsoft Sans Serif"/>
              </a:rPr>
              <a:t>Единый </a:t>
            </a:r>
            <a:r>
              <a:rPr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информационный</a:t>
            </a:r>
            <a:r>
              <a:rPr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ресурс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34620"/>
            <a:r>
              <a:rPr b="1" dirty="0">
                <a:solidFill>
                  <a:srgbClr val="4471C4"/>
                </a:solidFill>
                <a:latin typeface="Arial"/>
                <a:cs typeface="Arial"/>
              </a:rPr>
              <a:t>edsoo.ru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34620" marR="1042035">
              <a:buFontTx/>
              <a:buChar char="-"/>
              <a:tabLst>
                <a:tab pos="274955" algn="l"/>
              </a:tabLst>
            </a:pPr>
            <a:r>
              <a:rPr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размещение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методических </a:t>
            </a:r>
            <a:r>
              <a:rPr spc="-46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материалов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74320" indent="-140335">
              <a:buFontTx/>
              <a:buChar char="-"/>
              <a:tabLst>
                <a:tab pos="274955" algn="l"/>
              </a:tabLst>
            </a:pPr>
            <a:r>
              <a:rPr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pc="7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рабочих</a:t>
            </a:r>
            <a:r>
              <a:rPr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программ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043939"/>
            <a:ext cx="11424920" cy="5814060"/>
            <a:chOff x="0" y="1043939"/>
            <a:chExt cx="11424920" cy="58140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43939"/>
              <a:ext cx="11424920" cy="14274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8300" y="2453639"/>
              <a:ext cx="5524500" cy="440435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6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164"/>
            <a:ext cx="10515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73314" y="771527"/>
            <a:ext cx="11644313" cy="597961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publication.pravo.gov.ru/Document/View/0001202107050027?index=0&amp;rangeSize=1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Приказ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тексты ФГОС всех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ступеней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 апробацию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Рабочих программ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externat.foxford.ru/polezno-znat/fgos-2020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rg.ru/2021/07/12/chemu-budut-uchit-v-shkole-s-1-sentiabria-2022-goda.html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ru-RU" sz="2800" u="sng" dirty="0">
                <a:hlinkClick r:id="rId10"/>
              </a:rPr>
              <a:t>https://</a:t>
            </a:r>
            <a:r>
              <a:rPr lang="ru-RU" sz="2800" u="sng" dirty="0" smtClean="0">
                <a:hlinkClick r:id="rId10"/>
              </a:rPr>
              <a:t>youtu.be/wSGGGn6-aOI</a:t>
            </a:r>
            <a:r>
              <a:rPr lang="ru-RU" sz="2800" u="sng" dirty="0" smtClean="0"/>
              <a:t> - </a:t>
            </a:r>
            <a:r>
              <a:rPr lang="ru-RU" sz="2800" dirty="0" smtClean="0"/>
              <a:t>Семинар </a:t>
            </a:r>
            <a:r>
              <a:rPr lang="ru-RU" sz="2800" dirty="0"/>
              <a:t>по вопросам проведения апробации Примерной рабочей программы ООО предмета «История» и Примерной рабочей программы ООО предмета «Обществознание».</a:t>
            </a:r>
          </a:p>
          <a:p>
            <a:pPr marL="0" indent="0">
              <a:buNone/>
            </a:pP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40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3" y="642717"/>
            <a:ext cx="58664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задачами ФГОС являются создание 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и обеспечение 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26" y="1551427"/>
            <a:ext cx="4594078" cy="34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753"/>
            <a:ext cx="10515600" cy="157193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- это утвержденный на государственном уровне  документ, который устанавливает требования к  образовательным программам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138" y="1543792"/>
            <a:ext cx="11424062" cy="5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Новые ФГОС начального и основного общего образования  утверждены приказом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Минпросвещения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от 31.05.2021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№ 286 и № 287.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1" y="1454927"/>
            <a:ext cx="10888188" cy="53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194" y="185356"/>
            <a:ext cx="5201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>
                <a:solidFill>
                  <a:srgbClr val="4F81BC"/>
                </a:solidFill>
              </a:rPr>
              <a:t>Обновленные</a:t>
            </a:r>
            <a:r>
              <a:rPr sz="4000" spc="-60" dirty="0">
                <a:solidFill>
                  <a:srgbClr val="4F81BC"/>
                </a:solidFill>
              </a:rPr>
              <a:t> </a:t>
            </a:r>
            <a:r>
              <a:rPr sz="4000" spc="-20" dirty="0">
                <a:solidFill>
                  <a:srgbClr val="4F81BC"/>
                </a:solidFill>
              </a:rPr>
              <a:t>ФГОС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394460" y="1445260"/>
            <a:ext cx="7440930" cy="1181735"/>
            <a:chOff x="1394460" y="1445260"/>
            <a:chExt cx="7440930" cy="1181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443" y="1451830"/>
              <a:ext cx="6901949" cy="11478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880" y="1468120"/>
              <a:ext cx="5451094" cy="11584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120" y="1485900"/>
              <a:ext cx="6809739" cy="1043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1445260"/>
              <a:ext cx="1161034" cy="116103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55420" y="148590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70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39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70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94460" y="2801620"/>
            <a:ext cx="7440930" cy="1179195"/>
            <a:chOff x="1394460" y="2801620"/>
            <a:chExt cx="7440930" cy="117919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3443" y="2808206"/>
              <a:ext cx="6901949" cy="11453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3220" y="2824480"/>
              <a:ext cx="5598413" cy="11559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120" y="2842260"/>
              <a:ext cx="6809739" cy="10439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2801620"/>
              <a:ext cx="1161034" cy="11610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55420" y="284226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69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39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69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33443" y="4164565"/>
            <a:ext cx="6902450" cy="1145540"/>
            <a:chOff x="1933443" y="4164565"/>
            <a:chExt cx="6902450" cy="114554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443" y="4164565"/>
              <a:ext cx="6901949" cy="11453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3119" y="4310379"/>
              <a:ext cx="4656074" cy="8943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119" y="4196079"/>
              <a:ext cx="6809739" cy="104393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098800" y="1556067"/>
            <a:ext cx="5140960" cy="34372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6360" marR="73660" indent="-6350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Приводят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Стандарты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Федеральному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закону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Федерации»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latin typeface="Microsoft Sans Serif"/>
              <a:cs typeface="Microsoft Sans Serif"/>
            </a:endParaRPr>
          </a:p>
          <a:p>
            <a:pPr marL="12700" marR="5080" indent="635" algn="ctr">
              <a:lnSpc>
                <a:spcPct val="86300"/>
              </a:lnSpc>
              <a:spcBef>
                <a:spcPts val="1970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Устанавливают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вариативность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сроков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реализации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(не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увеличения,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сокращения)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Microsoft Sans Serif"/>
              <a:cs typeface="Microsoft Sans Serif"/>
            </a:endParaRPr>
          </a:p>
          <a:p>
            <a:pPr marL="482600" marR="474980" algn="ctr">
              <a:lnSpc>
                <a:spcPts val="2080"/>
              </a:lnSpc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Детализируют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94460" y="4155440"/>
            <a:ext cx="1161415" cy="1161415"/>
            <a:chOff x="1394460" y="4155440"/>
            <a:chExt cx="1161415" cy="116141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4155440"/>
              <a:ext cx="1161034" cy="116103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5420" y="419608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70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40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70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933443" y="5520926"/>
            <a:ext cx="6902450" cy="1145540"/>
            <a:chOff x="1933443" y="5520926"/>
            <a:chExt cx="6902450" cy="114554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443" y="5520926"/>
              <a:ext cx="6901949" cy="11453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7899" y="5664200"/>
              <a:ext cx="4363974" cy="8968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6119" y="5552440"/>
              <a:ext cx="6809739" cy="104393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713860" y="5754370"/>
            <a:ext cx="390906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0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Конкретизированные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</a:t>
            </a:r>
            <a:endParaRPr sz="2000" dirty="0">
              <a:latin typeface="Microsoft Sans Serif"/>
              <a:cs typeface="Microsoft Sans Serif"/>
            </a:endParaRPr>
          </a:p>
          <a:p>
            <a:pPr marL="3810" algn="ctr">
              <a:lnSpc>
                <a:spcPts val="2240"/>
              </a:lnSpc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систематизированы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94460" y="5511800"/>
            <a:ext cx="1161415" cy="1161415"/>
            <a:chOff x="1394460" y="5511800"/>
            <a:chExt cx="1161415" cy="1161415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5511800"/>
              <a:ext cx="1161034" cy="116103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55420" y="555244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40">
                  <a:moveTo>
                    <a:pt x="520700" y="0"/>
                  </a:moveTo>
                  <a:lnTo>
                    <a:pt x="473312" y="2133"/>
                  </a:lnTo>
                  <a:lnTo>
                    <a:pt x="427115" y="8409"/>
                  </a:lnTo>
                  <a:lnTo>
                    <a:pt x="382293" y="18645"/>
                  </a:lnTo>
                  <a:lnTo>
                    <a:pt x="339029" y="32655"/>
                  </a:lnTo>
                  <a:lnTo>
                    <a:pt x="297508" y="50256"/>
                  </a:lnTo>
                  <a:lnTo>
                    <a:pt x="257913" y="71263"/>
                  </a:lnTo>
                  <a:lnTo>
                    <a:pt x="220428" y="95493"/>
                  </a:lnTo>
                  <a:lnTo>
                    <a:pt x="185238" y="122760"/>
                  </a:lnTo>
                  <a:lnTo>
                    <a:pt x="152527" y="152881"/>
                  </a:lnTo>
                  <a:lnTo>
                    <a:pt x="122477" y="185670"/>
                  </a:lnTo>
                  <a:lnTo>
                    <a:pt x="95274" y="220945"/>
                  </a:lnTo>
                  <a:lnTo>
                    <a:pt x="71101" y="258521"/>
                  </a:lnTo>
                  <a:lnTo>
                    <a:pt x="50142" y="298213"/>
                  </a:lnTo>
                  <a:lnTo>
                    <a:pt x="32581" y="339837"/>
                  </a:lnTo>
                  <a:lnTo>
                    <a:pt x="18603" y="383209"/>
                  </a:lnTo>
                  <a:lnTo>
                    <a:pt x="8390" y="428144"/>
                  </a:lnTo>
                  <a:lnTo>
                    <a:pt x="2128" y="474459"/>
                  </a:lnTo>
                  <a:lnTo>
                    <a:pt x="0" y="521970"/>
                  </a:lnTo>
                  <a:lnTo>
                    <a:pt x="2128" y="569480"/>
                  </a:lnTo>
                  <a:lnTo>
                    <a:pt x="8390" y="615795"/>
                  </a:lnTo>
                  <a:lnTo>
                    <a:pt x="18603" y="660730"/>
                  </a:lnTo>
                  <a:lnTo>
                    <a:pt x="32581" y="704102"/>
                  </a:lnTo>
                  <a:lnTo>
                    <a:pt x="50142" y="745726"/>
                  </a:lnTo>
                  <a:lnTo>
                    <a:pt x="71101" y="785418"/>
                  </a:lnTo>
                  <a:lnTo>
                    <a:pt x="95274" y="822994"/>
                  </a:lnTo>
                  <a:lnTo>
                    <a:pt x="122477" y="858269"/>
                  </a:lnTo>
                  <a:lnTo>
                    <a:pt x="152527" y="891058"/>
                  </a:lnTo>
                  <a:lnTo>
                    <a:pt x="185238" y="921179"/>
                  </a:lnTo>
                  <a:lnTo>
                    <a:pt x="220428" y="948446"/>
                  </a:lnTo>
                  <a:lnTo>
                    <a:pt x="257913" y="972676"/>
                  </a:lnTo>
                  <a:lnTo>
                    <a:pt x="297508" y="993683"/>
                  </a:lnTo>
                  <a:lnTo>
                    <a:pt x="339029" y="1011284"/>
                  </a:lnTo>
                  <a:lnTo>
                    <a:pt x="382293" y="1025294"/>
                  </a:lnTo>
                  <a:lnTo>
                    <a:pt x="427115" y="1035530"/>
                  </a:lnTo>
                  <a:lnTo>
                    <a:pt x="473312" y="1041806"/>
                  </a:lnTo>
                  <a:lnTo>
                    <a:pt x="520700" y="1043940"/>
                  </a:lnTo>
                  <a:lnTo>
                    <a:pt x="568087" y="1041806"/>
                  </a:lnTo>
                  <a:lnTo>
                    <a:pt x="614284" y="1035530"/>
                  </a:lnTo>
                  <a:lnTo>
                    <a:pt x="659106" y="1025294"/>
                  </a:lnTo>
                  <a:lnTo>
                    <a:pt x="702370" y="1011284"/>
                  </a:lnTo>
                  <a:lnTo>
                    <a:pt x="743891" y="993683"/>
                  </a:lnTo>
                  <a:lnTo>
                    <a:pt x="783486" y="972676"/>
                  </a:lnTo>
                  <a:lnTo>
                    <a:pt x="820971" y="948446"/>
                  </a:lnTo>
                  <a:lnTo>
                    <a:pt x="856161" y="921179"/>
                  </a:lnTo>
                  <a:lnTo>
                    <a:pt x="888872" y="891058"/>
                  </a:lnTo>
                  <a:lnTo>
                    <a:pt x="918922" y="858269"/>
                  </a:lnTo>
                  <a:lnTo>
                    <a:pt x="946125" y="822994"/>
                  </a:lnTo>
                  <a:lnTo>
                    <a:pt x="970298" y="785418"/>
                  </a:lnTo>
                  <a:lnTo>
                    <a:pt x="991257" y="745726"/>
                  </a:lnTo>
                  <a:lnTo>
                    <a:pt x="1008818" y="704102"/>
                  </a:lnTo>
                  <a:lnTo>
                    <a:pt x="1022796" y="660730"/>
                  </a:lnTo>
                  <a:lnTo>
                    <a:pt x="1033009" y="615795"/>
                  </a:lnTo>
                  <a:lnTo>
                    <a:pt x="1039271" y="569480"/>
                  </a:lnTo>
                  <a:lnTo>
                    <a:pt x="1041400" y="521970"/>
                  </a:lnTo>
                  <a:lnTo>
                    <a:pt x="1039271" y="474459"/>
                  </a:lnTo>
                  <a:lnTo>
                    <a:pt x="1033009" y="428144"/>
                  </a:lnTo>
                  <a:lnTo>
                    <a:pt x="1022796" y="383209"/>
                  </a:lnTo>
                  <a:lnTo>
                    <a:pt x="1008818" y="339837"/>
                  </a:lnTo>
                  <a:lnTo>
                    <a:pt x="991257" y="298213"/>
                  </a:lnTo>
                  <a:lnTo>
                    <a:pt x="970298" y="258521"/>
                  </a:lnTo>
                  <a:lnTo>
                    <a:pt x="946125" y="220945"/>
                  </a:lnTo>
                  <a:lnTo>
                    <a:pt x="918922" y="185670"/>
                  </a:lnTo>
                  <a:lnTo>
                    <a:pt x="888872" y="152881"/>
                  </a:lnTo>
                  <a:lnTo>
                    <a:pt x="856161" y="122760"/>
                  </a:lnTo>
                  <a:lnTo>
                    <a:pt x="820971" y="95493"/>
                  </a:lnTo>
                  <a:lnTo>
                    <a:pt x="783486" y="71263"/>
                  </a:lnTo>
                  <a:lnTo>
                    <a:pt x="743891" y="50256"/>
                  </a:lnTo>
                  <a:lnTo>
                    <a:pt x="702370" y="32655"/>
                  </a:lnTo>
                  <a:lnTo>
                    <a:pt x="659106" y="18645"/>
                  </a:lnTo>
                  <a:lnTo>
                    <a:pt x="614284" y="8409"/>
                  </a:lnTo>
                  <a:lnTo>
                    <a:pt x="568087" y="2133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2" descr="https://ds02.infourok.ru/uploads/ex/134e/0007664d-c67db415/img1.jpg"/>
          <p:cNvPicPr>
            <a:picLocks noChangeAspect="1" noChangeArrowheads="1"/>
          </p:cNvPicPr>
          <p:nvPr/>
        </p:nvPicPr>
        <p:blipFill>
          <a:blip r:embed="rId13" cstate="print"/>
          <a:srcRect l="8299" t="29060" b="7009"/>
          <a:stretch>
            <a:fillRect/>
          </a:stretch>
        </p:blipFill>
        <p:spPr bwMode="auto">
          <a:xfrm>
            <a:off x="8702586" y="0"/>
            <a:ext cx="3489414" cy="1824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8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1876" y="1328632"/>
            <a:ext cx="875411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b="1" spc="-2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000" b="1" spc="-15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000" b="1" spc="-125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к</a:t>
            </a:r>
            <a:r>
              <a:rPr sz="2000" b="1" spc="2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000" b="1" spc="-45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2000" b="1" spc="-2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реализации</a:t>
            </a:r>
            <a:r>
              <a:rPr sz="2000" b="1" spc="-2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000" b="1" spc="-5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ОП</a:t>
            </a:r>
            <a:r>
              <a:rPr sz="2000" b="1" spc="2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сформулированы</a:t>
            </a:r>
            <a:r>
              <a:rPr sz="2000" b="1" spc="15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000" b="1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в</a:t>
            </a:r>
            <a:r>
              <a:rPr sz="2000" b="1" spc="1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категориях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ts val="2280"/>
              </a:lnSpc>
            </a:pPr>
            <a:r>
              <a:rPr sz="2800" b="1" spc="-15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системно-деятельностного</a:t>
            </a:r>
            <a:r>
              <a:rPr sz="2800" b="1" spc="-40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800" b="1" spc="-25" dirty="0">
                <a:solidFill>
                  <a:schemeClr val="accent5">
                    <a:lumMod val="75000"/>
                  </a:schemeClr>
                </a:solidFill>
                <a:latin typeface="Microsoft Sans Serif"/>
                <a:cs typeface="Microsoft Sans Serif"/>
              </a:rPr>
              <a:t>подхода.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4020" y="2885439"/>
            <a:ext cx="3361054" cy="2440940"/>
            <a:chOff x="2954020" y="2885439"/>
            <a:chExt cx="3361054" cy="2440940"/>
          </a:xfrm>
        </p:grpSpPr>
        <p:sp>
          <p:nvSpPr>
            <p:cNvPr id="5" name="object 5"/>
            <p:cNvSpPr/>
            <p:nvPr/>
          </p:nvSpPr>
          <p:spPr>
            <a:xfrm>
              <a:off x="5777230" y="532002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60370" y="3295649"/>
              <a:ext cx="161290" cy="2024380"/>
            </a:xfrm>
            <a:custGeom>
              <a:avLst/>
              <a:gdLst/>
              <a:ahLst/>
              <a:cxnLst/>
              <a:rect l="l" t="t" r="r" b="b"/>
              <a:pathLst>
                <a:path w="161289" h="2024379">
                  <a:moveTo>
                    <a:pt x="0" y="1008380"/>
                  </a:moveTo>
                  <a:lnTo>
                    <a:pt x="80518" y="1008380"/>
                  </a:lnTo>
                  <a:lnTo>
                    <a:pt x="80518" y="2023872"/>
                  </a:lnTo>
                  <a:lnTo>
                    <a:pt x="161036" y="2023872"/>
                  </a:lnTo>
                </a:path>
                <a:path w="161289" h="2024379">
                  <a:moveTo>
                    <a:pt x="0" y="1008380"/>
                  </a:moveTo>
                  <a:lnTo>
                    <a:pt x="80518" y="1008380"/>
                  </a:lnTo>
                  <a:lnTo>
                    <a:pt x="80518" y="1011808"/>
                  </a:lnTo>
                  <a:lnTo>
                    <a:pt x="161036" y="1011808"/>
                  </a:lnTo>
                </a:path>
                <a:path w="161289" h="2024379">
                  <a:moveTo>
                    <a:pt x="0" y="1008761"/>
                  </a:moveTo>
                  <a:lnTo>
                    <a:pt x="80518" y="1008761"/>
                  </a:lnTo>
                  <a:lnTo>
                    <a:pt x="80518" y="0"/>
                  </a:lnTo>
                  <a:lnTo>
                    <a:pt x="161036" y="0"/>
                  </a:lnTo>
                </a:path>
              </a:pathLst>
            </a:custGeom>
            <a:ln w="12700">
              <a:solidFill>
                <a:srgbClr val="6C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77230" y="329564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2930" y="289178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60"/>
                  </a:lnTo>
                  <a:lnTo>
                    <a:pt x="2654299" y="810260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2930" y="289178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60"/>
                  </a:moveTo>
                  <a:lnTo>
                    <a:pt x="2654299" y="810260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77230" y="430910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30810" y="2828289"/>
            <a:ext cx="2705100" cy="2954020"/>
          </a:xfrm>
          <a:custGeom>
            <a:avLst/>
            <a:gdLst/>
            <a:ahLst/>
            <a:cxnLst/>
            <a:rect l="l" t="t" r="r" b="b"/>
            <a:pathLst>
              <a:path w="2705100" h="2954020">
                <a:moveTo>
                  <a:pt x="2705100" y="0"/>
                </a:moveTo>
                <a:lnTo>
                  <a:pt x="0" y="0"/>
                </a:lnTo>
                <a:lnTo>
                  <a:pt x="0" y="2954020"/>
                </a:lnTo>
                <a:lnTo>
                  <a:pt x="2705100" y="2954020"/>
                </a:lnTo>
                <a:lnTo>
                  <a:pt x="2705100" y="0"/>
                </a:lnTo>
                <a:close/>
              </a:path>
            </a:pathLst>
          </a:custGeom>
          <a:solidFill>
            <a:srgbClr val="345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0672" y="3765486"/>
            <a:ext cx="2358390" cy="10223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500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Системно-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ностн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 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2929" y="2891789"/>
            <a:ext cx="2813766" cy="7713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44805" marR="337185" indent="-2540">
              <a:lnSpc>
                <a:spcPts val="1440"/>
              </a:lnSpc>
            </a:pPr>
            <a:r>
              <a:rPr sz="1600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Личностные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600" spc="-1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344805" marR="337185" indent="-2540">
              <a:lnSpc>
                <a:spcPts val="1440"/>
              </a:lnSpc>
            </a:pPr>
            <a:r>
              <a:rPr lang="ru-RU" sz="16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езультаты</a:t>
            </a:r>
            <a:r>
              <a:rPr sz="16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(ценности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мотивация)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01740" y="2885439"/>
            <a:ext cx="3228340" cy="822960"/>
            <a:chOff x="6301740" y="2885439"/>
            <a:chExt cx="3228340" cy="822960"/>
          </a:xfrm>
        </p:grpSpPr>
        <p:sp>
          <p:nvSpPr>
            <p:cNvPr id="15" name="object 15"/>
            <p:cNvSpPr/>
            <p:nvPr/>
          </p:nvSpPr>
          <p:spPr>
            <a:xfrm>
              <a:off x="6308090" y="2891789"/>
              <a:ext cx="3215640" cy="810260"/>
            </a:xfrm>
            <a:custGeom>
              <a:avLst/>
              <a:gdLst/>
              <a:ahLst/>
              <a:cxnLst/>
              <a:rect l="l" t="t" r="r" b="b"/>
              <a:pathLst>
                <a:path w="3215640" h="810260">
                  <a:moveTo>
                    <a:pt x="3215640" y="0"/>
                  </a:moveTo>
                  <a:lnTo>
                    <a:pt x="0" y="0"/>
                  </a:lnTo>
                  <a:lnTo>
                    <a:pt x="0" y="810260"/>
                  </a:lnTo>
                  <a:lnTo>
                    <a:pt x="3215640" y="810260"/>
                  </a:lnTo>
                  <a:lnTo>
                    <a:pt x="321564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8090" y="2891789"/>
              <a:ext cx="3215640" cy="810260"/>
            </a:xfrm>
            <a:custGeom>
              <a:avLst/>
              <a:gdLst/>
              <a:ahLst/>
              <a:cxnLst/>
              <a:rect l="l" t="t" r="r" b="b"/>
              <a:pathLst>
                <a:path w="3215640" h="810260">
                  <a:moveTo>
                    <a:pt x="0" y="810260"/>
                  </a:moveTo>
                  <a:lnTo>
                    <a:pt x="3215640" y="810260"/>
                  </a:lnTo>
                  <a:lnTo>
                    <a:pt x="3215640" y="0"/>
                  </a:lnTo>
                  <a:lnTo>
                    <a:pt x="0" y="0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08090" y="2891788"/>
            <a:ext cx="3500928" cy="59182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408305" marR="316865" indent="-81915">
              <a:lnSpc>
                <a:spcPts val="144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Ориентация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формирование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ценности 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мотивов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68483" y="2181923"/>
            <a:ext cx="214185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</a:t>
            </a:r>
            <a:r>
              <a:rPr sz="1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личностных</a:t>
            </a:r>
            <a:endParaRPr sz="12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«ценностное</a:t>
            </a:r>
            <a:r>
              <a:rPr sz="1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«уважительное</a:t>
            </a:r>
            <a:r>
              <a:rPr sz="12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330"/>
              </a:lnSpc>
            </a:pP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«интерес</a:t>
            </a:r>
            <a:r>
              <a:rPr sz="1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43180" algn="ctr">
              <a:lnSpc>
                <a:spcPts val="1570"/>
              </a:lnSpc>
              <a:tabLst>
                <a:tab pos="1257935" algn="l"/>
              </a:tabLst>
            </a:pPr>
            <a:r>
              <a:rPr sz="1400" u="heavy" dirty="0">
                <a:solidFill>
                  <a:srgbClr val="FFFFFF"/>
                </a:solidFill>
                <a:uFill>
                  <a:solidFill>
                    <a:srgbClr val="006EBF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16579" y="3896359"/>
            <a:ext cx="2667000" cy="822960"/>
            <a:chOff x="3116579" y="3896359"/>
            <a:chExt cx="2667000" cy="822960"/>
          </a:xfrm>
        </p:grpSpPr>
        <p:sp>
          <p:nvSpPr>
            <p:cNvPr id="20" name="object 20"/>
            <p:cNvSpPr/>
            <p:nvPr/>
          </p:nvSpPr>
          <p:spPr>
            <a:xfrm>
              <a:off x="3122929" y="390270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2654299" y="810259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2929" y="390270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59"/>
                  </a:moveTo>
                  <a:lnTo>
                    <a:pt x="2654299" y="810259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22929" y="3902709"/>
            <a:ext cx="2654300" cy="593752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805180" marR="118110" indent="-678815" algn="just">
              <a:lnSpc>
                <a:spcPts val="1440"/>
              </a:lnSpc>
            </a:pPr>
            <a:r>
              <a:rPr sz="160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Метапредметные</a:t>
            </a:r>
            <a:endParaRPr lang="ru-RU" sz="1600" spc="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805180" marR="118110" indent="-678815" algn="just">
              <a:lnSpc>
                <a:spcPts val="1440"/>
              </a:lnSpc>
            </a:pPr>
            <a:r>
              <a:rPr sz="1600" spc="-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6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(«soft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skills»)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01740" y="3896359"/>
            <a:ext cx="3218180" cy="822960"/>
            <a:chOff x="6301740" y="3896359"/>
            <a:chExt cx="3218180" cy="822960"/>
          </a:xfrm>
        </p:grpSpPr>
        <p:sp>
          <p:nvSpPr>
            <p:cNvPr id="24" name="object 24"/>
            <p:cNvSpPr/>
            <p:nvPr/>
          </p:nvSpPr>
          <p:spPr>
            <a:xfrm>
              <a:off x="6308090" y="3902709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3205480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3205480" y="810259"/>
                  </a:lnTo>
                  <a:lnTo>
                    <a:pt x="320548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8090" y="3902709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0" y="810259"/>
                  </a:moveTo>
                  <a:lnTo>
                    <a:pt x="3205480" y="810259"/>
                  </a:lnTo>
                  <a:lnTo>
                    <a:pt x="3205480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08090" y="3902709"/>
            <a:ext cx="3209290" cy="81026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87325" marR="186055" indent="1270" algn="ctr">
              <a:lnSpc>
                <a:spcPct val="86300"/>
              </a:lnSpc>
              <a:spcBef>
                <a:spcPts val="1010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УУД: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познавательные,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коммуникативные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регулятивные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16579" y="4909820"/>
            <a:ext cx="2667000" cy="822960"/>
            <a:chOff x="3116579" y="4909820"/>
            <a:chExt cx="2667000" cy="822960"/>
          </a:xfrm>
        </p:grpSpPr>
        <p:sp>
          <p:nvSpPr>
            <p:cNvPr id="28" name="object 28"/>
            <p:cNvSpPr/>
            <p:nvPr/>
          </p:nvSpPr>
          <p:spPr>
            <a:xfrm>
              <a:off x="3122929" y="4916170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2654299" y="810259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2929" y="4916170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59"/>
                  </a:moveTo>
                  <a:lnTo>
                    <a:pt x="2654299" y="810259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22929" y="4916170"/>
            <a:ext cx="2654300" cy="54373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Предметные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01740" y="4909820"/>
            <a:ext cx="3218180" cy="822960"/>
            <a:chOff x="6301740" y="4909820"/>
            <a:chExt cx="3218180" cy="822960"/>
          </a:xfrm>
        </p:grpSpPr>
        <p:sp>
          <p:nvSpPr>
            <p:cNvPr id="32" name="object 32"/>
            <p:cNvSpPr/>
            <p:nvPr/>
          </p:nvSpPr>
          <p:spPr>
            <a:xfrm>
              <a:off x="6308090" y="4916170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3205480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3205480" y="810259"/>
                  </a:lnTo>
                  <a:lnTo>
                    <a:pt x="320548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08090" y="4916170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0" y="810259"/>
                  </a:moveTo>
                  <a:lnTo>
                    <a:pt x="3205480" y="810259"/>
                  </a:lnTo>
                  <a:lnTo>
                    <a:pt x="3205480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08090" y="4916170"/>
            <a:ext cx="3209290" cy="8102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586105" marR="220345" indent="-361315">
              <a:lnSpc>
                <a:spcPts val="144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Конкретизация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систематизация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предметных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результатов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68483" y="3462908"/>
            <a:ext cx="17284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ет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200" b="1" spc="5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ет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ны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х  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«находить»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«выявлять»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«устанавливать»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«выбирать»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453751" y="4931991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79">
                <a:moveTo>
                  <a:pt x="0" y="0"/>
                </a:moveTo>
                <a:lnTo>
                  <a:pt x="1173480" y="0"/>
                </a:lnTo>
              </a:path>
            </a:pathLst>
          </a:custGeom>
          <a:ln w="13591">
            <a:solidFill>
              <a:srgbClr val="006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68483" y="5109464"/>
            <a:ext cx="206248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40132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предметных</a:t>
            </a:r>
            <a:r>
              <a:rPr sz="12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«осознавать»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«понимать»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«владеть»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«использовать»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«приобретение</a:t>
            </a:r>
            <a:r>
              <a:rPr sz="12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опыта»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785177" y="154003"/>
            <a:ext cx="10515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508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chemeClr val="accent5">
                    <a:lumMod val="75000"/>
                  </a:schemeClr>
                </a:solidFill>
              </a:rPr>
              <a:t>Ключевая</a:t>
            </a:r>
            <a:r>
              <a:rPr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200" b="1" spc="-10" dirty="0">
                <a:solidFill>
                  <a:schemeClr val="accent5">
                    <a:lumMod val="75000"/>
                  </a:schemeClr>
                </a:solidFill>
              </a:rPr>
              <a:t>педагогическая</a:t>
            </a:r>
            <a:r>
              <a:rPr sz="3200" b="1" spc="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200" b="1" spc="-15" dirty="0">
                <a:solidFill>
                  <a:schemeClr val="accent5">
                    <a:lumMod val="75000"/>
                  </a:schemeClr>
                </a:solidFill>
              </a:rPr>
              <a:t>задача:</a:t>
            </a:r>
            <a:r>
              <a:rPr sz="3200" b="1" spc="-2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200" b="1" spc="-5" dirty="0">
                <a:solidFill>
                  <a:schemeClr val="accent5">
                    <a:lumMod val="75000"/>
                  </a:schemeClr>
                </a:solidFill>
              </a:rPr>
              <a:t>создание</a:t>
            </a:r>
            <a:r>
              <a:rPr sz="3200" b="1" spc="-20" dirty="0">
                <a:solidFill>
                  <a:schemeClr val="accent5">
                    <a:lumMod val="75000"/>
                  </a:schemeClr>
                </a:solidFill>
              </a:rPr>
              <a:t> условий, </a:t>
            </a:r>
            <a:r>
              <a:rPr sz="3200" b="1" spc="-76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200" b="1" spc="-10" dirty="0">
                <a:solidFill>
                  <a:schemeClr val="accent5">
                    <a:lumMod val="75000"/>
                  </a:schemeClr>
                </a:solidFill>
              </a:rPr>
              <a:t>инициирующих</a:t>
            </a:r>
            <a:r>
              <a:rPr sz="3200" b="1" spc="7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200" b="1" spc="-5" dirty="0">
                <a:solidFill>
                  <a:schemeClr val="accent5">
                    <a:lumMod val="75000"/>
                  </a:schemeClr>
                </a:solidFill>
              </a:rPr>
              <a:t>действие</a:t>
            </a:r>
            <a:r>
              <a:rPr sz="3200" b="1" spc="5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200" b="1" spc="-20" dirty="0">
                <a:solidFill>
                  <a:schemeClr val="accent5">
                    <a:lumMod val="75000"/>
                  </a:schemeClr>
                </a:solidFill>
              </a:rPr>
              <a:t>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30943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5564" y="67247"/>
            <a:ext cx="885534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sz="3200" b="1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r>
              <a:rPr lang="ru-RU" sz="3200" b="1" spc="-1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5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личностным </a:t>
            </a:r>
            <a:r>
              <a:rPr sz="3200" b="1" spc="-5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r>
              <a:rPr sz="32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018" y="1145650"/>
            <a:ext cx="8869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1815" algn="l"/>
              </a:tabLst>
            </a:pP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Действующий</a:t>
            </a:r>
            <a:r>
              <a:rPr sz="240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	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Обновленный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53" y="1612974"/>
            <a:ext cx="5746671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Личностные</a:t>
            </a:r>
            <a:r>
              <a:rPr sz="20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0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должны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отражать: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48260">
              <a:lnSpc>
                <a:spcPct val="100000"/>
              </a:lnSpc>
            </a:pP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1)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основ</a:t>
            </a:r>
            <a:r>
              <a:rPr sz="20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гражданской </a:t>
            </a:r>
            <a:r>
              <a:rPr sz="2000" spc="-45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идентичности,</a:t>
            </a:r>
            <a:r>
              <a:rPr sz="20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чувства</a:t>
            </a:r>
            <a:r>
              <a:rPr sz="20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гордости</a:t>
            </a:r>
            <a:r>
              <a:rPr sz="20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за</a:t>
            </a:r>
            <a:r>
              <a:rPr sz="20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свою</a:t>
            </a:r>
            <a:r>
              <a:rPr sz="20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Родину, </a:t>
            </a:r>
            <a:r>
              <a:rPr sz="20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российский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народ</a:t>
            </a:r>
            <a:r>
              <a:rPr sz="20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историю</a:t>
            </a:r>
            <a:r>
              <a:rPr sz="20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России,</a:t>
            </a:r>
            <a:r>
              <a:rPr sz="20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осознание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 своей</a:t>
            </a:r>
            <a:r>
              <a:rPr sz="20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этнической</a:t>
            </a:r>
            <a:r>
              <a:rPr sz="20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национальной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524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принадлежности;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0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ценностей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многонационального</a:t>
            </a:r>
            <a:r>
              <a:rPr sz="20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российского</a:t>
            </a:r>
            <a:r>
              <a:rPr sz="20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общества;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становление</a:t>
            </a:r>
            <a:r>
              <a:rPr sz="20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гуманистических</a:t>
            </a:r>
            <a:r>
              <a:rPr sz="20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0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демократических </a:t>
            </a:r>
            <a:r>
              <a:rPr sz="20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ценностных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ориентаций;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780" dirty="0">
                <a:solidFill>
                  <a:srgbClr val="006FC0"/>
                </a:solidFill>
                <a:latin typeface="Microsoft Sans Serif"/>
                <a:cs typeface="Microsoft Sans Serif"/>
              </a:rPr>
              <a:t>…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45275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10)</a:t>
            </a:r>
            <a:r>
              <a:rPr sz="20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0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установки</a:t>
            </a:r>
            <a:r>
              <a:rPr sz="20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безопасный, </a:t>
            </a:r>
            <a:r>
              <a:rPr sz="20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здоровый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жизни,</a:t>
            </a:r>
            <a:r>
              <a:rPr sz="20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наличие</a:t>
            </a: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мотивации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к </a:t>
            </a:r>
            <a:r>
              <a:rPr sz="200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творческому </a:t>
            </a:r>
            <a:r>
              <a:rPr sz="20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труду,</a:t>
            </a:r>
            <a:r>
              <a:rPr sz="20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работе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на </a:t>
            </a:r>
            <a:r>
              <a:rPr sz="20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результат, </a:t>
            </a:r>
            <a:r>
              <a:rPr sz="20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бережному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отношению </a:t>
            </a:r>
            <a:r>
              <a:rPr sz="20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200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материальным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 </a:t>
            </a: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духовным</a:t>
            </a:r>
            <a:r>
              <a:rPr sz="20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ценностям.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5424" y="1535375"/>
            <a:ext cx="6234546" cy="498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082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Группы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личностных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2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(по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направлениям</a:t>
            </a:r>
            <a:r>
              <a:rPr sz="22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22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работы):</a:t>
            </a:r>
            <a:endParaRPr sz="22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67335" algn="l"/>
              </a:tabLst>
            </a:pPr>
            <a:r>
              <a:rPr sz="2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Патриотическое</a:t>
            </a:r>
            <a:r>
              <a:rPr sz="2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22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(4)</a:t>
            </a:r>
            <a:endParaRPr sz="22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2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Гражданское</a:t>
            </a:r>
            <a:r>
              <a:rPr sz="22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22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(8)</a:t>
            </a:r>
            <a:endParaRPr sz="22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Духовно-нравственное</a:t>
            </a:r>
            <a:r>
              <a:rPr sz="22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22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(3)</a:t>
            </a:r>
            <a:endParaRPr sz="22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Эстетическое</a:t>
            </a:r>
            <a:r>
              <a:rPr sz="2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22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(3)</a:t>
            </a:r>
            <a:endParaRPr sz="22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2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ценности</a:t>
            </a:r>
            <a:r>
              <a:rPr sz="2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научного</a:t>
            </a:r>
            <a:r>
              <a:rPr sz="22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познания</a:t>
            </a:r>
            <a:r>
              <a:rPr sz="22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(3)</a:t>
            </a:r>
            <a:endParaRPr sz="2200" dirty="0">
              <a:latin typeface="Microsoft Sans Serif"/>
              <a:cs typeface="Microsoft Sans Serif"/>
            </a:endParaRPr>
          </a:p>
          <a:p>
            <a:pPr marL="12700" marR="44958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2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Физическое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воспитание.</a:t>
            </a:r>
            <a:r>
              <a:rPr sz="2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z="2200" spc="-45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культуры</a:t>
            </a:r>
            <a:r>
              <a:rPr sz="22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здоровья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эмоционального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благополучия</a:t>
            </a:r>
            <a:r>
              <a:rPr sz="2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(5)</a:t>
            </a:r>
            <a:endParaRPr sz="22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22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Трудовое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22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(5)</a:t>
            </a:r>
            <a:endParaRPr sz="22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2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Экологическое</a:t>
            </a:r>
            <a:r>
              <a:rPr sz="22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22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(5)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ts val="2150"/>
              </a:lnSpc>
            </a:pPr>
            <a:r>
              <a:rPr sz="2200" spc="780" dirty="0">
                <a:solidFill>
                  <a:srgbClr val="006FC0"/>
                </a:solidFill>
                <a:latin typeface="Microsoft Sans Serif"/>
                <a:cs typeface="Microsoft Sans Serif"/>
              </a:rPr>
              <a:t>…</a:t>
            </a:r>
            <a:endParaRPr sz="2200" dirty="0">
              <a:latin typeface="Microsoft Sans Serif"/>
              <a:cs typeface="Microsoft Sans Serif"/>
            </a:endParaRPr>
          </a:p>
          <a:p>
            <a:pPr marL="12700" marR="131445">
              <a:lnSpc>
                <a:spcPts val="2400"/>
              </a:lnSpc>
              <a:spcBef>
                <a:spcPts val="70"/>
              </a:spcBef>
            </a:pP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Всего</a:t>
            </a:r>
            <a:r>
              <a:rPr sz="22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36</a:t>
            </a:r>
            <a:r>
              <a:rPr sz="22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конкретных</a:t>
            </a:r>
            <a:r>
              <a:rPr sz="22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6FC0"/>
                </a:solidFill>
                <a:latin typeface="Arial"/>
                <a:cs typeface="Arial"/>
              </a:rPr>
              <a:t>формулировок </a:t>
            </a:r>
            <a:r>
              <a:rPr sz="2200" b="1" spc="-5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личностных</a:t>
            </a:r>
            <a:r>
              <a:rPr sz="22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2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747" y="1454150"/>
            <a:ext cx="866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429885" algn="l"/>
              </a:tabLst>
            </a:pP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Действующий</a:t>
            </a:r>
            <a:r>
              <a:rPr sz="240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	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Обновленный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7" y="2188590"/>
            <a:ext cx="35064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«Метапредметные</a:t>
            </a:r>
            <a:r>
              <a:rPr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результаты </a:t>
            </a:r>
            <a:r>
              <a:rPr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освоения</a:t>
            </a:r>
            <a:r>
              <a:rPr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основной </a:t>
            </a:r>
            <a:r>
              <a:rPr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программы </a:t>
            </a:r>
            <a:r>
              <a:rPr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начального</a:t>
            </a:r>
            <a:r>
              <a:rPr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общего</a:t>
            </a:r>
            <a:r>
              <a:rPr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должны</a:t>
            </a:r>
            <a:r>
              <a:rPr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отражать:</a:t>
            </a:r>
            <a:endParaRPr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47" y="3832479"/>
            <a:ext cx="2184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Всего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= 16 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пред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х  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62295" marR="6337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916930" algn="l"/>
              </a:tabLst>
            </a:pPr>
            <a:r>
              <a:rPr spc="-10" dirty="0"/>
              <a:t>Овладение</a:t>
            </a:r>
            <a:r>
              <a:rPr dirty="0"/>
              <a:t> </a:t>
            </a:r>
            <a:r>
              <a:rPr spc="-10" dirty="0"/>
              <a:t>универсальными</a:t>
            </a:r>
            <a:r>
              <a:rPr spc="70" dirty="0"/>
              <a:t> </a:t>
            </a:r>
            <a:r>
              <a:rPr spc="-15" dirty="0"/>
              <a:t>учебными </a:t>
            </a:r>
            <a:r>
              <a:rPr spc="-484" dirty="0"/>
              <a:t> </a:t>
            </a:r>
            <a:r>
              <a:rPr spc="-10" dirty="0"/>
              <a:t>познавательными</a:t>
            </a:r>
            <a:r>
              <a:rPr spc="75" dirty="0"/>
              <a:t> </a:t>
            </a:r>
            <a:r>
              <a:rPr spc="-10" dirty="0"/>
              <a:t>действиями</a:t>
            </a: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Базовые</a:t>
            </a:r>
            <a:r>
              <a:rPr sz="1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логические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5,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6)</a:t>
            </a:r>
            <a:endParaRPr sz="1600" dirty="0">
              <a:latin typeface="Microsoft Sans Serif"/>
              <a:cs typeface="Microsoft Sans Serif"/>
            </a:endParaRPr>
          </a:p>
          <a:p>
            <a:pPr marL="5662295" marR="367030" lvl="1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Базовые</a:t>
            </a:r>
            <a:r>
              <a:rPr sz="16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6, </a:t>
            </a:r>
            <a:r>
              <a:rPr sz="1600" spc="-40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4)</a:t>
            </a:r>
            <a:endParaRPr sz="1600" dirty="0">
              <a:latin typeface="Microsoft Sans Serif"/>
              <a:cs typeface="Microsoft Sans Serif"/>
            </a:endParaRP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Работа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6,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5)</a:t>
            </a:r>
            <a:endParaRPr sz="1600" dirty="0">
              <a:latin typeface="Microsoft Sans Serif"/>
              <a:cs typeface="Microsoft Sans Serif"/>
            </a:endParaRPr>
          </a:p>
          <a:p>
            <a:pPr marL="5916295" indent="-254635">
              <a:lnSpc>
                <a:spcPct val="100000"/>
              </a:lnSpc>
              <a:buAutoNum type="arabicPeriod" startAt="2"/>
              <a:tabLst>
                <a:tab pos="5916930" algn="l"/>
              </a:tabLst>
            </a:pPr>
            <a:r>
              <a:rPr spc="-10" dirty="0"/>
              <a:t>Овладение</a:t>
            </a:r>
            <a:r>
              <a:rPr dirty="0"/>
              <a:t> </a:t>
            </a:r>
            <a:r>
              <a:rPr spc="-10" dirty="0"/>
              <a:t>универсальными</a:t>
            </a:r>
            <a:r>
              <a:rPr spc="80" dirty="0"/>
              <a:t> </a:t>
            </a:r>
            <a:r>
              <a:rPr spc="-15" dirty="0"/>
              <a:t>учебными</a:t>
            </a:r>
          </a:p>
          <a:p>
            <a:pPr marL="5662295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коммуникативными</a:t>
            </a:r>
            <a:r>
              <a:rPr spc="60" dirty="0"/>
              <a:t> </a:t>
            </a:r>
            <a:r>
              <a:rPr spc="-10" dirty="0"/>
              <a:t>действиями</a:t>
            </a: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Общение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8,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6)</a:t>
            </a:r>
            <a:endParaRPr sz="1600" dirty="0">
              <a:latin typeface="Microsoft Sans Serif"/>
              <a:cs typeface="Microsoft Sans Serif"/>
            </a:endParaRPr>
          </a:p>
          <a:p>
            <a:pPr marL="6058535" lvl="1" indent="-396875">
              <a:lnSpc>
                <a:spcPct val="100000"/>
              </a:lnSpc>
              <a:buAutoNum type="arabicPeriod"/>
              <a:tabLst>
                <a:tab pos="6059170" algn="l"/>
              </a:tabLst>
            </a:pP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Совместная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6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4,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4)</a:t>
            </a:r>
            <a:endParaRPr sz="1600" dirty="0">
              <a:latin typeface="Microsoft Sans Serif"/>
              <a:cs typeface="Microsoft Sans Serif"/>
            </a:endParaRPr>
          </a:p>
          <a:p>
            <a:pPr marL="5662295" marR="5080">
              <a:lnSpc>
                <a:spcPct val="100000"/>
              </a:lnSpc>
              <a:buAutoNum type="arabicPeriod" startAt="3"/>
              <a:tabLst>
                <a:tab pos="5916930" algn="l"/>
              </a:tabLst>
            </a:pPr>
            <a:r>
              <a:rPr spc="-10" dirty="0"/>
              <a:t>Овладение</a:t>
            </a:r>
            <a:r>
              <a:rPr spc="10" dirty="0"/>
              <a:t> </a:t>
            </a:r>
            <a:r>
              <a:rPr spc="-10" dirty="0"/>
              <a:t>универсальными</a:t>
            </a:r>
            <a:r>
              <a:rPr spc="90" dirty="0"/>
              <a:t> </a:t>
            </a:r>
            <a:r>
              <a:rPr spc="-15" dirty="0"/>
              <a:t>регулятивными </a:t>
            </a:r>
            <a:r>
              <a:rPr spc="-484" dirty="0"/>
              <a:t> </a:t>
            </a:r>
            <a:r>
              <a:rPr spc="-10" dirty="0"/>
              <a:t>действиями</a:t>
            </a:r>
          </a:p>
          <a:p>
            <a:pPr marL="6058535" lvl="1" indent="-396875">
              <a:lnSpc>
                <a:spcPct val="100000"/>
              </a:lnSpc>
              <a:buAutoNum type="arabicPeriod"/>
              <a:tabLst>
                <a:tab pos="6059170" algn="l"/>
              </a:tabLst>
            </a:pP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Самоорганизация</a:t>
            </a:r>
            <a:r>
              <a:rPr sz="16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2,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2)</a:t>
            </a:r>
            <a:endParaRPr sz="1600" dirty="0">
              <a:latin typeface="Microsoft Sans Serif"/>
              <a:cs typeface="Microsoft Sans Serif"/>
            </a:endParaRPr>
          </a:p>
          <a:p>
            <a:pPr marL="6057900" lvl="1" indent="-3962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058535" algn="l"/>
              </a:tabLst>
            </a:pP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Самоконтроль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2,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3)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1250" y="6027420"/>
            <a:ext cx="4840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Всего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33/30</a:t>
            </a:r>
            <a:r>
              <a:rPr sz="20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конкретных</a:t>
            </a:r>
            <a:r>
              <a:rPr sz="20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50391" y="52323"/>
            <a:ext cx="64897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Детализация</a:t>
            </a:r>
            <a:r>
              <a:rPr sz="3200" spc="-65" dirty="0"/>
              <a:t> </a:t>
            </a:r>
            <a:r>
              <a:rPr sz="3200" spc="-15" dirty="0"/>
              <a:t>требований</a:t>
            </a:r>
            <a:endParaRPr sz="3200" dirty="0"/>
          </a:p>
          <a:p>
            <a:pPr marL="12700">
              <a:lnSpc>
                <a:spcPct val="100000"/>
              </a:lnSpc>
            </a:pPr>
            <a:r>
              <a:rPr sz="3200" dirty="0"/>
              <a:t>к</a:t>
            </a:r>
            <a:r>
              <a:rPr sz="3200" spc="-30" dirty="0"/>
              <a:t> </a:t>
            </a:r>
            <a:r>
              <a:rPr sz="3200" spc="-50" dirty="0"/>
              <a:t>результатам</a:t>
            </a:r>
            <a:r>
              <a:rPr sz="3200" spc="35" dirty="0"/>
              <a:t> </a:t>
            </a:r>
            <a:r>
              <a:rPr sz="3200" spc="-15" dirty="0"/>
              <a:t>метапредметным</a:t>
            </a:r>
            <a:endParaRPr sz="32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0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283" y="1191235"/>
            <a:ext cx="3237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Действующий</a:t>
            </a:r>
            <a:r>
              <a:rPr sz="24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28595" y="1707341"/>
            <a:ext cx="5037171" cy="4950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indent="0">
              <a:lnSpc>
                <a:spcPct val="100000"/>
              </a:lnSpc>
              <a:buNone/>
              <a:tabLst>
                <a:tab pos="251460" algn="l"/>
              </a:tabLst>
            </a:pPr>
            <a:r>
              <a:rPr lang="ru-RU" sz="1050" spc="-15" dirty="0" smtClean="0"/>
              <a:t>Предметные </a:t>
            </a:r>
            <a:r>
              <a:rPr lang="ru-RU" sz="1050" spc="-15" dirty="0"/>
              <a:t>результаты освоения курса истории на уровне основного общего образования предполагают, что у учащегося сформированы:</a:t>
            </a:r>
          </a:p>
          <a:p>
            <a:pPr marL="250825" indent="-23876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lang="ru-RU" sz="1050" spc="-15" dirty="0" smtClean="0"/>
              <a:t>- </a:t>
            </a:r>
            <a:r>
              <a:rPr lang="ru-RU" sz="1050" spc="-15" dirty="0"/>
              <a:t>целостные представления об историческом пути человечества, разных народов и государств как необходимой основы миропонимания и познания современного общества; о преемственности исторических эпох и непрерывности исторических процессов; о месте и роли России в мировой истории;</a:t>
            </a:r>
          </a:p>
          <a:p>
            <a:pPr marL="250825" indent="-23876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lang="ru-RU" sz="1050" spc="-15" dirty="0" smtClean="0"/>
              <a:t>- </a:t>
            </a:r>
            <a:r>
              <a:rPr lang="ru-RU" sz="1050" spc="-15" dirty="0"/>
              <a:t>базовые исторические знания об основных этапах и закономерностях развития человеческого общества с древности до наших дней;</a:t>
            </a:r>
          </a:p>
          <a:p>
            <a:pPr marL="250825" indent="-23876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lang="ru-RU" sz="1050" spc="-15" dirty="0" smtClean="0"/>
              <a:t>- </a:t>
            </a:r>
            <a:r>
              <a:rPr lang="ru-RU" sz="1050" spc="-15" dirty="0"/>
              <a:t>способность применять понятийный аппарат исторического знания и приемы исторического анализа для раскрытия сущности и значения событий и явлений прошлого и современности;</a:t>
            </a:r>
          </a:p>
          <a:p>
            <a:pPr marL="250825" indent="-23876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lang="ru-RU" sz="1050" spc="-15" dirty="0" smtClean="0"/>
              <a:t>- </a:t>
            </a:r>
            <a:r>
              <a:rPr lang="ru-RU" sz="1050" spc="-15" dirty="0"/>
              <a:t>способность применять исторические знания для осмысления общественных событий и явлений прошлого и современности;</a:t>
            </a:r>
          </a:p>
          <a:p>
            <a:pPr marL="250825" indent="-23876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lang="ru-RU" sz="1050" spc="-15" dirty="0" smtClean="0"/>
              <a:t>- </a:t>
            </a:r>
            <a:r>
              <a:rPr lang="ru-RU" sz="1050" spc="-15" dirty="0"/>
              <a:t>умение искать, анализировать, систематизировать и оценивать историческую информацию различных исторических и современных источников, раскрывая ее социальную принадлежность и познавательную ценность; способность определять и аргументировать свое отношение к ней;</a:t>
            </a:r>
          </a:p>
          <a:p>
            <a:pPr marL="250825" indent="-23876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lang="ru-RU" sz="1050" spc="-15" dirty="0" smtClean="0"/>
              <a:t>- </a:t>
            </a:r>
            <a:r>
              <a:rPr lang="ru-RU" sz="1050" spc="-15" dirty="0"/>
              <a:t>умение работать с письменными, изобразительными и вещественными историческими источниками, понимать и интерпретировать содержащуюся в них информацию;</a:t>
            </a:r>
          </a:p>
          <a:p>
            <a:pPr marL="250825" indent="-23876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lang="ru-RU" sz="1050" spc="-15" dirty="0" smtClean="0"/>
              <a:t>- </a:t>
            </a:r>
            <a:r>
              <a:rPr lang="ru-RU" sz="1050" spc="-15" dirty="0"/>
              <a:t>уважение к мировому и отечественному историческому наследию, культуре своего и других народов; готовность применять исторические знания для выявления и сохранения исторических и культурных памятников своей страны и мира.</a:t>
            </a:r>
            <a:endParaRPr sz="1050"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6375020" y="1191235"/>
            <a:ext cx="3249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Обновленный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135" y="1583030"/>
            <a:ext cx="6397931" cy="5384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6055" indent="-342900">
              <a:lnSpc>
                <a:spcPct val="104299"/>
              </a:lnSpc>
              <a:spcBef>
                <a:spcPts val="280"/>
              </a:spcBef>
              <a:buAutoNum type="arabicPeriod"/>
            </a:pP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Знание </a:t>
            </a:r>
            <a:r>
              <a:rPr lang="ru-RU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хронологии, работа с </a:t>
            </a: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хронологией -2;</a:t>
            </a:r>
          </a:p>
          <a:p>
            <a:pPr marL="355600" marR="186055" indent="-342900">
              <a:lnSpc>
                <a:spcPct val="104299"/>
              </a:lnSpc>
              <a:spcBef>
                <a:spcPts val="280"/>
              </a:spcBef>
              <a:buAutoNum type="arabicPeriod"/>
            </a:pP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lang="ru-RU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Знание исторических фактов, работа с </a:t>
            </a: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фактами– 2;</a:t>
            </a:r>
          </a:p>
          <a:p>
            <a:pPr marL="355600" marR="186055" indent="-342900">
              <a:lnSpc>
                <a:spcPct val="104299"/>
              </a:lnSpc>
              <a:spcBef>
                <a:spcPts val="280"/>
              </a:spcBef>
              <a:buAutoNum type="arabicPeriod"/>
            </a:pP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lang="ru-RU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Работа с исторической картой (картами, размещенными в учебниках, атласах, на электронных носителях и т. д</a:t>
            </a: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.) -2;</a:t>
            </a:r>
          </a:p>
          <a:p>
            <a:pPr marL="355600" marR="186055" indent="-342900">
              <a:lnSpc>
                <a:spcPct val="104299"/>
              </a:lnSpc>
              <a:spcBef>
                <a:spcPts val="280"/>
              </a:spcBef>
              <a:buAutoNum type="arabicPeriod"/>
            </a:pP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Работа </a:t>
            </a:r>
            <a:r>
              <a:rPr lang="ru-RU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 историческими источниками (фрагментами аутентичных источников</a:t>
            </a: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) -3;</a:t>
            </a:r>
          </a:p>
          <a:p>
            <a:pPr marL="355600" marR="186055" indent="-342900">
              <a:lnSpc>
                <a:spcPct val="104299"/>
              </a:lnSpc>
              <a:spcBef>
                <a:spcPts val="280"/>
              </a:spcBef>
              <a:buAutoNum type="arabicPeriod"/>
            </a:pP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Описание </a:t>
            </a:r>
            <a:r>
              <a:rPr lang="ru-RU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(реконструкция</a:t>
            </a: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) -3;</a:t>
            </a:r>
          </a:p>
          <a:p>
            <a:pPr marL="355600" marR="186055" indent="-342900">
              <a:lnSpc>
                <a:spcPct val="104299"/>
              </a:lnSpc>
              <a:spcBef>
                <a:spcPts val="280"/>
              </a:spcBef>
              <a:buAutoNum type="arabicPeriod"/>
            </a:pP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, </a:t>
            </a: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объяснение-6;</a:t>
            </a:r>
          </a:p>
          <a:p>
            <a:pPr marL="355600" marR="186055" indent="-342900">
              <a:lnSpc>
                <a:spcPct val="104299"/>
              </a:lnSpc>
              <a:spcBef>
                <a:spcPts val="280"/>
              </a:spcBef>
              <a:buAutoNum type="arabicPeriod"/>
            </a:pP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Работа </a:t>
            </a:r>
            <a:r>
              <a:rPr lang="ru-RU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 версиями, </a:t>
            </a: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оценками – 3;</a:t>
            </a:r>
          </a:p>
          <a:p>
            <a:pPr marL="355600" marR="186055" indent="-342900">
              <a:lnSpc>
                <a:spcPct val="104299"/>
              </a:lnSpc>
              <a:spcBef>
                <a:spcPts val="280"/>
              </a:spcBef>
              <a:buAutoNum type="arabicPeriod"/>
            </a:pP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Применение </a:t>
            </a:r>
            <a:r>
              <a:rPr lang="ru-RU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исторических знаний и </a:t>
            </a:r>
            <a:r>
              <a:rPr lang="ru-RU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умений – 3.</a:t>
            </a:r>
          </a:p>
          <a:p>
            <a:pPr marL="12700" marR="186055">
              <a:lnSpc>
                <a:spcPct val="104299"/>
              </a:lnSpc>
              <a:spcBef>
                <a:spcPts val="280"/>
              </a:spcBef>
            </a:pPr>
            <a:r>
              <a:rPr lang="ru-RU" spc="-2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В</a:t>
            </a:r>
            <a:r>
              <a:rPr spc="-2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сего</a:t>
            </a:r>
            <a:r>
              <a:rPr spc="4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b="1" dirty="0" smtClean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lang="ru-RU" b="1" dirty="0" smtClean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b="1" spc="8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конкретизированных</a:t>
            </a:r>
            <a:r>
              <a:rPr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формулировок </a:t>
            </a:r>
            <a:r>
              <a:rPr spc="-40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привязанных</a:t>
            </a:r>
            <a:r>
              <a:rPr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части</a:t>
            </a:r>
            <a:r>
              <a:rPr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(году)</a:t>
            </a:r>
            <a:r>
              <a:rPr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20" dirty="0" err="1">
                <a:solidFill>
                  <a:srgbClr val="006FC0"/>
                </a:solidFill>
                <a:latin typeface="Microsoft Sans Serif"/>
                <a:cs typeface="Microsoft Sans Serif"/>
              </a:rPr>
              <a:t>изучения</a:t>
            </a:r>
            <a:r>
              <a:rPr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pc="-3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предмета</a:t>
            </a:r>
            <a:endParaRPr lang="ru-RU" spc="-30" dirty="0" smtClean="0">
              <a:solidFill>
                <a:srgbClr val="006FC0"/>
              </a:solidFill>
              <a:latin typeface="Microsoft Sans Serif"/>
              <a:cs typeface="Microsoft Sans Serif"/>
            </a:endParaRPr>
          </a:p>
          <a:p>
            <a:pPr marL="12700" marR="186055">
              <a:lnSpc>
                <a:spcPct val="104299"/>
              </a:lnSpc>
              <a:spcBef>
                <a:spcPts val="280"/>
              </a:spcBef>
            </a:pPr>
            <a:r>
              <a:rPr lang="ru-RU" sz="1600" dirty="0">
                <a:latin typeface="Microsoft Sans Serif"/>
                <a:cs typeface="Microsoft Sans Serif"/>
              </a:rPr>
              <a:t>Приведенный перечень служит ориентиром: а) для планирования и организации познавательной деятельности школьников при изучении истории (в том числе — разработки системы познавательных задач); б) при измерении и оценке достигнутых учащимися результатов.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636" y="69215"/>
            <a:ext cx="959231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Детализация</a:t>
            </a:r>
            <a:r>
              <a:rPr sz="3200" spc="-10" dirty="0"/>
              <a:t> </a:t>
            </a:r>
            <a:r>
              <a:rPr sz="3200" spc="-15" dirty="0"/>
              <a:t>требований</a:t>
            </a:r>
            <a:endParaRPr sz="32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3200" dirty="0" smtClean="0"/>
              <a:t>к </a:t>
            </a:r>
            <a:r>
              <a:rPr lang="ru-RU" sz="3200" spc="-10" dirty="0"/>
              <a:t>предметным</a:t>
            </a:r>
            <a:r>
              <a:rPr sz="3200" spc="-35" dirty="0" smtClean="0"/>
              <a:t> </a:t>
            </a:r>
            <a:r>
              <a:rPr sz="3200" spc="-50" dirty="0" err="1"/>
              <a:t>результатам</a:t>
            </a:r>
            <a:r>
              <a:rPr sz="3200" spc="60" dirty="0"/>
              <a:t> </a:t>
            </a:r>
            <a:r>
              <a:rPr sz="3200" spc="-20" dirty="0" smtClean="0"/>
              <a:t> </a:t>
            </a:r>
            <a:r>
              <a:rPr lang="ru-RU" sz="3200" spc="-20" dirty="0" smtClean="0"/>
              <a:t>по истории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622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">
      <a:dk1>
        <a:srgbClr val="FFFFFF"/>
      </a:dk1>
      <a:lt1>
        <a:srgbClr val="FFFFFF"/>
      </a:lt1>
      <a:dk2>
        <a:srgbClr val="FFFFFF"/>
      </a:dk2>
      <a:lt2>
        <a:srgbClr val="0050EB"/>
      </a:lt2>
      <a:accent1>
        <a:srgbClr val="2578FF"/>
      </a:accent1>
      <a:accent2>
        <a:srgbClr val="3B94FF"/>
      </a:accent2>
      <a:accent3>
        <a:srgbClr val="FFFFFF"/>
      </a:accent3>
      <a:accent4>
        <a:srgbClr val="DADADA"/>
      </a:accent4>
      <a:accent5>
        <a:srgbClr val="ACBEFF"/>
      </a:accent5>
      <a:accent6>
        <a:srgbClr val="3586E7"/>
      </a:accent6>
      <a:hlink>
        <a:srgbClr val="30BEFE"/>
      </a:hlink>
      <a:folHlink>
        <a:srgbClr val="FFFFFF"/>
      </a:folHlink>
    </a:clrScheme>
    <a:fontScheme name="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CE0F10C8-DED2-4BFE-8285-5073A3337DA7}" vid="{3A5A28CF-83C7-47A2-8A8C-32AA7EFC8C0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567</TotalTime>
  <Words>1127</Words>
  <Application>Microsoft Office PowerPoint</Application>
  <PresentationFormat>Широкоэкранный</PresentationFormat>
  <Paragraphs>149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Microsoft Sans Serif</vt:lpstr>
      <vt:lpstr>Times New Roman</vt:lpstr>
      <vt:lpstr>Trebuchet MS</vt:lpstr>
      <vt:lpstr>Wingdings</vt:lpstr>
      <vt:lpstr>Wingdings 3</vt:lpstr>
      <vt:lpstr>Тема1</vt:lpstr>
      <vt:lpstr>Грань</vt:lpstr>
      <vt:lpstr>Тема Office</vt:lpstr>
      <vt:lpstr>Office Theme</vt:lpstr>
      <vt:lpstr>1_Office Theme</vt:lpstr>
      <vt:lpstr>2_Office Theme</vt:lpstr>
      <vt:lpstr>Апробация примерной рабочей программы по истории ФГОС 2021-2022</vt:lpstr>
      <vt:lpstr>Презентация PowerPoint</vt:lpstr>
      <vt:lpstr>ФГОС - это утвержденный на государственном уровне  документ, который устанавливает требования к  образовательным программам</vt:lpstr>
      <vt:lpstr>Новые ФГОС начального и основного общего образования  утверждены приказом Минпросвещения от 31.05.2021 № 286 и № 287. </vt:lpstr>
      <vt:lpstr>Обновленные ФГОС</vt:lpstr>
      <vt:lpstr>Ключевая педагогическая задача: создание условий,  инициирующих действие обучающегося</vt:lpstr>
      <vt:lpstr>Детализация требований к личностным результатам </vt:lpstr>
      <vt:lpstr>Детализация требований к результатам метапредметным</vt:lpstr>
      <vt:lpstr>Детализация требований к предметным результатам  по истории</vt:lpstr>
      <vt:lpstr>Презентация PowerPoint</vt:lpstr>
      <vt:lpstr>Презентация PowerPoint</vt:lpstr>
      <vt:lpstr>Научно-методическое сопровождение ФГОС:  конструктор рабочих программ</vt:lpstr>
      <vt:lpstr>Научно-методическое и технологическое  сопровождение ФГОС</vt:lpstr>
      <vt:lpstr>Использованные материалы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«Лицей № 77 г. Челябинска»           Информационно-познавательный  проект «Дополнительная хорда сердца и её влияние на жизнь человека»                                                                            Выполнил: Светлаков Денис, ученика                                                                             9б класса МАОУ лицей №77                                                                     Руководитель:  Бетехтина Ирина                   Юрьевна  учитель биологии высшей категории   Челябинск, 2020    </dc:title>
  <dc:creator>admin</dc:creator>
  <cp:lastModifiedBy>admin</cp:lastModifiedBy>
  <cp:revision>32</cp:revision>
  <dcterms:created xsi:type="dcterms:W3CDTF">2020-10-15T11:24:31Z</dcterms:created>
  <dcterms:modified xsi:type="dcterms:W3CDTF">2022-03-02T19:41:17Z</dcterms:modified>
</cp:coreProperties>
</file>