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-366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30E9-BCB8-4789-A205-3248288B36D0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D1E4-0093-4EE4-BE8A-F8E438BC5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057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30E9-BCB8-4789-A205-3248288B36D0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D1E4-0093-4EE4-BE8A-F8E438BC5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133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30E9-BCB8-4789-A205-3248288B36D0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D1E4-0093-4EE4-BE8A-F8E438BC5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35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30E9-BCB8-4789-A205-3248288B36D0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D1E4-0093-4EE4-BE8A-F8E438BC5D6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1288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30E9-BCB8-4789-A205-3248288B36D0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D1E4-0093-4EE4-BE8A-F8E438BC5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38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30E9-BCB8-4789-A205-3248288B36D0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D1E4-0093-4EE4-BE8A-F8E438BC5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841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30E9-BCB8-4789-A205-3248288B36D0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D1E4-0093-4EE4-BE8A-F8E438BC5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913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30E9-BCB8-4789-A205-3248288B36D0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D1E4-0093-4EE4-BE8A-F8E438BC5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681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30E9-BCB8-4789-A205-3248288B36D0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D1E4-0093-4EE4-BE8A-F8E438BC5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902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30E9-BCB8-4789-A205-3248288B36D0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D1E4-0093-4EE4-BE8A-F8E438BC5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49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30E9-BCB8-4789-A205-3248288B36D0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D1E4-0093-4EE4-BE8A-F8E438BC5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40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30E9-BCB8-4789-A205-3248288B36D0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D1E4-0093-4EE4-BE8A-F8E438BC5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588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30E9-BCB8-4789-A205-3248288B36D0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D1E4-0093-4EE4-BE8A-F8E438BC5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55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30E9-BCB8-4789-A205-3248288B36D0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D1E4-0093-4EE4-BE8A-F8E438BC5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370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30E9-BCB8-4789-A205-3248288B36D0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D1E4-0093-4EE4-BE8A-F8E438BC5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518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30E9-BCB8-4789-A205-3248288B36D0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D1E4-0093-4EE4-BE8A-F8E438BC5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254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30E9-BCB8-4789-A205-3248288B36D0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D1E4-0093-4EE4-BE8A-F8E438BC5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9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CDB30E9-BCB8-4789-A205-3248288B36D0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AD1E4-0093-4EE4-BE8A-F8E438BC5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4925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Воспитательный потенциал современного урока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r>
              <a:rPr lang="ru-RU" sz="8000" b="1" dirty="0" err="1" smtClean="0"/>
              <a:t>Сайбель</a:t>
            </a:r>
            <a:r>
              <a:rPr lang="ru-RU" sz="8000" b="1" dirty="0" smtClean="0"/>
              <a:t> Елена Александровна</a:t>
            </a:r>
          </a:p>
          <a:p>
            <a:pPr algn="r"/>
            <a:r>
              <a:rPr lang="ru-RU" sz="8000" b="1" dirty="0" smtClean="0"/>
              <a:t>Учитель истории и обществознания МБОУ №75 г. Челябинска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57356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5125"/>
            <a:ext cx="11134344" cy="695579"/>
          </a:xfrm>
        </p:spPr>
        <p:txBody>
          <a:bodyPr>
            <a:noAutofit/>
          </a:bodyPr>
          <a:lstStyle/>
          <a:p>
            <a:r>
              <a:rPr lang="ru-RU" sz="3200" b="1" i="1" u="sng" dirty="0"/>
              <a:t>Воспитание через пример </a:t>
            </a:r>
            <a:r>
              <a:rPr lang="ru-RU" sz="3200" b="1" dirty="0"/>
              <a:t>(изучение мотивов, поступков людей, </a:t>
            </a:r>
            <a:r>
              <a:rPr lang="ru-RU" sz="3200" b="1" dirty="0" smtClean="0"/>
              <a:t>исторических </a:t>
            </a:r>
            <a:r>
              <a:rPr lang="ru-RU" sz="3200" b="1" dirty="0"/>
              <a:t>личностей):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456" y="1764792"/>
            <a:ext cx="11603736" cy="47640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 smtClean="0"/>
              <a:t>«В </a:t>
            </a:r>
            <a:r>
              <a:rPr lang="ru-RU" sz="2200" b="1" dirty="0"/>
              <a:t>осажденном Ленинграде - городе, где долгое </a:t>
            </a:r>
          </a:p>
          <a:p>
            <a:pPr marL="0" indent="0">
              <a:buNone/>
            </a:pPr>
            <a:r>
              <a:rPr lang="ru-RU" sz="2200" b="1" dirty="0"/>
              <a:t>время жил и работал Вавилов, шла первая блокадная зима. Нормы хлеба были </a:t>
            </a:r>
          </a:p>
          <a:p>
            <a:pPr marL="0" indent="0">
              <a:buNone/>
            </a:pPr>
            <a:r>
              <a:rPr lang="ru-RU" sz="2200" b="1" dirty="0"/>
              <a:t>сокращены до невозможного: рабочим - по 250 граммов в сутки, остальным -</a:t>
            </a:r>
          </a:p>
          <a:p>
            <a:pPr marL="0" indent="0">
              <a:buNone/>
            </a:pPr>
            <a:r>
              <a:rPr lang="ru-RU" sz="2200" b="1" dirty="0"/>
              <a:t>125 граммов. Люди обезумели от голода, падали на ходу, умирали от </a:t>
            </a:r>
          </a:p>
          <a:p>
            <a:pPr marL="0" indent="0">
              <a:buNone/>
            </a:pPr>
            <a:r>
              <a:rPr lang="ru-RU" sz="2200" b="1" dirty="0"/>
              <a:t>истощения.</a:t>
            </a:r>
          </a:p>
          <a:p>
            <a:pPr marL="0" indent="0">
              <a:buNone/>
            </a:pPr>
            <a:r>
              <a:rPr lang="ru-RU" sz="2200" b="1" dirty="0"/>
              <a:t>А в это время в темных холодных комнатах на Исаакиевской площади, </a:t>
            </a:r>
          </a:p>
          <a:p>
            <a:pPr marL="0" indent="0">
              <a:buNone/>
            </a:pPr>
            <a:r>
              <a:rPr lang="ru-RU" sz="2200" b="1" dirty="0"/>
              <a:t>в доме с забитыми досками окнами было полно еды. В коробках и мешках </a:t>
            </a:r>
          </a:p>
          <a:p>
            <a:pPr marL="0" indent="0">
              <a:buNone/>
            </a:pPr>
            <a:r>
              <a:rPr lang="ru-RU" sz="2200" b="1" dirty="0"/>
              <a:t>лежали десятки тонн семян, клубней картофеля. Но сотрудники Всесоюзного </a:t>
            </a:r>
          </a:p>
          <a:p>
            <a:pPr marL="0" indent="0">
              <a:buNone/>
            </a:pPr>
            <a:r>
              <a:rPr lang="ru-RU" sz="2200" b="1" dirty="0"/>
              <a:t>института растениеводства (ВИР), которые работали и урывками спали рядом, </a:t>
            </a:r>
            <a:r>
              <a:rPr lang="ru-RU" sz="2200" b="1" dirty="0" smtClean="0"/>
              <a:t>были </a:t>
            </a:r>
            <a:r>
              <a:rPr lang="ru-RU" sz="2200" b="1" dirty="0"/>
              <a:t>так же голодны и истощены, как и все ленинградцы. </a:t>
            </a:r>
          </a:p>
        </p:txBody>
      </p:sp>
    </p:spTree>
    <p:extLst>
      <p:ext uri="{BB962C8B-B14F-4D97-AF65-F5344CB8AC3E}">
        <p14:creationId xmlns:p14="http://schemas.microsoft.com/office/powerpoint/2010/main" val="358998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32336" y="127381"/>
            <a:ext cx="157501" cy="37130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312" y="594360"/>
            <a:ext cx="10917936" cy="5916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Они бредили едой, </a:t>
            </a:r>
            <a:r>
              <a:rPr lang="ru-RU" sz="2400" b="1" dirty="0" smtClean="0"/>
              <a:t>и </a:t>
            </a:r>
            <a:r>
              <a:rPr lang="ru-RU" sz="2400" b="1" dirty="0"/>
              <a:t>все же никому из них даже не приходила в голову мысль съесть хотя бы </a:t>
            </a:r>
            <a:r>
              <a:rPr lang="ru-RU" sz="2400" b="1" dirty="0" smtClean="0"/>
              <a:t>горсточку </a:t>
            </a:r>
            <a:r>
              <a:rPr lang="ru-RU" sz="2400" b="1" dirty="0"/>
              <a:t>зерен, чтобы спасти свою жизнь. Возможно, по нынешним </a:t>
            </a:r>
            <a:r>
              <a:rPr lang="ru-RU" sz="2400" b="1" dirty="0" smtClean="0"/>
              <a:t>временам </a:t>
            </a:r>
            <a:r>
              <a:rPr lang="ru-RU" sz="2400" b="1" dirty="0"/>
              <a:t>их трудно понять, но они знали, что делали. Они берегли от </a:t>
            </a:r>
            <a:r>
              <a:rPr lang="ru-RU" sz="2400" b="1" dirty="0" smtClean="0"/>
              <a:t>сорокоградусной </a:t>
            </a:r>
            <a:r>
              <a:rPr lang="ru-RU" sz="2400" b="1" dirty="0"/>
              <a:t>стужи и стай остервеневших крыс бесценное достояние </a:t>
            </a:r>
            <a:r>
              <a:rPr lang="ru-RU" sz="2400" b="1" dirty="0" smtClean="0"/>
              <a:t>государства </a:t>
            </a:r>
            <a:r>
              <a:rPr lang="ru-RU" sz="2400" b="1" dirty="0"/>
              <a:t>- уникальную коллекцию культурных растений и их </a:t>
            </a:r>
            <a:r>
              <a:rPr lang="ru-RU" sz="2400" b="1" dirty="0" smtClean="0"/>
              <a:t>дикорастущих </a:t>
            </a:r>
            <a:r>
              <a:rPr lang="ru-RU" sz="2400" b="1" dirty="0"/>
              <a:t>сородичей. Не имевшая себе равных в мире, собранная </a:t>
            </a:r>
            <a:r>
              <a:rPr lang="ru-RU" sz="2400" b="1" dirty="0" smtClean="0"/>
              <a:t>гигантскими </a:t>
            </a:r>
            <a:r>
              <a:rPr lang="ru-RU" sz="2400" b="1" dirty="0"/>
              <a:t>усилиями коллекция насчитывала более 200 000 драгоценных </a:t>
            </a:r>
            <a:r>
              <a:rPr lang="ru-RU" sz="2400" b="1" dirty="0" smtClean="0"/>
              <a:t>образцов. Еле </a:t>
            </a:r>
            <a:r>
              <a:rPr lang="ru-RU" sz="2400" b="1" dirty="0"/>
              <a:t>державшийся на ногах, истощенный, обмерзший ближайший </a:t>
            </a:r>
            <a:r>
              <a:rPr lang="ru-RU" sz="2400" b="1" dirty="0" smtClean="0"/>
              <a:t>соратник </a:t>
            </a:r>
            <a:r>
              <a:rPr lang="ru-RU" sz="2400" b="1" dirty="0"/>
              <a:t>Вавилова Вадим Степанович </a:t>
            </a:r>
            <a:r>
              <a:rPr lang="ru-RU" sz="2400" b="1" dirty="0" err="1"/>
              <a:t>Лехнович</a:t>
            </a:r>
            <a:r>
              <a:rPr lang="ru-RU" sz="2400" b="1" dirty="0"/>
              <a:t>, рискуя жизнью, под </a:t>
            </a:r>
            <a:r>
              <a:rPr lang="ru-RU" sz="2400" b="1" dirty="0" smtClean="0"/>
              <a:t>обстрелом </a:t>
            </a:r>
            <a:r>
              <a:rPr lang="ru-RU" sz="2400" b="1" dirty="0"/>
              <a:t>добывал для спасения коллекции дрова. Он был душой крошечного </a:t>
            </a:r>
            <a:r>
              <a:rPr lang="ru-RU" sz="2400" b="1" dirty="0" smtClean="0"/>
              <a:t>мужественного </a:t>
            </a:r>
            <a:r>
              <a:rPr lang="ru-RU" sz="2400" b="1" dirty="0"/>
              <a:t>коллектива. О тех трагических днях </a:t>
            </a:r>
            <a:r>
              <a:rPr lang="ru-RU" sz="2400" b="1" dirty="0" err="1"/>
              <a:t>Лехнович</a:t>
            </a:r>
            <a:r>
              <a:rPr lang="ru-RU" sz="2400" b="1" dirty="0"/>
              <a:t> и годы спустя </a:t>
            </a:r>
            <a:r>
              <a:rPr lang="ru-RU" sz="2400" b="1" dirty="0" smtClean="0"/>
              <a:t>вспоминал </a:t>
            </a:r>
            <a:r>
              <a:rPr lang="ru-RU" sz="2400" b="1" dirty="0"/>
              <a:t>волнуясь: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3243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27664" y="365125"/>
            <a:ext cx="326136" cy="12167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336" y="1060704"/>
            <a:ext cx="10951464" cy="511625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b="1" dirty="0"/>
              <a:t>- Ходить было трудно... Да, невыносимо трудно было вставать, </a:t>
            </a:r>
            <a:r>
              <a:rPr lang="ru-RU" sz="2400" b="1" dirty="0" smtClean="0"/>
              <a:t>руками ногами </a:t>
            </a:r>
            <a:r>
              <a:rPr lang="ru-RU" sz="2400" b="1" dirty="0"/>
              <a:t>двигать... А не съесть коллекцию - трудно не было. Нисколько! </a:t>
            </a:r>
            <a:r>
              <a:rPr lang="ru-RU" sz="2400" b="1" dirty="0" smtClean="0"/>
              <a:t>Потому, что </a:t>
            </a:r>
            <a:r>
              <a:rPr lang="ru-RU" sz="2400" b="1" dirty="0"/>
              <a:t>съесть ее было невозможно. Дело всей жизни, дело жизни своих </a:t>
            </a:r>
            <a:r>
              <a:rPr lang="ru-RU" sz="2400" b="1" dirty="0" smtClean="0"/>
              <a:t>товарищей</a:t>
            </a:r>
            <a:r>
              <a:rPr lang="ru-RU" sz="2400" b="1" dirty="0"/>
              <a:t>... 28 сотрудников института умерли от голода во время блокады, </a:t>
            </a:r>
            <a:r>
              <a:rPr lang="ru-RU" sz="2400" b="1" dirty="0" smtClean="0"/>
              <a:t>но </a:t>
            </a:r>
            <a:r>
              <a:rPr lang="ru-RU" sz="2400" b="1" dirty="0"/>
              <a:t>ни одно </a:t>
            </a:r>
            <a:r>
              <a:rPr lang="ru-RU" sz="2400" b="1" dirty="0" smtClean="0"/>
              <a:t>зернышко </a:t>
            </a:r>
            <a:r>
              <a:rPr lang="ru-RU" sz="2400" b="1" dirty="0"/>
              <a:t>или картофельный клубень не были </a:t>
            </a:r>
            <a:r>
              <a:rPr lang="ru-RU" sz="2400" b="1" dirty="0" smtClean="0"/>
              <a:t>утеряны».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48077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1353799" y="457200"/>
            <a:ext cx="45719" cy="12334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735" y="630936"/>
            <a:ext cx="11180064" cy="5920931"/>
          </a:xfrm>
        </p:spPr>
        <p:txBody>
          <a:bodyPr>
            <a:normAutofit fontScale="92500"/>
          </a:bodyPr>
          <a:lstStyle/>
          <a:p>
            <a:pPr lvl="0">
              <a:lnSpc>
                <a:spcPct val="150000"/>
              </a:lnSpc>
            </a:pPr>
            <a:r>
              <a:rPr lang="ru-RU" sz="2400" b="1" dirty="0"/>
              <a:t>Формировать </a:t>
            </a:r>
            <a:r>
              <a:rPr lang="ru-RU" sz="2400" b="1" i="1" u="sng" dirty="0"/>
              <a:t>чувство патриотизма и духовно-нравственного потенциала</a:t>
            </a:r>
            <a:r>
              <a:rPr lang="ru-RU" sz="2400" b="1" u="sng" dirty="0"/>
              <a:t> </a:t>
            </a:r>
            <a:r>
              <a:rPr lang="ru-RU" sz="2400" b="1" dirty="0"/>
              <a:t>учащихся можно через определение «роли личности в истории, причем на разных уровнях ступеней обучения с 6 по 11 класс </a:t>
            </a:r>
            <a:endParaRPr lang="ru-RU" sz="2400" b="1" dirty="0" smtClean="0"/>
          </a:p>
          <a:p>
            <a:pPr lvl="0">
              <a:lnSpc>
                <a:spcPct val="150000"/>
              </a:lnSpc>
            </a:pPr>
            <a:r>
              <a:rPr lang="ru-RU" sz="2400" b="1" i="1" u="sng" dirty="0" smtClean="0"/>
              <a:t>Нравственное </a:t>
            </a:r>
            <a:r>
              <a:rPr lang="ru-RU" sz="2400" b="1" i="1" u="sng" dirty="0"/>
              <a:t>воспитание</a:t>
            </a:r>
            <a:r>
              <a:rPr lang="ru-RU" sz="2400" b="1" u="sng" dirty="0"/>
              <a:t> </a:t>
            </a:r>
            <a:r>
              <a:rPr lang="ru-RU" sz="2400" b="1" dirty="0"/>
              <a:t>является стержнем гуманитарного образования, история занимает основополагающее место в системе духовного воспитания личности. И здесь опять приходят на помощь личности отечественной истории, герои и патриоты России. Их личный биографический пример, изучение мотивов их поведения, плодов их поступков, благотворно сказавшихся на общественном благе, дает бесценный пример для подражания в жизненных ситуациях для молодых ребят.</a:t>
            </a:r>
          </a:p>
          <a:p>
            <a:pPr marL="0" indent="0">
              <a:lnSpc>
                <a:spcPct val="150000"/>
              </a:lnSpc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8460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1353800" y="173737"/>
            <a:ext cx="213360" cy="15169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608" y="640080"/>
            <a:ext cx="11164824" cy="572414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sz="2400" b="1" dirty="0"/>
              <a:t>При изучении на уроках истории событий, связанных с жизнью и деятельностью неоднозначных исторических персонажей, таких как: Наполеон Бонапарт, Чингисхан, Петр I, Александр Македонский, О. фон Бисмарк и др., стараюсь учить своих учеников </a:t>
            </a:r>
            <a:r>
              <a:rPr lang="ru-RU" sz="2400" b="1" u="sng" dirty="0"/>
              <a:t>извлекать уроки из прошлого, определять положительные и отрицательные последствия их деятельности, акцентируя внимание на то, что человек должен думать и прогнозировать последствия своих поступков и действий</a:t>
            </a:r>
            <a:r>
              <a:rPr lang="ru-RU" sz="2400" b="1" dirty="0"/>
              <a:t>. С этой целью организую дискуссионные уроки, которые позволяют ученикам осмыслить и оценить роль личности в истории, высказать свое суждение и отношение к ним. Тем самым способствую созданию условий для воспитания </a:t>
            </a:r>
            <a:r>
              <a:rPr lang="ru-RU" sz="2400" b="1" u="sng" dirty="0"/>
              <a:t>активной жизненной позиции учеников</a:t>
            </a:r>
            <a:r>
              <a:rPr lang="ru-RU" sz="2400" b="1" dirty="0"/>
              <a:t>, инициативности, готовности к принятию самостоятельных решений.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24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4160" y="365125"/>
            <a:ext cx="92964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" y="630936"/>
            <a:ext cx="11338560" cy="5733288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ru-RU" sz="2400" b="1" i="1" u="sng" dirty="0"/>
              <a:t>Эстетическое чувство </a:t>
            </a:r>
            <a:r>
              <a:rPr lang="ru-RU" sz="2400" b="1" dirty="0"/>
              <a:t>проявляется в виде восхищения, наслаждения прекрасным в природе, в обществе, в человеке, в искусстве, которое вызывает в нашем сознании ощущение бескорыстной радости, желание самосовершенствоваться. Напротив, безобразное в природе, в обществе, в человеке, в искусстве вызывает противоположные, отрицательные переживания, стремление усовершенствовать окружающее. Это формируется на уроках по культурному пространству, где мы закладываем представление о культуре разных эпох, даем представление о различных стилях в искусстве и многое другое.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63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4856" y="329185"/>
            <a:ext cx="2218944" cy="13615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824" y="1440270"/>
            <a:ext cx="8946541" cy="419548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b="1" dirty="0"/>
              <a:t>Таким образом, при проработке данных качеств мы можем достигнуть главной цели – целостному развитию личности учащихся</a:t>
            </a:r>
            <a:r>
              <a:rPr lang="ru-RU" sz="2400" b="1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400" b="1" dirty="0"/>
          </a:p>
          <a:p>
            <a:pPr marL="0" indent="0">
              <a:lnSpc>
                <a:spcPct val="150000"/>
              </a:lnSpc>
              <a:buNone/>
            </a:pPr>
            <a:r>
              <a:rPr lang="ru-RU" sz="2400" b="1" dirty="0"/>
              <a:t>Предлагаю вам рассмотреть приемы на примере одного урока.</a:t>
            </a:r>
          </a:p>
          <a:p>
            <a:pPr>
              <a:lnSpc>
                <a:spcPct val="150000"/>
              </a:lnSpc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731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1" y="452718"/>
            <a:ext cx="9867954" cy="1400530"/>
          </a:xfrm>
        </p:spPr>
        <p:txBody>
          <a:bodyPr>
            <a:normAutofit fontScale="90000"/>
          </a:bodyPr>
          <a:lstStyle/>
          <a:p>
            <a:r>
              <a:rPr lang="ru-RU" sz="3600" u="sng" dirty="0"/>
              <a:t>Тема урока: </a:t>
            </a:r>
            <a:r>
              <a:rPr lang="ru-RU" sz="3600" u="sng" dirty="0" smtClean="0"/>
              <a:t>«</a:t>
            </a:r>
            <a:r>
              <a:rPr lang="ru-RU" sz="3600" u="sng" dirty="0" err="1"/>
              <a:t>Батыево</a:t>
            </a:r>
            <a:r>
              <a:rPr lang="ru-RU" sz="3600" u="sng" dirty="0"/>
              <a:t> нашествие на Русь»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752" y="1179576"/>
            <a:ext cx="10076688" cy="51114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i="1" dirty="0"/>
              <a:t>Актуализация знаний:</a:t>
            </a:r>
            <a:r>
              <a:rPr lang="ru-RU" sz="2400" dirty="0"/>
              <a:t> В конце 11 века Русь представляла собой ряд княжеств обособившихся друг от друга и дробящихся внутри себя. В 1097 году в </a:t>
            </a:r>
            <a:r>
              <a:rPr lang="ru-RU" sz="2400" dirty="0" err="1"/>
              <a:t>Любече</a:t>
            </a:r>
            <a:r>
              <a:rPr lang="ru-RU" sz="2400" dirty="0"/>
              <a:t> состоялся княжеский съезд, где было решено, что «каждый да держит отчину свою». До появления монголов, вторая половина XII века знаменует собой начало упадка Руси, поскольку торговый путь «из варяг в греки» утратил своё значение. Отдельные княжества соперничали между собой. (вспоминаем вместе с обучающимися ранее изученный материал в форме беседы</a:t>
            </a:r>
            <a:r>
              <a:rPr lang="ru-RU" sz="2400" dirty="0" smtClean="0"/>
              <a:t>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4571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888" y="452718"/>
            <a:ext cx="10323575" cy="1174914"/>
          </a:xfrm>
        </p:spPr>
        <p:txBody>
          <a:bodyPr/>
          <a:lstStyle/>
          <a:p>
            <a:r>
              <a:rPr lang="ru-RU" sz="4000" dirty="0"/>
              <a:t>Сегодня я хочу рассказать вам притчу</a:t>
            </a:r>
            <a:r>
              <a:rPr lang="ru-RU" sz="4000" dirty="0" smtClean="0"/>
              <a:t>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496" y="1408176"/>
            <a:ext cx="10131552" cy="49194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dirty="0"/>
              <a:t>«Притча о венике»</a:t>
            </a:r>
          </a:p>
          <a:p>
            <a:pPr marL="0" indent="0">
              <a:buNone/>
            </a:pPr>
            <a:r>
              <a:rPr lang="ru-RU" sz="2400" b="1" dirty="0"/>
              <a:t>У одного старика было три сына. И они никак не могли ужиться вместе. Старику очень хотелось, чтобы после его смерти сыновья жили в мире. Он решил научить их этому.</a:t>
            </a:r>
          </a:p>
          <a:p>
            <a:pPr marL="0" indent="0">
              <a:buNone/>
            </a:pPr>
            <a:r>
              <a:rPr lang="ru-RU" sz="2400" b="1" dirty="0"/>
              <a:t>Однажды, отец позвал их к себе и попросил разломать пополам веник. Сначала попробовал старший сын, но, сколько он не старался — ничего не получилось. Такие же неудачи постигли среднего и младшего. Тогда отец развязал веник, и попросил каждого сына разломать по несколько соломинок. Это, конечно же, им с лёгкостью удалось.</a:t>
            </a:r>
          </a:p>
          <a:p>
            <a:pPr marL="0" indent="0">
              <a:buNone/>
            </a:pPr>
            <a:r>
              <a:rPr lang="ru-RU" sz="2400" b="1" dirty="0"/>
              <a:t>Тогда отец сказал:</a:t>
            </a:r>
          </a:p>
          <a:p>
            <a:pPr marL="0" indent="0">
              <a:buNone/>
            </a:pPr>
            <a:r>
              <a:rPr lang="ru-RU" sz="2400" b="1" dirty="0"/>
              <a:t>— Вот также и в жизни. Если вы будете вместе, то вас никто не сломит, а по отдельности вас также легко победить, как и сломать пару соломинок.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617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4240" y="365125"/>
            <a:ext cx="289560" cy="13173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456" y="768096"/>
            <a:ext cx="10524744" cy="540886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sz="2800" b="1" dirty="0"/>
              <a:t>Обсуждение посыла притчи мы оставим на завершение урока. И отправляемся в путешествие по Руси в 13 век, когда великий хан Чингисхан поставил перед собой задачу-захватить весь мир. (</a:t>
            </a:r>
            <a:r>
              <a:rPr lang="ru-RU" sz="2800" b="1" i="1" dirty="0"/>
              <a:t>просмотр фильма</a:t>
            </a:r>
            <a:r>
              <a:rPr lang="ru-RU" sz="2800" b="1" dirty="0"/>
              <a:t> по историческому произведению Н. М. Карамзина "История государства Российского" (71 серия)</a:t>
            </a:r>
          </a:p>
          <a:p>
            <a:pPr>
              <a:lnSpc>
                <a:spcPct val="150000"/>
              </a:lnSpc>
            </a:pPr>
            <a:r>
              <a:rPr lang="ru-RU" sz="2800" b="1" i="1" dirty="0"/>
              <a:t>-Ребята, на какие мысли вас натолкнул этот фильм, о ком и чем будет идти речь на нашем занятии. Давайте попробуем сформулировать тему нашего урока.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9494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8888" y="749808"/>
            <a:ext cx="7114032" cy="4398263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И сказала Память:</a:t>
            </a:r>
            <a:br>
              <a:rPr lang="ru-RU" i="1" dirty="0"/>
            </a:br>
            <a:r>
              <a:rPr lang="ru-RU" i="1" dirty="0"/>
              <a:t>«Я могу все забыть,</a:t>
            </a:r>
            <a:br>
              <a:rPr lang="ru-RU" i="1" dirty="0"/>
            </a:br>
            <a:r>
              <a:rPr lang="ru-RU" i="1" dirty="0"/>
              <a:t>Но нищим станешь ты.</a:t>
            </a:r>
            <a:br>
              <a:rPr lang="ru-RU" i="1" dirty="0"/>
            </a:br>
            <a:r>
              <a:rPr lang="ru-RU" i="1" dirty="0"/>
              <a:t>Я твои богатства берегу,</a:t>
            </a:r>
            <a:br>
              <a:rPr lang="ru-RU" i="1" dirty="0"/>
            </a:br>
            <a:r>
              <a:rPr lang="ru-RU" i="1" dirty="0"/>
              <a:t>Я тебя храню от слепоты</a:t>
            </a:r>
            <a:r>
              <a:rPr lang="ru-RU" i="1" dirty="0" smtClean="0"/>
              <a:t>».</a:t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Стихотворение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В</a:t>
            </a:r>
            <a:r>
              <a:rPr lang="ru-RU" i="1" dirty="0"/>
              <a:t>. </a:t>
            </a:r>
            <a:r>
              <a:rPr lang="ru-RU" i="1" dirty="0" smtClean="0"/>
              <a:t>С. </a:t>
            </a:r>
            <a:r>
              <a:rPr lang="ru-RU" i="1" dirty="0" err="1" smtClean="0"/>
              <a:t>Шефнера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083" y="1983613"/>
            <a:ext cx="3859118" cy="259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16184" y="585216"/>
            <a:ext cx="737616" cy="10972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904" y="713232"/>
            <a:ext cx="10978896" cy="5463731"/>
          </a:xfrm>
        </p:spPr>
        <p:txBody>
          <a:bodyPr/>
          <a:lstStyle/>
          <a:p>
            <a:pPr marL="0" indent="0">
              <a:buNone/>
            </a:pPr>
            <a:r>
              <a:rPr lang="ru-RU" sz="3200" u="sng" dirty="0"/>
              <a:t>Тема урока: </a:t>
            </a:r>
            <a:r>
              <a:rPr lang="ru-RU" sz="3200" u="sng" dirty="0" smtClean="0"/>
              <a:t>«</a:t>
            </a:r>
            <a:r>
              <a:rPr lang="ru-RU" sz="3200" u="sng" dirty="0" err="1" smtClean="0"/>
              <a:t>Батыево</a:t>
            </a:r>
            <a:r>
              <a:rPr lang="ru-RU" sz="3200" u="sng" dirty="0" smtClean="0"/>
              <a:t> </a:t>
            </a:r>
            <a:r>
              <a:rPr lang="ru-RU" sz="3200" u="sng" dirty="0"/>
              <a:t>нашествие на </a:t>
            </a:r>
            <a:r>
              <a:rPr lang="ru-RU" sz="3200" u="sng" dirty="0" smtClean="0"/>
              <a:t>Русь»</a:t>
            </a:r>
          </a:p>
          <a:p>
            <a:pPr marL="0" indent="0">
              <a:buNone/>
            </a:pPr>
            <a:endParaRPr lang="ru-RU" sz="3200" u="sng" dirty="0" smtClean="0"/>
          </a:p>
          <a:p>
            <a:pPr marL="0" indent="0">
              <a:buNone/>
            </a:pPr>
            <a:r>
              <a:rPr lang="ru-RU" sz="3200" dirty="0" smtClean="0"/>
              <a:t>План:</a:t>
            </a:r>
            <a:endParaRPr lang="ru-RU" sz="3200" dirty="0"/>
          </a:p>
          <a:p>
            <a:pPr marL="0" indent="0">
              <a:buNone/>
            </a:pPr>
            <a:r>
              <a:rPr lang="ru-RU" sz="3200" dirty="0"/>
              <a:t>1. Изучим ход монгольского нашествия</a:t>
            </a:r>
          </a:p>
          <a:p>
            <a:pPr marL="0" indent="0">
              <a:buNone/>
            </a:pPr>
            <a:r>
              <a:rPr lang="ru-RU" sz="3200" dirty="0"/>
              <a:t>2. Узнаем причины и последствия завоевания Руси монголами</a:t>
            </a:r>
          </a:p>
          <a:p>
            <a:pPr marL="0" indent="0">
              <a:buNone/>
            </a:pPr>
            <a:r>
              <a:rPr lang="ru-RU" sz="3200" dirty="0"/>
              <a:t>3. Познакомимся с подвигом защитников русских земель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045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0050834" y="452718"/>
            <a:ext cx="1013406" cy="12114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208" y="1024128"/>
            <a:ext cx="9528645" cy="5224271"/>
          </a:xfrm>
        </p:spPr>
        <p:txBody>
          <a:bodyPr>
            <a:normAutofit/>
          </a:bodyPr>
          <a:lstStyle/>
          <a:p>
            <a:r>
              <a:rPr lang="ru-RU" sz="2800" b="1" dirty="0"/>
              <a:t>- Итак, после смерти Чингисхана монголов возглавил его внук Батый и в 1237 году подошел к границам Руси.</a:t>
            </a:r>
          </a:p>
          <a:p>
            <a:r>
              <a:rPr lang="ru-RU" sz="2800" b="1" dirty="0"/>
              <a:t> Чем дальше продвигались враги, тем больше сопротивления они получали. Русские люди видели жестокость врага, не хотели ему покоряться. Страшное зрелище представляла собою Русь. Груды обгорелых развалин вместо городов и сел, поля заросшие сорняком, кости не погребенных людей. Пустая, голая  земля…</a:t>
            </a:r>
          </a:p>
        </p:txBody>
      </p:sp>
    </p:spTree>
    <p:extLst>
      <p:ext uri="{BB962C8B-B14F-4D97-AF65-F5344CB8AC3E}">
        <p14:creationId xmlns:p14="http://schemas.microsoft.com/office/powerpoint/2010/main" val="192017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Дальше строиться </a:t>
            </a:r>
            <a:r>
              <a:rPr lang="ru-RU" b="1" i="1" dirty="0"/>
              <a:t>работа в трех группах</a:t>
            </a:r>
            <a:r>
              <a:rPr lang="ru-RU" dirty="0"/>
              <a:t> по рядам: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ru-RU" sz="3200" u="sng" dirty="0"/>
              <a:t>Рязанская земля. Работа с материалом учебника и иллюстрацией. Вопросы к группе: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200" dirty="0"/>
              <a:t>1.По какому княжеству монголы нанесли первый удар?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200" dirty="0"/>
              <a:t>2. Что потребовал Батый от жителей Рязанской земли?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200" dirty="0"/>
              <a:t>3. Что предпринял рязанский князь?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200" dirty="0"/>
              <a:t>4. Какие последствия имели переговоры с монголами?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89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6192" y="365125"/>
            <a:ext cx="9817608" cy="22923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7512" y="868680"/>
            <a:ext cx="10686288" cy="5308283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ru-RU" sz="3200" u="sng" dirty="0"/>
              <a:t>Владимирское княжество. Работа с материалом учебника.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200" u="sng" dirty="0"/>
              <a:t>Вопросы к группе: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200" dirty="0"/>
              <a:t>1.Кто возглавлял оборону Москвы?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200" dirty="0"/>
              <a:t>2. Кто возглавлял оборону Владимира?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200" dirty="0"/>
              <a:t>3.Какое вооружение использовали монголы при штурме городов?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200" dirty="0"/>
              <a:t>4.Какой владимирский князь попытался объединить силы и дать отпор завоевателям?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200" dirty="0"/>
              <a:t>5.Каковы итоги сражения?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715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8488" y="365125"/>
            <a:ext cx="9735312" cy="28409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3504" y="1389888"/>
            <a:ext cx="10750296" cy="4787075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ru-RU" sz="3200" u="sng" dirty="0"/>
              <a:t>Нашествие на юго-западную Русь и центральную Европу. </a:t>
            </a:r>
            <a:endParaRPr lang="en-US" sz="3200" u="sng" dirty="0" smtClean="0"/>
          </a:p>
          <a:p>
            <a:pPr marL="0" lvl="0" indent="0">
              <a:lnSpc>
                <a:spcPct val="100000"/>
              </a:lnSpc>
              <a:buNone/>
            </a:pPr>
            <a:r>
              <a:rPr lang="ru-RU" sz="3200" dirty="0" smtClean="0"/>
              <a:t>Заполнить </a:t>
            </a:r>
            <a:r>
              <a:rPr lang="ru-RU" sz="3200" dirty="0"/>
              <a:t>хронологическую таблицу.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78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1904" y="365125"/>
            <a:ext cx="691896" cy="31153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456" y="512064"/>
            <a:ext cx="11134344" cy="566489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600" b="1" dirty="0"/>
              <a:t>Учащимся дается время на выполнения задания.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600" b="1" dirty="0"/>
              <a:t>Проверяем результаты работы. На основе полученной информации составляем вместе сравнительную характеристику </a:t>
            </a:r>
            <a:r>
              <a:rPr lang="ru-RU" sz="2600" b="1" dirty="0" smtClean="0"/>
              <a:t>монголо-татар </a:t>
            </a:r>
            <a:r>
              <a:rPr lang="ru-RU" sz="2600" b="1" dirty="0"/>
              <a:t>и русских.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600" b="1" dirty="0"/>
              <a:t> </a:t>
            </a:r>
            <a:r>
              <a:rPr lang="ru-RU" sz="2600" b="1" u="sng" dirty="0"/>
              <a:t>Сильные стороны татар: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600" b="1" dirty="0"/>
              <a:t>1. Численное превосходство;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600" b="1" dirty="0"/>
              <a:t>2.  Железная дисциплина, наступательная тактика, разведка;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600" b="1" dirty="0"/>
              <a:t>3.  Военно-тактическое превосходство.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600" b="1" u="sng" dirty="0"/>
              <a:t>Слабые стороны Руси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600" b="1" dirty="0"/>
              <a:t>1.  Феодальная раздробленность;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600" b="1" dirty="0"/>
              <a:t>2.  Отсутствие единой армии;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600" b="1" dirty="0"/>
              <a:t>3. Техническая отсталость русских дружин.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61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19104" y="365125"/>
            <a:ext cx="234696" cy="7378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60" y="996696"/>
            <a:ext cx="10003536" cy="518026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b="1" dirty="0"/>
              <a:t>Итоги урока. Рефлексия: Ребята, давайте с вами вспомним притчу и какой глубокий смысл вложен в ее слова. Как она связана с нашей темой, кто подразумевался под прутиками веника.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b="1" dirty="0"/>
              <a:t>На закрепления материала заполняем небольшой опросник по теме урока.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766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664" y="5166360"/>
            <a:ext cx="10613136" cy="1289304"/>
          </a:xfrm>
        </p:spPr>
        <p:txBody>
          <a:bodyPr/>
          <a:lstStyle/>
          <a:p>
            <a:pPr algn="ctr"/>
            <a:r>
              <a:rPr lang="ru-RU" sz="4400" b="1" i="1" dirty="0"/>
              <a:t>Спасибо за внимание</a:t>
            </a:r>
            <a:r>
              <a:rPr lang="ru-RU" sz="4400" b="1" i="1" dirty="0" smtClean="0"/>
              <a:t>!</a:t>
            </a:r>
            <a:endParaRPr lang="ru-RU" sz="4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0664" y="658367"/>
            <a:ext cx="9793224" cy="409651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2800" b="1" dirty="0"/>
              <a:t>В завершении, хотела бы сказать, чтобы урок нес высокий воспитательный потенциал, учитель должен понимать, что на нем большая </a:t>
            </a:r>
            <a:r>
              <a:rPr lang="ru-RU" sz="2800" b="1" dirty="0" smtClean="0"/>
              <a:t>ответственность. </a:t>
            </a:r>
            <a:r>
              <a:rPr lang="ru-RU" sz="2800" b="1" dirty="0"/>
              <a:t>Методически правильно построенный урок воспитывает каждым своим моментом, позволяет сделать материал актуальным, востребованным и интересным.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5296" y="365125"/>
            <a:ext cx="10128504" cy="34810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33963"/>
          </a:xfrm>
        </p:spPr>
        <p:txBody>
          <a:bodyPr/>
          <a:lstStyle/>
          <a:p>
            <a:r>
              <a:rPr lang="ru-RU" sz="3200" dirty="0"/>
              <a:t>Воспитательный потенциал уроков истории и обществознания заключается, на мой взгляд, в формировании правильного отношения к общечеловеческим ценностям. Формировать умение критически мыслить, самостоятельно оценивать факты и события, воспитывать моральные, патриотические ценности и прививать интерес к изучению предметов.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974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6" y="109729"/>
            <a:ext cx="11341608" cy="1516952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При подготовке к урокам и реализации школьный программы все мы опираемся на ФГОС, из программы можно выделить к каким личностным результатам обучающихся мы стремимся, это: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20" y="1975104"/>
            <a:ext cx="11686032" cy="46908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600" b="1" i="1" dirty="0"/>
              <a:t>1) воспитание российской гражданской идентичности: патриотизма, уважения к </a:t>
            </a:r>
            <a:r>
              <a:rPr lang="ru-RU" sz="2600" b="1" i="1" dirty="0" smtClean="0"/>
              <a:t>Отечеству; </a:t>
            </a:r>
            <a:endParaRPr lang="ru-RU" sz="2600" dirty="0"/>
          </a:p>
          <a:p>
            <a:pPr marL="0" indent="0">
              <a:buNone/>
            </a:pPr>
            <a:r>
              <a:rPr lang="ru-RU" sz="2600" b="1" i="1" dirty="0"/>
              <a:t>2) формирование ответственного отношения к учению, готовности и способности </a:t>
            </a:r>
            <a:r>
              <a:rPr lang="ru-RU" sz="2600" b="1" i="1" dirty="0" smtClean="0"/>
              <a:t>обучающихся </a:t>
            </a:r>
            <a:r>
              <a:rPr lang="ru-RU" sz="2600" b="1" i="1" dirty="0"/>
              <a:t>к саморазвитию и самообразованию на основе мотивации к обучению и </a:t>
            </a:r>
            <a:r>
              <a:rPr lang="ru-RU" sz="2600" b="1" i="1" dirty="0" smtClean="0"/>
              <a:t>познанию;</a:t>
            </a:r>
          </a:p>
          <a:p>
            <a:pPr marL="0" indent="0">
              <a:buNone/>
            </a:pPr>
            <a:r>
              <a:rPr lang="ru-RU" sz="2600" b="1" i="1" dirty="0" smtClean="0"/>
              <a:t>3</a:t>
            </a:r>
            <a:r>
              <a:rPr lang="ru-RU" sz="2600" b="1" i="1" dirty="0"/>
              <a:t>) формирование целостного мировоззрения, соответствующего современному уровню </a:t>
            </a:r>
            <a:r>
              <a:rPr lang="ru-RU" sz="2600" b="1" i="1" dirty="0" smtClean="0"/>
              <a:t>развития </a:t>
            </a:r>
            <a:r>
              <a:rPr lang="ru-RU" sz="2600" b="1" i="1" dirty="0"/>
              <a:t>науки и общественной </a:t>
            </a:r>
            <a:r>
              <a:rPr lang="ru-RU" sz="2600" b="1" i="1" dirty="0" smtClean="0"/>
              <a:t>практики;</a:t>
            </a:r>
          </a:p>
          <a:p>
            <a:pPr marL="0" indent="0">
              <a:buNone/>
            </a:pPr>
            <a:r>
              <a:rPr lang="ru-RU" sz="2600" b="1" i="1" dirty="0" smtClean="0"/>
              <a:t>4</a:t>
            </a:r>
            <a:r>
              <a:rPr lang="ru-RU" sz="2600" b="1" i="1" dirty="0"/>
              <a:t>) формирование осознанного, уважительного и доброжелательного отношения к другому </a:t>
            </a:r>
            <a:r>
              <a:rPr lang="ru-RU" sz="2600" b="1" i="1" dirty="0" smtClean="0"/>
              <a:t>человеку</a:t>
            </a:r>
            <a:r>
              <a:rPr lang="ru-RU" sz="2600" b="1" i="1" dirty="0"/>
              <a:t>, его мнению, мировоззрению, культуре, языку, вере, гражданской позиции, к </a:t>
            </a:r>
            <a:r>
              <a:rPr lang="ru-RU" sz="2600" b="1" i="1" dirty="0" smtClean="0"/>
              <a:t>истории</a:t>
            </a:r>
            <a:r>
              <a:rPr lang="ru-RU" sz="2600" b="1" i="1" dirty="0"/>
              <a:t>;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28380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1353800" y="164593"/>
            <a:ext cx="652272" cy="2926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896" y="457201"/>
            <a:ext cx="10835640" cy="58795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dirty="0"/>
              <a:t>5) освоение социальных норм, правил поведения, ролей и форм социальной жизни в </a:t>
            </a:r>
            <a:r>
              <a:rPr lang="ru-RU" sz="2400" b="1" i="1" dirty="0" smtClean="0"/>
              <a:t>группах; </a:t>
            </a:r>
            <a:endParaRPr lang="ru-RU" sz="2400" dirty="0"/>
          </a:p>
          <a:p>
            <a:pPr marL="0" indent="0">
              <a:buNone/>
            </a:pPr>
            <a:r>
              <a:rPr lang="ru-RU" sz="2400" b="1" i="1" dirty="0"/>
              <a:t>6) развитие морального сознания и компетентности в решении моральных проблем на </a:t>
            </a:r>
            <a:r>
              <a:rPr lang="ru-RU" sz="2400" b="1" i="1" dirty="0" smtClean="0"/>
              <a:t>основе </a:t>
            </a:r>
            <a:r>
              <a:rPr lang="ru-RU" sz="2400" b="1" i="1" dirty="0"/>
              <a:t>личностного выбора, формирование нравственных чувств и нравственного </a:t>
            </a:r>
            <a:r>
              <a:rPr lang="ru-RU" sz="2400" b="1" i="1" dirty="0" smtClean="0"/>
              <a:t>поведения</a:t>
            </a:r>
            <a:r>
              <a:rPr lang="ru-RU" sz="2400" b="1" i="1" dirty="0"/>
              <a:t>;</a:t>
            </a:r>
            <a:endParaRPr lang="ru-RU" sz="2400" dirty="0"/>
          </a:p>
          <a:p>
            <a:pPr marL="0" indent="0">
              <a:buNone/>
            </a:pPr>
            <a:r>
              <a:rPr lang="ru-RU" sz="2400" b="1" i="1" dirty="0"/>
              <a:t>7) формирование коммуникативной компетентности в </a:t>
            </a:r>
            <a:r>
              <a:rPr lang="ru-RU" sz="2400" b="1" i="1" dirty="0" smtClean="0"/>
              <a:t>общении, общественно полезной, учебно-исследовательской, творческой и других видов деятельности;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b="1" i="1" dirty="0" smtClean="0"/>
              <a:t>8</a:t>
            </a:r>
            <a:r>
              <a:rPr lang="ru-RU" sz="2400" b="1" i="1" dirty="0"/>
              <a:t>) формирование ценности здорового и безопасного образа </a:t>
            </a:r>
            <a:r>
              <a:rPr lang="ru-RU" sz="2400" b="1" i="1" dirty="0" smtClean="0"/>
              <a:t>жизни;</a:t>
            </a:r>
          </a:p>
          <a:p>
            <a:pPr marL="0" indent="0">
              <a:buNone/>
            </a:pPr>
            <a:r>
              <a:rPr lang="ru-RU" sz="2400" b="1" i="1" dirty="0" smtClean="0"/>
              <a:t>9</a:t>
            </a:r>
            <a:r>
              <a:rPr lang="ru-RU" sz="2400" b="1" i="1" dirty="0"/>
              <a:t>) формирование основ экологической </a:t>
            </a:r>
            <a:r>
              <a:rPr lang="ru-RU" sz="2400" b="1" i="1" dirty="0" smtClean="0"/>
              <a:t>культуры;</a:t>
            </a:r>
          </a:p>
          <a:p>
            <a:pPr marL="0" indent="0">
              <a:buNone/>
            </a:pPr>
            <a:r>
              <a:rPr lang="ru-RU" sz="2400" b="1" i="1" dirty="0" smtClean="0"/>
              <a:t>10</a:t>
            </a:r>
            <a:r>
              <a:rPr lang="ru-RU" sz="2400" b="1" i="1" dirty="0"/>
              <a:t>) осознание значения семьи в жизни человека и </a:t>
            </a:r>
            <a:r>
              <a:rPr lang="ru-RU" sz="2400" b="1" i="1" dirty="0" smtClean="0"/>
              <a:t>общества;</a:t>
            </a:r>
          </a:p>
          <a:p>
            <a:pPr marL="0" indent="0">
              <a:buNone/>
            </a:pPr>
            <a:r>
              <a:rPr lang="ru-RU" sz="2400" b="1" i="1" dirty="0" smtClean="0"/>
              <a:t>11)Развитие эстетического сознания</a:t>
            </a: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1775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65125"/>
            <a:ext cx="10210800" cy="18351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344" y="1453896"/>
            <a:ext cx="10887456" cy="4723067"/>
          </a:xfrm>
        </p:spPr>
        <p:txBody>
          <a:bodyPr>
            <a:noAutofit/>
          </a:bodyPr>
          <a:lstStyle/>
          <a:p>
            <a:r>
              <a:rPr lang="ru-RU" sz="2800" b="1" dirty="0"/>
              <a:t>Исходя из данных целевых установок, по достижению личностных результатов учащихся нужно выбрать методы и приемы обучения, которые будут максимально ориентированы на учащихся</a:t>
            </a:r>
            <a:r>
              <a:rPr lang="ru-RU" sz="2800" b="1" dirty="0" smtClean="0"/>
              <a:t>.</a:t>
            </a:r>
          </a:p>
          <a:p>
            <a:pPr marL="0" indent="0">
              <a:buNone/>
            </a:pPr>
            <a:endParaRPr lang="ru-RU" sz="2800" b="1" dirty="0"/>
          </a:p>
          <a:p>
            <a:r>
              <a:rPr lang="ru-RU" sz="2800" b="1" dirty="0"/>
              <a:t>Грамотное начало урока играет важную роль и позволит привлечь внимание учащихся, заинтересовать, включить в активную мыслительную деятельность.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78388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38328"/>
            <a:ext cx="9365034" cy="1060704"/>
          </a:xfrm>
        </p:spPr>
        <p:txBody>
          <a:bodyPr/>
          <a:lstStyle/>
          <a:p>
            <a:pPr lvl="0"/>
            <a:r>
              <a:rPr lang="ru-RU" b="1" i="1" dirty="0"/>
              <a:t>Ассоциативный ряд</a:t>
            </a:r>
            <a:br>
              <a:rPr lang="ru-RU" b="1" i="1" dirty="0"/>
            </a:b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1636776"/>
            <a:ext cx="11503152" cy="446227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2800" b="1" dirty="0"/>
              <a:t>К теме или конкретному понятию урока нужно выписать слова-ассоциации. После того как учащиеся написали свои ассоциации – учитель на доске фиксирует их </a:t>
            </a:r>
            <a:r>
              <a:rPr lang="ru-RU" sz="2800" b="1" dirty="0" smtClean="0"/>
              <a:t>варианты. </a:t>
            </a:r>
            <a:r>
              <a:rPr lang="ru-RU" sz="2800" b="1" dirty="0"/>
              <a:t>В заключении учитель формирует определение </a:t>
            </a:r>
            <a:r>
              <a:rPr lang="ru-RU" sz="2800" b="1" dirty="0" smtClean="0"/>
              <a:t>понятия.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3175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i="1" u="sng" dirty="0"/>
              <a:t>Пинг-понг</a:t>
            </a:r>
            <a:r>
              <a:rPr lang="ru-RU" b="1" dirty="0"/>
              <a:t> (имя – значение)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Например:</a:t>
            </a:r>
          </a:p>
          <a:p>
            <a:pPr marL="0" indent="0">
              <a:buNone/>
            </a:pPr>
            <a:r>
              <a:rPr lang="ru-RU" sz="2400" b="1" dirty="0" smtClean="0"/>
              <a:t>Рюрик – основатель первой русской династии правителей</a:t>
            </a:r>
          </a:p>
          <a:p>
            <a:pPr marL="0" indent="0">
              <a:buNone/>
            </a:pPr>
            <a:r>
              <a:rPr lang="ru-RU" sz="2400" b="1" dirty="0" smtClean="0"/>
              <a:t>Владимир – креститель</a:t>
            </a:r>
          </a:p>
          <a:p>
            <a:pPr marL="0" indent="0">
              <a:buNone/>
            </a:pPr>
            <a:r>
              <a:rPr lang="ru-RU" sz="2400" b="1" dirty="0" smtClean="0"/>
              <a:t>Петр </a:t>
            </a:r>
            <a:r>
              <a:rPr lang="en-US" sz="2400" b="1" dirty="0" smtClean="0"/>
              <a:t>I – </a:t>
            </a:r>
            <a:r>
              <a:rPr lang="ru-RU" sz="2400" b="1" dirty="0" smtClean="0"/>
              <a:t>реформатор, «окно в Европу»</a:t>
            </a:r>
          </a:p>
          <a:p>
            <a:pPr marL="0" indent="0">
              <a:buNone/>
            </a:pPr>
            <a:r>
              <a:rPr lang="ru-RU" sz="2400" b="1" dirty="0" smtClean="0"/>
              <a:t>Александр </a:t>
            </a:r>
            <a:r>
              <a:rPr lang="en-US" sz="2400" b="1" dirty="0" smtClean="0"/>
              <a:t>II </a:t>
            </a:r>
            <a:r>
              <a:rPr lang="ru-RU" sz="2400" b="1" dirty="0" smtClean="0"/>
              <a:t>– отмена крепостного права</a:t>
            </a:r>
          </a:p>
          <a:p>
            <a:pPr marL="0" indent="0">
              <a:buNone/>
            </a:pPr>
            <a:r>
              <a:rPr lang="ru-RU" sz="2400" b="1" dirty="0" smtClean="0"/>
              <a:t>Хрущёв – «оттепель»</a:t>
            </a:r>
          </a:p>
          <a:p>
            <a:pPr marL="0" indent="0">
              <a:buNone/>
            </a:pPr>
            <a:r>
              <a:rPr lang="ru-RU" sz="2400" b="1" dirty="0" smtClean="0"/>
              <a:t>Горбачёв – «перестройка», распад СССР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117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193" y="452718"/>
            <a:ext cx="10122408" cy="1696122"/>
          </a:xfrm>
        </p:spPr>
        <p:txBody>
          <a:bodyPr>
            <a:normAutofit fontScale="90000"/>
          </a:bodyPr>
          <a:lstStyle/>
          <a:p>
            <a:r>
              <a:rPr lang="ru-RU" b="1" i="1" u="sng" dirty="0"/>
              <a:t>Работа с документами, художественной </a:t>
            </a:r>
            <a:r>
              <a:rPr lang="ru-RU" b="1" i="1" u="sng" dirty="0" smtClean="0"/>
              <a:t>литературой, видеофрагментом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1560" y="2496311"/>
            <a:ext cx="10302240" cy="3680651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Стихотворение, притча, рассказ</a:t>
            </a:r>
          </a:p>
          <a:p>
            <a:r>
              <a:rPr lang="ru-RU" sz="2800" b="1" dirty="0" smtClean="0"/>
              <a:t>Документальное, художественное кино</a:t>
            </a:r>
          </a:p>
          <a:p>
            <a:r>
              <a:rPr lang="ru-RU" sz="2800" b="1" dirty="0" smtClean="0"/>
              <a:t>Музыкальное произведение</a:t>
            </a:r>
          </a:p>
          <a:p>
            <a:r>
              <a:rPr lang="ru-RU" sz="2800" b="1" dirty="0" smtClean="0"/>
              <a:t>Изобразительное искусство</a:t>
            </a:r>
          </a:p>
          <a:p>
            <a:r>
              <a:rPr lang="ru-RU" sz="2800" b="1" dirty="0" smtClean="0"/>
              <a:t>Архивный документ, монография, мемуары и т.п.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7212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206</TotalTime>
  <Words>1756</Words>
  <Application>Microsoft Office PowerPoint</Application>
  <PresentationFormat>Произвольный</PresentationFormat>
  <Paragraphs>104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Ион</vt:lpstr>
      <vt:lpstr>Воспитательный потенциал современного урока</vt:lpstr>
      <vt:lpstr>И сказала Память: «Я могу все забыть, Но нищим станешь ты. Я твои богатства берегу, Я тебя храню от слепоты».  Стихотворение  В. С. Шефнера </vt:lpstr>
      <vt:lpstr>Презентация PowerPoint</vt:lpstr>
      <vt:lpstr>При подготовке к урокам и реализации школьный программы все мы опираемся на ФГОС, из программы можно выделить к каким личностным результатам обучающихся мы стремимся, это: </vt:lpstr>
      <vt:lpstr>Презентация PowerPoint</vt:lpstr>
      <vt:lpstr>Презентация PowerPoint</vt:lpstr>
      <vt:lpstr>Ассоциативный ряд </vt:lpstr>
      <vt:lpstr>Пинг-понг (имя – значение) </vt:lpstr>
      <vt:lpstr>Работа с документами, художественной литературой, видеофрагментом</vt:lpstr>
      <vt:lpstr>Воспитание через пример (изучение мотивов, поступков людей, исторических личностей):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урока: «Батыево нашествие на Русь» </vt:lpstr>
      <vt:lpstr>Сегодня я хочу рассказать вам притчу:</vt:lpstr>
      <vt:lpstr>Презентация PowerPoint</vt:lpstr>
      <vt:lpstr>Презентация PowerPoint</vt:lpstr>
      <vt:lpstr>Презентация PowerPoint</vt:lpstr>
      <vt:lpstr>Дальше строиться работа в трех группах по рядам: 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Воспитательный потенциал современного урока</dc:title>
  <dc:creator>admin</dc:creator>
  <cp:lastModifiedBy>user</cp:lastModifiedBy>
  <cp:revision>22</cp:revision>
  <dcterms:created xsi:type="dcterms:W3CDTF">2023-03-11T17:20:48Z</dcterms:created>
  <dcterms:modified xsi:type="dcterms:W3CDTF">2023-03-14T09:02:27Z</dcterms:modified>
</cp:coreProperties>
</file>