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84" r:id="rId16"/>
    <p:sldId id="285" r:id="rId17"/>
    <p:sldId id="287" r:id="rId18"/>
    <p:sldId id="271" r:id="rId19"/>
    <p:sldId id="280" r:id="rId20"/>
    <p:sldId id="283" r:id="rId21"/>
    <p:sldId id="272" r:id="rId22"/>
    <p:sldId id="277" r:id="rId23"/>
    <p:sldId id="270" r:id="rId24"/>
    <p:sldId id="279" r:id="rId25"/>
    <p:sldId id="282" r:id="rId26"/>
    <p:sldId id="278" r:id="rId27"/>
    <p:sldId id="281" r:id="rId28"/>
    <p:sldId id="269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C41"/>
    <a:srgbClr val="16285A"/>
    <a:srgbClr val="2962A7"/>
    <a:srgbClr val="060838"/>
    <a:srgbClr val="090D57"/>
    <a:srgbClr val="17217B"/>
    <a:srgbClr val="BDA70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F1A0-A9AD-4F04-B8CF-CB3A52460D95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A816D-6684-4BF7-A895-68B1D0141E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A816D-6684-4BF7-A895-68B1D0141E7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40000">
              <a:schemeClr val="bg2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100000" t="-60000" r="100000" b="2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142999"/>
            <a:ext cx="10591800" cy="944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9982200" cy="687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16" y="-172787"/>
            <a:ext cx="9577316" cy="7187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57150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 smtClean="0">
                <a:latin typeface="Arial Narrow" pitchFamily="34" charset="0"/>
              </a:rPr>
              <a:t>Распространение гуманитарных знаний в России, развитие в обществе высокой социальной активности, гражданской ответственности, духовности, становление граждан, обладающих позитивными ценностями и качествами, идентифицирующих себя с Россией, ее историей и культурой, базовый принцип с проекта доступность всем жителям России.</a:t>
            </a:r>
          </a:p>
          <a:p>
            <a:pPr algn="just"/>
            <a:r>
              <a:rPr lang="ru-RU" sz="2800" dirty="0" smtClean="0">
                <a:latin typeface="Arial Narrow" pitchFamily="34" charset="0"/>
              </a:rPr>
              <a:t>Департамент государственной политики в сфере общего образования </a:t>
            </a:r>
            <a:r>
              <a:rPr lang="ru-RU" sz="2800" dirty="0" err="1" smtClean="0">
                <a:latin typeface="Arial Narrow" pitchFamily="34" charset="0"/>
              </a:rPr>
              <a:t>Минобрнауки</a:t>
            </a:r>
            <a:r>
              <a:rPr lang="ru-RU" sz="2800" dirty="0" smtClean="0">
                <a:latin typeface="Arial Narrow" pitchFamily="34" charset="0"/>
              </a:rPr>
              <a:t> России направил для использования в работе методические рекомендации по использованию ресурсов экспозиции исторического парка «Россия — Моя история» на уроках истории и во внеурочной деятельности в общеобразовательных организациях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2286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Arial Narrow" pitchFamily="34" charset="0"/>
              </a:rPr>
              <a:t>Цель проекта «Россия — Моя история»</a:t>
            </a:r>
            <a:endParaRPr lang="ru-RU" sz="3200" b="1" dirty="0">
              <a:solidFill>
                <a:srgbClr val="FFC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7160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pc="147" dirty="0">
                <a:latin typeface="Arial Narrow" pitchFamily="34" charset="0"/>
              </a:rPr>
              <a:t>Мультимедийное оборудование и интерактивный подход позволяет использовать парк как образовательную </a:t>
            </a:r>
            <a:r>
              <a:rPr lang="ru-RU" sz="2000" b="1" spc="147" dirty="0" smtClean="0">
                <a:latin typeface="Arial Narrow" pitchFamily="34" charset="0"/>
              </a:rPr>
              <a:t>площадку;</a:t>
            </a:r>
            <a:endParaRPr lang="ru-RU" sz="2000" b="1" spc="147" dirty="0">
              <a:latin typeface="Arial Narrow" pitchFamily="34" charset="0"/>
            </a:endParaRPr>
          </a:p>
          <a:p>
            <a:pPr marL="380990" indent="-38099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pc="147" dirty="0">
                <a:latin typeface="Arial Narrow" pitchFamily="34" charset="0"/>
              </a:rPr>
              <a:t>Экспозиции парка включаю региональный компонент разработанный ведущими учеными региона под руководством ГИМ Южного </a:t>
            </a:r>
            <a:r>
              <a:rPr lang="ru-RU" sz="2000" b="1" spc="147" dirty="0" smtClean="0">
                <a:latin typeface="Arial Narrow" pitchFamily="34" charset="0"/>
              </a:rPr>
              <a:t>Урала;</a:t>
            </a:r>
            <a:endParaRPr lang="ru-RU" sz="2000" b="1" spc="147" dirty="0">
              <a:latin typeface="Arial Narrow" pitchFamily="34" charset="0"/>
            </a:endParaRPr>
          </a:p>
          <a:p>
            <a:pPr marL="380990" indent="-38099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pc="147" dirty="0">
                <a:latin typeface="Arial Narrow" pitchFamily="34" charset="0"/>
              </a:rPr>
              <a:t>Экспозиции парка полностью интегрированы с </a:t>
            </a:r>
            <a:r>
              <a:rPr lang="ru-RU" sz="2000" b="1" spc="147" dirty="0" smtClean="0">
                <a:latin typeface="Arial Narrow" pitchFamily="34" charset="0"/>
              </a:rPr>
              <a:t>ФГОС; </a:t>
            </a:r>
            <a:endParaRPr lang="ru-RU" sz="2000" b="1" spc="147" dirty="0">
              <a:latin typeface="Arial Narrow" pitchFamily="34" charset="0"/>
            </a:endParaRPr>
          </a:p>
          <a:p>
            <a:pPr marL="380990" indent="-38099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pc="147" dirty="0">
                <a:latin typeface="Arial Narrow" pitchFamily="34" charset="0"/>
              </a:rPr>
              <a:t>Разработаны программы  соотносящиеся с рабочими программами 5-11 классов по истории, краеведению и </a:t>
            </a:r>
            <a:r>
              <a:rPr lang="ru-RU" sz="2000" b="1" spc="147" dirty="0" smtClean="0">
                <a:latin typeface="Arial Narrow" pitchFamily="34" charset="0"/>
              </a:rPr>
              <a:t>обществознанию;</a:t>
            </a:r>
            <a:endParaRPr lang="ru-RU" sz="2000" b="1" spc="147" dirty="0">
              <a:latin typeface="Arial Narrow" pitchFamily="34" charset="0"/>
            </a:endParaRPr>
          </a:p>
          <a:p>
            <a:pPr marL="380990" indent="-38099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b="1" spc="147" dirty="0" smtClean="0">
                <a:latin typeface="Arial Narrow" pitchFamily="34" charset="0"/>
              </a:rPr>
              <a:t>Материалы </a:t>
            </a:r>
            <a:r>
              <a:rPr lang="ru-RU" sz="2000" b="1" spc="147" dirty="0">
                <a:latin typeface="Arial Narrow" pitchFamily="34" charset="0"/>
              </a:rPr>
              <a:t>экспозиций и оборудование дают возможность ведение научной деятельности учащихся с доступом к самой актуальной информации по истории </a:t>
            </a:r>
            <a:r>
              <a:rPr lang="ru-RU" sz="2000" b="1" spc="147" dirty="0" smtClean="0">
                <a:latin typeface="Arial Narrow" pitchFamily="34" charset="0"/>
              </a:rPr>
              <a:t>России.</a:t>
            </a:r>
            <a:endParaRPr lang="ru-RU" sz="2000" dirty="0">
              <a:latin typeface="Arial Narrow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1143000" y="3048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400" dirty="0">
                <a:solidFill>
                  <a:srgbClr val="FFC000"/>
                </a:solidFill>
                <a:latin typeface="Arial Narrow" panose="020B0606020202030204" pitchFamily="34" charset="0"/>
              </a:rPr>
              <a:t>        ИСТОРИЧЕСКИЙ </a:t>
            </a:r>
            <a:r>
              <a:rPr lang="ru-RU" sz="2800" b="1" spc="4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ПАРК КАК </a:t>
            </a:r>
            <a:r>
              <a:rPr lang="ru-RU" sz="2800" b="1" spc="400" dirty="0">
                <a:solidFill>
                  <a:srgbClr val="FFC000"/>
                </a:solidFill>
                <a:latin typeface="Arial Narrow" panose="020B0606020202030204" pitchFamily="34" charset="0"/>
              </a:rPr>
              <a:t>ОБРАЗОВАТЕЛЬНЫЙ КЛАСТЕР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731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Arial Narrow" pitchFamily="34" charset="0"/>
              </a:rPr>
              <a:t>Церемония открытия </a:t>
            </a:r>
            <a:r>
              <a:rPr lang="en-US" dirty="0" smtClean="0">
                <a:solidFill>
                  <a:srgbClr val="FFC000"/>
                </a:solidFill>
                <a:latin typeface="Arial Narrow" pitchFamily="34" charset="0"/>
              </a:rPr>
              <a:t>XX</a:t>
            </a:r>
            <a:r>
              <a:rPr lang="ru-RU" dirty="0" smtClean="0">
                <a:solidFill>
                  <a:srgbClr val="FFC000"/>
                </a:solidFill>
                <a:latin typeface="Arial Narrow" pitchFamily="34" charset="0"/>
              </a:rPr>
              <a:t> Исторического парка «Россия – моя история» </a:t>
            </a:r>
            <a:endParaRPr lang="ru-RU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45058" name="Picture 2" descr="https://sun9-14.userapi.com/c858020/v858020193/6ba79/XX7HFEKU62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39862"/>
            <a:ext cx="8130382" cy="5418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sun9-6.userapi.com/c858020/v858020193/6bb5f/PPWBoALE-M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"/>
            <a:ext cx="6324600" cy="3910072"/>
          </a:xfrm>
          <a:prstGeom prst="rect">
            <a:avLst/>
          </a:prstGeom>
          <a:noFill/>
        </p:spPr>
      </p:pic>
      <p:pic>
        <p:nvPicPr>
          <p:cNvPr id="46082" name="Picture 2" descr="https://sun9-44.userapi.com/c858424/v858424423/6704b/HSC1wlcxBY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8708"/>
            <a:ext cx="5791200" cy="3859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s://sun9-8.userapi.com/c858020/v858020193/6bc8b/0VgEezqKeY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 Narrow" pitchFamily="34" charset="0"/>
              </a:rPr>
              <a:t>Тематические экскурсии</a:t>
            </a:r>
            <a:endParaRPr lang="ru-RU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6146" name="Picture 2" descr="https://sun9-12.userapi.com/c850620/v850620705/1b5f06/9FGqkU4EV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828800"/>
            <a:ext cx="7137951" cy="50292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04800" y="990600"/>
            <a:ext cx="9829800" cy="8382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Arial Narrow" pitchFamily="34" charset="0"/>
              </a:rPr>
              <a:t>«Воинская Слава России от Куликова поля до Бородино»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https://sun9-71.userapi.com/c850620/v850620705/1b5ede/NTtrbW7SX6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1295400"/>
            <a:ext cx="7848600" cy="5562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62000" y="2286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 Narrow" pitchFamily="34" charset="0"/>
              </a:rPr>
              <a:t>Праздничная экскурсия ко дню города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BC43407-1BB3-4EEC-88FE-D5A2DE45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sun9-43.userapi.com/c850620/v850620705/1b5e7a/pdmPlNBwG-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1371600"/>
            <a:ext cx="7772400" cy="5486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Arial Narrow" pitchFamily="34" charset="0"/>
              </a:rPr>
              <a:t>«Требовать везде или история дореволюционной рекламы»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  <a:latin typeface="Arial Narrow" pitchFamily="34" charset="0"/>
              </a:rPr>
              <a:t>Мастер-классы</a:t>
            </a:r>
            <a:endParaRPr lang="ru-RU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4114800" cy="5105400"/>
          </a:xfrm>
        </p:spPr>
        <p:txBody>
          <a:bodyPr/>
          <a:lstStyle/>
          <a:p>
            <a:r>
              <a:rPr lang="ru-RU" dirty="0" smtClean="0"/>
              <a:t>«Челябинск: от крепости до чайной столицы»</a:t>
            </a:r>
          </a:p>
          <a:p>
            <a:r>
              <a:rPr lang="ru-RU" dirty="0" smtClean="0"/>
              <a:t>Мастер-класс по созданию дореволюционных рекламных объявлений</a:t>
            </a:r>
          </a:p>
          <a:p>
            <a:endParaRPr lang="ru-RU" dirty="0"/>
          </a:p>
        </p:txBody>
      </p:sp>
      <p:pic>
        <p:nvPicPr>
          <p:cNvPr id="5122" name="Picture 2" descr="https://sun9-65.userapi.com/c851536/v851536132/1c6a3b/PROS9_jZh4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95401"/>
            <a:ext cx="4384109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latin typeface="Arial Narrow" pitchFamily="34" charset="0"/>
              </a:rPr>
              <a:t>Планируется</a:t>
            </a:r>
            <a:endParaRPr lang="ru-RU" b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latin typeface="Arial Narrow" pitchFamily="34" charset="0"/>
              </a:rPr>
              <a:t>Тематические </a:t>
            </a:r>
            <a:r>
              <a:rPr lang="ru-RU" sz="4000" dirty="0" err="1" smtClean="0">
                <a:latin typeface="Arial Narrow" pitchFamily="34" charset="0"/>
              </a:rPr>
              <a:t>квесты</a:t>
            </a:r>
            <a:endParaRPr lang="ru-RU" sz="4000" dirty="0" smtClean="0">
              <a:latin typeface="Arial Narrow" pitchFamily="34" charset="0"/>
            </a:endParaRPr>
          </a:p>
          <a:p>
            <a:r>
              <a:rPr lang="ru-RU" sz="4000" dirty="0" smtClean="0">
                <a:latin typeface="Arial Narrow" pitchFamily="34" charset="0"/>
              </a:rPr>
              <a:t>Лекции</a:t>
            </a:r>
          </a:p>
          <a:p>
            <a:r>
              <a:rPr lang="ru-RU" sz="4000" dirty="0" smtClean="0">
                <a:latin typeface="Arial Narrow" pitchFamily="34" charset="0"/>
              </a:rPr>
              <a:t>Кинолекторий </a:t>
            </a:r>
            <a:r>
              <a:rPr lang="ru-RU" sz="3600" dirty="0" smtClean="0">
                <a:latin typeface="Arial Narrow" pitchFamily="34" charset="0"/>
              </a:rPr>
              <a:t>(показ и обсуждение исторических художественных фильмов и документальных фильмов)</a:t>
            </a:r>
          </a:p>
          <a:p>
            <a:r>
              <a:rPr lang="ru-RU" sz="4000" dirty="0" smtClean="0">
                <a:latin typeface="Arial Narrow" pitchFamily="34" charset="0"/>
              </a:rPr>
              <a:t>Тематические уроки </a:t>
            </a:r>
          </a:p>
          <a:p>
            <a:r>
              <a:rPr lang="ru-RU" sz="4000" dirty="0" smtClean="0">
                <a:latin typeface="Arial Narrow" pitchFamily="34" charset="0"/>
              </a:rPr>
              <a:t>Тематические встречи </a:t>
            </a:r>
            <a:r>
              <a:rPr lang="ru-RU" sz="3600" dirty="0" smtClean="0">
                <a:latin typeface="Arial Narrow" pitchFamily="34" charset="0"/>
              </a:rPr>
              <a:t>(с участниками исторических событий, учеными, деятелями культуры, науки и </a:t>
            </a:r>
            <a:r>
              <a:rPr lang="ru-RU" sz="3600" dirty="0" err="1" smtClean="0">
                <a:latin typeface="Arial Narrow" pitchFamily="34" charset="0"/>
              </a:rPr>
              <a:t>т.д</a:t>
            </a:r>
            <a:r>
              <a:rPr lang="ru-RU" sz="3600" dirty="0" smtClean="0">
                <a:latin typeface="Arial Narrow" pitchFamily="34" charset="0"/>
              </a:rPr>
              <a:t>)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Arial Narrow" pitchFamily="34" charset="0"/>
                <a:cs typeface="Times New Roman" panose="02020603050405020304" pitchFamily="18" charset="0"/>
              </a:rPr>
              <a:t>ОРГАНИЗАЦИОННЫЕ ВОЗМОЖНОСТИ ИСТОРИЧЕСКОГО ПАРКА</a:t>
            </a:r>
            <a:r>
              <a:rPr lang="ru-RU" sz="2800" b="1" dirty="0" smtClean="0">
                <a:solidFill>
                  <a:srgbClr val="2107A1"/>
                </a:solidFill>
                <a:latin typeface="Arial Narrow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2107A1"/>
                </a:solidFill>
                <a:latin typeface="Arial Narrow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6800"/>
            <a:ext cx="8915400" cy="5791200"/>
          </a:xfrm>
        </p:spPr>
        <p:txBody>
          <a:bodyPr>
            <a:normAutofit fontScale="92500" lnSpcReduction="10000"/>
          </a:bodyPr>
          <a:lstStyle/>
          <a:p>
            <a:r>
              <a:rPr lang="ru-RU" sz="4300" dirty="0" smtClean="0">
                <a:latin typeface="Arial Narrow" pitchFamily="34" charset="0"/>
                <a:cs typeface="Times New Roman" panose="02020603050405020304" pitchFamily="18" charset="0"/>
              </a:rPr>
              <a:t>Проведение культурно-массовых мероприятий патриотической и просветительской направленности; </a:t>
            </a:r>
            <a:endParaRPr lang="ru-RU" sz="4300" dirty="0" smtClean="0">
              <a:solidFill>
                <a:srgbClr val="2107A1"/>
              </a:solidFill>
              <a:latin typeface="Arial Narrow" pitchFamily="34" charset="0"/>
              <a:cs typeface="Times New Roman" panose="02020603050405020304" pitchFamily="18" charset="0"/>
            </a:endParaRPr>
          </a:p>
          <a:p>
            <a:r>
              <a:rPr lang="ru-RU" sz="4300" dirty="0" smtClean="0">
                <a:latin typeface="Arial Narrow" pitchFamily="34" charset="0"/>
                <a:cs typeface="Times New Roman" panose="02020603050405020304" pitchFamily="18" charset="0"/>
              </a:rPr>
              <a:t>Организация конференций, выставок, творческих встреч и др.; </a:t>
            </a:r>
          </a:p>
          <a:p>
            <a:r>
              <a:rPr lang="ru-RU" sz="4300" dirty="0" smtClean="0">
                <a:latin typeface="Arial Narrow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4300" dirty="0" err="1" smtClean="0">
                <a:latin typeface="Arial Narrow" pitchFamily="34" charset="0"/>
                <a:cs typeface="Times New Roman" panose="02020603050405020304" pitchFamily="18" charset="0"/>
              </a:rPr>
              <a:t>культурно-досуговых</a:t>
            </a:r>
            <a:r>
              <a:rPr lang="ru-RU" sz="4300" dirty="0" smtClean="0">
                <a:latin typeface="Arial Narrow" pitchFamily="34" charset="0"/>
                <a:cs typeface="Times New Roman" panose="02020603050405020304" pitchFamily="18" charset="0"/>
              </a:rPr>
              <a:t> мероприятий, клубных формирований для учащихся, педагогов и для широкой аудитории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Arial Narrow" pitchFamily="34" charset="0"/>
              </a:rPr>
              <a:t>Городское инструктивно-методическое совещание РДШ</a:t>
            </a:r>
            <a:endParaRPr lang="ru-RU" b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38914" name="Picture 2" descr="https://sun9-9.userapi.com/c852016/v852016202/1c4251/0iRKG4grE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8382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s://sun9-33.userapi.com/c852016/v852016202/1c41f7/2A4lOjDzrV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Arial Narrow" pitchFamily="34" charset="0"/>
              </a:rPr>
              <a:t>Заседание ЧИППКРО</a:t>
            </a:r>
            <a:endParaRPr lang="ru-RU" b="1" dirty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36866" name="Picture 2" descr="https://sun9-68.userapi.com/c852232/v852232436/1c9440/4Y9u_b9wWB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s://sun9-66.userapi.com/c855024/v855024436/ebf7b/uaMTnWehQ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3" y="0"/>
            <a:ext cx="91475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22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724400"/>
            <a:ext cx="2154757" cy="646331"/>
          </a:xfrm>
          <a:prstGeom prst="rect">
            <a:avLst/>
          </a:prstGeom>
          <a:solidFill>
            <a:srgbClr val="0F1C4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vk.com/</a:t>
            </a:r>
            <a:r>
              <a:rPr lang="en-US" dirty="0" err="1" smtClean="0">
                <a:latin typeface="Arial Narrow" pitchFamily="34" charset="0"/>
              </a:rPr>
              <a:t>myhistory_chel</a:t>
            </a:r>
            <a:endParaRPr lang="ru-RU" dirty="0" smtClean="0">
              <a:latin typeface="Arial Narrow" pitchFamily="34" charset="0"/>
            </a:endParaRPr>
          </a:p>
          <a:p>
            <a:r>
              <a:rPr lang="en-US" dirty="0" smtClean="0">
                <a:latin typeface="Arial Narrow" pitchFamily="34" charset="0"/>
              </a:rPr>
              <a:t>myhistorypark.ru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733800"/>
            <a:ext cx="1371600" cy="461665"/>
          </a:xfrm>
          <a:prstGeom prst="rect">
            <a:avLst/>
          </a:prstGeom>
          <a:solidFill>
            <a:srgbClr val="0F1C4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217-70-77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590800"/>
            <a:ext cx="2174250" cy="677108"/>
          </a:xfrm>
          <a:prstGeom prst="rect">
            <a:avLst/>
          </a:prstGeom>
          <a:solidFill>
            <a:srgbClr val="0F1C4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latin typeface="Arial Narrow" pitchFamily="34" charset="0"/>
              </a:rPr>
              <a:t>info@myhistory74.ru</a:t>
            </a:r>
            <a:endParaRPr lang="ru-RU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-71398"/>
            <a:ext cx="12039600" cy="12110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28600"/>
            <a:ext cx="9525000" cy="7197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3" y="-109182"/>
            <a:ext cx="9696733" cy="7069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53600" cy="6943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7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47" y="-586854"/>
            <a:ext cx="11215047" cy="805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282</Words>
  <PresentationFormat>Экран (4:3)</PresentationFormat>
  <Paragraphs>34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Церемония открытия XX Исторического парка «Россия – моя история» </vt:lpstr>
      <vt:lpstr>Слайд 16</vt:lpstr>
      <vt:lpstr>Слайд 17</vt:lpstr>
      <vt:lpstr>Тематические экскурсии</vt:lpstr>
      <vt:lpstr>Слайд 19</vt:lpstr>
      <vt:lpstr>Слайд 20</vt:lpstr>
      <vt:lpstr>Мастер-классы</vt:lpstr>
      <vt:lpstr>Планируется</vt:lpstr>
      <vt:lpstr>ОРГАНИЗАЦИОННЫЕ ВОЗМОЖНОСТИ ИСТОРИЧЕСКОГО ПАРКА </vt:lpstr>
      <vt:lpstr>Городское инструктивно-методическое совещание РДШ</vt:lpstr>
      <vt:lpstr>Слайд 25</vt:lpstr>
      <vt:lpstr>Заседание ЧИППКРО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Дедушко</dc:creator>
  <cp:lastModifiedBy>гоша</cp:lastModifiedBy>
  <cp:revision>23</cp:revision>
  <dcterms:created xsi:type="dcterms:W3CDTF">2019-09-17T05:02:45Z</dcterms:created>
  <dcterms:modified xsi:type="dcterms:W3CDTF">2019-09-17T09:17:34Z</dcterms:modified>
</cp:coreProperties>
</file>