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0" r:id="rId4"/>
    <p:sldId id="261" r:id="rId5"/>
    <p:sldId id="262" r:id="rId6"/>
    <p:sldId id="259" r:id="rId7"/>
    <p:sldId id="263" r:id="rId8"/>
    <p:sldId id="265" r:id="rId9"/>
    <p:sldId id="264" r:id="rId10"/>
    <p:sldId id="267" r:id="rId11"/>
    <p:sldId id="268" r:id="rId12"/>
    <p:sldId id="266" r:id="rId13"/>
    <p:sldId id="270" r:id="rId14"/>
    <p:sldId id="271"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24.03.2020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24.03.2020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24.03.2020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24.03.2020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24.03.2020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24.03.2020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24.03.2020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24.03.2020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oc-ege.sdamgia.ru/teacher?a=us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oc-ege.sdamgia.ru/course" TargetMode="External"/><Relationship Id="rId2" Type="http://schemas.openxmlformats.org/officeDocument/2006/relationships/hyperlink" Target="https://soc-ege.sdamgia.ru/teacher?a=journa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oc-ege.sdamgia.ru/own_problems?a=archiv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vk.com/@boxdd-distancionnoe-obuchenie-na-reshu-eg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mc.chel-edu.ru/services/DO/rossiyskie_obrazovatelnye_platformy_dlya_zanyatiy_onlayn/" TargetMode="External"/><Relationship Id="rId2" Type="http://schemas.openxmlformats.org/officeDocument/2006/relationships/hyperlink" Target="http://umc.chel-edu.ru/services/DO/" TargetMode="External"/><Relationship Id="rId1" Type="http://schemas.openxmlformats.org/officeDocument/2006/relationships/slideLayout" Target="../slideLayouts/slideLayout2.xml"/><Relationship Id="rId5" Type="http://schemas.openxmlformats.org/officeDocument/2006/relationships/hyperlink" Target="http://umc.chel-edu.ru/services/DO/organizatsiya_distantsionnogo_obucheniya_ispolzuya_vozmozhnostigis_obrazovanie_/" TargetMode="External"/><Relationship Id="rId4" Type="http://schemas.openxmlformats.org/officeDocument/2006/relationships/hyperlink" Target="http://umc.chel-edu.ru/services/DO/programmnoe_obespechenie_dlya_organizatsii_distantsionnogo_obucheniy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1088;&#1091;&#1089;&#1089;&#1082;&#1086;&#1077;-&#1089;&#1083;&#1086;&#1074;&#1086;.&#1088;&#1092;/%D0%9E%D0%B1%D1%89%D0%B5%D1%81%D1%82%D0%B2%D0%BE%D0%B7%D0%BD%D0%B0%D0%BD%D0%B8%D0%B5/pages/77460/" TargetMode="External"/><Relationship Id="rId7" Type="http://schemas.openxmlformats.org/officeDocument/2006/relationships/image" Target="../media/image7.jpeg"/><Relationship Id="rId2" Type="http://schemas.openxmlformats.org/officeDocument/2006/relationships/hyperlink" Target="https://&#1088;&#1091;&#1089;&#1089;&#1082;&#1086;&#1077;-&#1089;&#1083;&#1086;&#1074;&#1086;.&#1088;&#1092;/%D0%9E%D0%B1%D1%89%D0%B5%D1%81%D1%82%D0%B2%D0%BE%D0%B7%D0%BD%D0%B0%D0%BD%D0%B8%D0%B5/" TargetMode="External"/><Relationship Id="rId1" Type="http://schemas.openxmlformats.org/officeDocument/2006/relationships/slideLayout" Target="../slideLayouts/slideLayout2.xml"/><Relationship Id="rId6" Type="http://schemas.openxmlformats.org/officeDocument/2006/relationships/hyperlink" Target="https://&#1088;&#1091;&#1089;&#1089;&#1082;&#1086;&#1077;-&#1089;&#1083;&#1086;&#1074;&#1086;.&#1088;&#1092;/%D0%9E%D0%B1%D1%89%D0%B5%D1%81%D1%82%D0%B2%D0%BE%D0%B7%D0%BD%D0%B0%D0%BD%D0%B8%D0%B5/pages/71907/" TargetMode="External"/><Relationship Id="rId5" Type="http://schemas.openxmlformats.org/officeDocument/2006/relationships/hyperlink" Target="https://&#1088;&#1091;&#1089;&#1089;&#1082;&#1086;&#1077;-&#1089;&#1083;&#1086;&#1074;&#1086;.&#1088;&#1092;/%D0%9E%D0%B1%D1%89%D0%B5%D1%81%D1%82%D0%B2%D0%BE%D0%B7%D0%BD%D0%B0%D0%BD%D0%B8%D0%B5/pages/76574/" TargetMode="External"/><Relationship Id="rId4" Type="http://schemas.openxmlformats.org/officeDocument/2006/relationships/hyperlink" Target="https://&#1088;&#1091;&#1089;&#1089;&#1082;&#1086;&#1077;-&#1089;&#1083;&#1086;&#1074;&#1086;.&#1088;&#1092;/%D0%9E%D0%B1%D1%89%D0%B5%D1%81%D1%82%D0%B2%D0%BE%D0%B7%D0%BD%D0%B0%D0%BD%D0%B8%D0%B5/pages/7186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oc-ege.sdamgia.ru/teacher?a=users" TargetMode="External"/><Relationship Id="rId7" Type="http://schemas.openxmlformats.org/officeDocument/2006/relationships/hyperlink" Target="https://soc-ege.sdamgia.ru/course" TargetMode="External"/><Relationship Id="rId2" Type="http://schemas.openxmlformats.org/officeDocument/2006/relationships/hyperlink" Target="https://soc-ege.sdamgia.ru/test_editor" TargetMode="External"/><Relationship Id="rId1" Type="http://schemas.openxmlformats.org/officeDocument/2006/relationships/slideLayout" Target="../slideLayouts/slideLayout2.xml"/><Relationship Id="rId6" Type="http://schemas.openxmlformats.org/officeDocument/2006/relationships/hyperlink" Target="https://soc-ege.sdamgia.ru/own_problems" TargetMode="External"/><Relationship Id="rId5" Type="http://schemas.openxmlformats.org/officeDocument/2006/relationships/hyperlink" Target="https://soc-ege.sdamgia.ru/pupil_stats" TargetMode="External"/><Relationship Id="rId4" Type="http://schemas.openxmlformats.org/officeDocument/2006/relationships/hyperlink" Target="https://soc-ege.sdamgia.ru/teacher?a=journa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oc-ege.sdamgia.ru/test?id=3648291" TargetMode="External"/><Relationship Id="rId2" Type="http://schemas.openxmlformats.org/officeDocument/2006/relationships/hyperlink" Target="https://soc-ege.sdamgia.ru/test?id=3648291&amp;nt=False&amp;pub=1&amp;print=tru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090663"/>
          </a:xfrm>
        </p:spPr>
        <p:txBody>
          <a:bodyPr>
            <a:normAutofit fontScale="90000"/>
          </a:bodyPr>
          <a:lstStyle/>
          <a:p>
            <a:pPr algn="ct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Организация дистанционного обучения </a:t>
            </a:r>
            <a:b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(история и обществознание)</a:t>
            </a:r>
            <a:endPar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371600" y="3886200"/>
            <a:ext cx="7232848" cy="1752600"/>
          </a:xfrm>
        </p:spPr>
        <p:txBody>
          <a:bodyPr/>
          <a:lstStyle/>
          <a:p>
            <a:endParaRPr lang="ru-RU" dirty="0" smtClean="0"/>
          </a:p>
          <a:p>
            <a:pPr algn="r"/>
            <a:endParaRPr lang="ru-RU" sz="2000" b="1" dirty="0" smtClean="0">
              <a:solidFill>
                <a:schemeClr val="tx1"/>
              </a:solidFill>
              <a:latin typeface="Times New Roman" panose="02020603050405020304" pitchFamily="18" charset="0"/>
              <a:cs typeface="Times New Roman" panose="02020603050405020304" pitchFamily="18" charset="0"/>
            </a:endParaRPr>
          </a:p>
          <a:p>
            <a:pPr algn="r"/>
            <a:r>
              <a:rPr lang="ru-RU" sz="2000" b="1" dirty="0" smtClean="0">
                <a:solidFill>
                  <a:schemeClr val="tx1"/>
                </a:solidFill>
                <a:latin typeface="Times New Roman" panose="02020603050405020304" pitchFamily="18" charset="0"/>
                <a:cs typeface="Times New Roman" panose="02020603050405020304" pitchFamily="18" charset="0"/>
              </a:rPr>
              <a:t>Полякова О.Н., руководитель ГМО </a:t>
            </a:r>
          </a:p>
          <a:p>
            <a:pPr algn="r"/>
            <a:r>
              <a:rPr lang="ru-RU" sz="2000" b="1" dirty="0">
                <a:solidFill>
                  <a:schemeClr val="tx1"/>
                </a:solidFill>
                <a:latin typeface="Times New Roman" panose="02020603050405020304" pitchFamily="18" charset="0"/>
                <a:cs typeface="Times New Roman" panose="02020603050405020304" pitchFamily="18" charset="0"/>
              </a:rPr>
              <a:t>у</a:t>
            </a:r>
            <a:r>
              <a:rPr lang="ru-RU" sz="2000" b="1" dirty="0" smtClean="0">
                <a:solidFill>
                  <a:schemeClr val="tx1"/>
                </a:solidFill>
                <a:latin typeface="Times New Roman" panose="02020603050405020304" pitchFamily="18" charset="0"/>
                <a:cs typeface="Times New Roman" panose="02020603050405020304" pitchFamily="18" charset="0"/>
              </a:rPr>
              <a:t>чителей истории и обществознания</a:t>
            </a:r>
            <a:endParaRPr lang="ru-RU"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Работа с сайтом РЕШУ ЕГЭ</a:t>
            </a:r>
            <a:endParaRPr lang="ru-RU" dirty="0"/>
          </a:p>
        </p:txBody>
      </p:sp>
      <p:sp>
        <p:nvSpPr>
          <p:cNvPr id="3" name="Объект 2"/>
          <p:cNvSpPr>
            <a:spLocks noGrp="1"/>
          </p:cNvSpPr>
          <p:nvPr>
            <p:ph idx="1"/>
          </p:nvPr>
        </p:nvSpPr>
        <p:spPr/>
        <p:txBody>
          <a:bodyPr>
            <a:normAutofit fontScale="77500" lnSpcReduction="20000"/>
          </a:bodyPr>
          <a:lstStyle/>
          <a:p>
            <a:pPr marL="0" indent="0" algn="just">
              <a:buNone/>
            </a:pPr>
            <a:r>
              <a:rPr lang="ru-RU" b="1" dirty="0" smtClean="0">
                <a:latin typeface="Times New Roman" panose="02020603050405020304" pitchFamily="18" charset="0"/>
                <a:cs typeface="Times New Roman" panose="02020603050405020304" pitchFamily="18" charset="0"/>
                <a:hlinkClick r:id="rId2"/>
              </a:rPr>
              <a:t>УПРАВЛЕНИЕ </a:t>
            </a:r>
            <a:r>
              <a:rPr lang="ru-RU" b="1" dirty="0">
                <a:latin typeface="Times New Roman" panose="02020603050405020304" pitchFamily="18" charset="0"/>
                <a:cs typeface="Times New Roman" panose="02020603050405020304" pitchFamily="18" charset="0"/>
                <a:hlinkClick r:id="rId2"/>
              </a:rPr>
              <a:t>УЧАЩИМИСЯ И ГРУППАМИ УЧАЩИХСЯ. СТАТИСТИКА ПО </a:t>
            </a:r>
            <a:r>
              <a:rPr lang="ru-RU" b="1" dirty="0" smtClean="0">
                <a:latin typeface="Times New Roman" panose="02020603050405020304" pitchFamily="18" charset="0"/>
                <a:cs typeface="Times New Roman" panose="02020603050405020304" pitchFamily="18" charset="0"/>
                <a:hlinkClick r:id="rId2"/>
              </a:rPr>
              <a:t>УЧАЩИМСЯ</a:t>
            </a:r>
            <a:endParaRPr lang="ru-RU" b="1"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Нет </a:t>
            </a:r>
            <a:r>
              <a:rPr lang="ru-RU" dirty="0">
                <a:latin typeface="Times New Roman" panose="02020603050405020304" pitchFamily="18" charset="0"/>
                <a:cs typeface="Times New Roman" panose="02020603050405020304" pitchFamily="18" charset="0"/>
              </a:rPr>
              <a:t>необходимости предварительно вводить в систему фамилии и имена учащихся, их результаты появятся в системе автоматически, как только они выполнят и сохранят любую составленную учителем в этом разделе работу.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	У</a:t>
            </a:r>
            <a:r>
              <a:rPr lang="ru-RU" dirty="0" smtClean="0">
                <a:latin typeface="Times New Roman" panose="02020603050405020304" pitchFamily="18" charset="0"/>
                <a:cs typeface="Times New Roman" panose="02020603050405020304" pitchFamily="18" charset="0"/>
              </a:rPr>
              <a:t>читель </a:t>
            </a:r>
            <a:r>
              <a:rPr lang="ru-RU" dirty="0">
                <a:latin typeface="Times New Roman" panose="02020603050405020304" pitchFamily="18" charset="0"/>
                <a:cs typeface="Times New Roman" panose="02020603050405020304" pitchFamily="18" charset="0"/>
              </a:rPr>
              <a:t>может ввести в систему учащихся и объединить их в классы/группы, зная логины (электронные адреса) учащихся в системе. В любой момент можно перевести учащихся из одной группы в другую или удалить учащегося из всех списков и классного журнала. Если удалённый учащийся выполнит очередную работу, он вновь появится в списках. </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422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Работа с сайтом РЕШУ ЕГЭ</a:t>
            </a:r>
            <a:endParaRPr lang="ru-RU" dirty="0"/>
          </a:p>
        </p:txBody>
      </p:sp>
      <p:sp>
        <p:nvSpPr>
          <p:cNvPr id="3" name="Объект 2"/>
          <p:cNvSpPr>
            <a:spLocks noGrp="1"/>
          </p:cNvSpPr>
          <p:nvPr>
            <p:ph idx="1"/>
          </p:nvPr>
        </p:nvSpPr>
        <p:spPr>
          <a:xfrm>
            <a:off x="395536" y="1052736"/>
            <a:ext cx="8496944" cy="5472608"/>
          </a:xfrm>
        </p:spPr>
        <p:txBody>
          <a:bodyPr>
            <a:normAutofit fontScale="55000" lnSpcReduction="20000"/>
          </a:bodyPr>
          <a:lstStyle/>
          <a:p>
            <a:pPr marL="0" indent="0" algn="just">
              <a:buNone/>
            </a:pPr>
            <a:r>
              <a:rPr lang="ru-RU" sz="4000" b="1" dirty="0" smtClean="0">
                <a:latin typeface="Times New Roman" panose="02020603050405020304" pitchFamily="18" charset="0"/>
                <a:cs typeface="Times New Roman" panose="02020603050405020304" pitchFamily="18" charset="0"/>
                <a:hlinkClick r:id="rId2"/>
              </a:rPr>
              <a:t>КЛАССНЫЙ </a:t>
            </a:r>
            <a:r>
              <a:rPr lang="ru-RU" sz="4000" b="1" dirty="0">
                <a:latin typeface="Times New Roman" panose="02020603050405020304" pitchFamily="18" charset="0"/>
                <a:cs typeface="Times New Roman" panose="02020603050405020304" pitchFamily="18" charset="0"/>
                <a:hlinkClick r:id="rId2"/>
              </a:rPr>
              <a:t>ЖУРНАЛ</a:t>
            </a:r>
            <a:r>
              <a:rPr lang="ru-RU" sz="4000" dirty="0">
                <a:latin typeface="Times New Roman" panose="02020603050405020304" pitchFamily="18" charset="0"/>
                <a:cs typeface="Times New Roman" panose="02020603050405020304" pitchFamily="18" charset="0"/>
              </a:rPr>
              <a:t> </a:t>
            </a:r>
            <a:endParaRPr lang="ru-RU" sz="4000" dirty="0" smtClean="0">
              <a:latin typeface="Times New Roman" panose="02020603050405020304" pitchFamily="18" charset="0"/>
              <a:cs typeface="Times New Roman" panose="02020603050405020304" pitchFamily="18" charset="0"/>
            </a:endParaRPr>
          </a:p>
          <a:p>
            <a:pPr marL="0" indent="0" algn="just">
              <a:buNone/>
            </a:pPr>
            <a:r>
              <a:rPr lang="ru-RU" sz="4000" dirty="0" smtClean="0">
                <a:latin typeface="Times New Roman" panose="02020603050405020304" pitchFamily="18" charset="0"/>
                <a:cs typeface="Times New Roman" panose="02020603050405020304" pitchFamily="18" charset="0"/>
              </a:rPr>
              <a:t>	С</a:t>
            </a:r>
            <a:r>
              <a:rPr lang="ru-RU" sz="4000" dirty="0" smtClean="0">
                <a:latin typeface="Times New Roman" panose="02020603050405020304" pitchFamily="18" charset="0"/>
                <a:cs typeface="Times New Roman" panose="02020603050405020304" pitchFamily="18" charset="0"/>
              </a:rPr>
              <a:t>одержит </a:t>
            </a:r>
            <a:r>
              <a:rPr lang="ru-RU" sz="4000" dirty="0">
                <a:latin typeface="Times New Roman" panose="02020603050405020304" pitchFamily="18" charset="0"/>
                <a:cs typeface="Times New Roman" panose="02020603050405020304" pitchFamily="18" charset="0"/>
              </a:rPr>
              <a:t>сводные результаты по группам (классам</a:t>
            </a:r>
            <a:r>
              <a:rPr lang="ru-RU" sz="3500" dirty="0" smtClean="0">
                <a:latin typeface="Times New Roman" panose="02020603050405020304" pitchFamily="18" charset="0"/>
                <a:cs typeface="Times New Roman" panose="02020603050405020304" pitchFamily="18" charset="0"/>
              </a:rPr>
              <a:t>). </a:t>
            </a:r>
            <a:r>
              <a:rPr lang="ru-RU" sz="3500" dirty="0">
                <a:latin typeface="Times New Roman" panose="02020603050405020304" pitchFamily="18" charset="0"/>
                <a:cs typeface="Times New Roman" panose="02020603050405020304" pitchFamily="18" charset="0"/>
              </a:rPr>
              <a:t/>
            </a:r>
            <a:br>
              <a:rPr lang="ru-RU" sz="35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Результаты заносятся в журнал автоматически, там же приводятся средние баллы по каждой работе и сводный процент успешности по каждому заданию для всего класса. Если учащиеся несколько раз выполнят одну и ту же работу, в журнал будут внесены все результаты. Лишние записи можно удалять в архив. (Из архива можно в любой момент восстановить записи в течение года после удаления.) Результаты, отображаемые в классном журнале, можно экспортировать в электронные таблицы </a:t>
            </a:r>
            <a:r>
              <a:rPr lang="ru-RU" sz="4000" dirty="0" err="1">
                <a:latin typeface="Times New Roman" panose="02020603050405020304" pitchFamily="18" charset="0"/>
                <a:cs typeface="Times New Roman" panose="02020603050405020304" pitchFamily="18" charset="0"/>
              </a:rPr>
              <a:t>Эксель</a:t>
            </a:r>
            <a:r>
              <a:rPr lang="ru-RU" sz="4000" dirty="0" smtClean="0">
                <a:latin typeface="Times New Roman" panose="02020603050405020304" pitchFamily="18" charset="0"/>
                <a:cs typeface="Times New Roman" panose="02020603050405020304" pitchFamily="18" charset="0"/>
              </a:rPr>
              <a:t>.</a:t>
            </a:r>
          </a:p>
          <a:p>
            <a:pPr marL="0" indent="0" algn="just">
              <a:buNone/>
            </a:pP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a:p>
            <a:pPr marL="0" indent="0" algn="just">
              <a:buNone/>
            </a:pPr>
            <a:r>
              <a:rPr lang="ru-RU" sz="4000" b="1" dirty="0">
                <a:latin typeface="Times New Roman" panose="02020603050405020304" pitchFamily="18" charset="0"/>
                <a:cs typeface="Times New Roman" panose="02020603050405020304" pitchFamily="18" charset="0"/>
                <a:hlinkClick r:id="rId3"/>
              </a:rPr>
              <a:t>СОЗДАТЬ СОБСТВЕННЫЙ КУРС В РАЗДЕЛЕ «ШКОЛА»</a:t>
            </a:r>
            <a:r>
              <a:rPr lang="ru-RU" sz="4000" dirty="0">
                <a:latin typeface="Times New Roman" panose="02020603050405020304" pitchFamily="18" charset="0"/>
                <a:cs typeface="Times New Roman" panose="02020603050405020304" pitchFamily="18" charset="0"/>
              </a:rPr>
              <a:t>.</a:t>
            </a:r>
            <a:br>
              <a:rPr lang="ru-RU" sz="4000" dirty="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	Вы </a:t>
            </a:r>
            <a:r>
              <a:rPr lang="ru-RU" sz="4000" dirty="0">
                <a:latin typeface="Times New Roman" panose="02020603050405020304" pitchFamily="18" charset="0"/>
                <a:cs typeface="Times New Roman" panose="02020603050405020304" pitchFamily="18" charset="0"/>
              </a:rPr>
              <a:t>можете писать всему классу сразу, получать ответы от учащихся, размещать методические материалы, сообщать номера работ для контроля знаний. Создав курс, сообщите учащимся его номер. Нажав кнопку «Записаться на курс», они будут автоматически получать уведомления о каждом сообщении, оставленном учителем на странице курсы. </a:t>
            </a:r>
          </a:p>
          <a:p>
            <a:pPr marL="0" indent="0" algn="just">
              <a:buNone/>
            </a:pPr>
            <a:endParaRPr lang="ru-RU" sz="4000" dirty="0" smtClean="0">
              <a:latin typeface="Times New Roman" panose="02020603050405020304" pitchFamily="18" charset="0"/>
              <a:cs typeface="Times New Roman" panose="02020603050405020304" pitchFamily="18" charset="0"/>
            </a:endParaRPr>
          </a:p>
          <a:p>
            <a:pPr marL="0" indent="0" algn="just">
              <a:buNone/>
            </a:pPr>
            <a:endParaRPr lang="ru-RU" sz="4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75064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Работа с сайтом РЕШУ ЕГЭ</a:t>
            </a:r>
            <a:endParaRPr lang="ru-RU" dirty="0"/>
          </a:p>
        </p:txBody>
      </p:sp>
      <p:sp>
        <p:nvSpPr>
          <p:cNvPr id="3" name="Объект 2"/>
          <p:cNvSpPr>
            <a:spLocks noGrp="1"/>
          </p:cNvSpPr>
          <p:nvPr>
            <p:ph idx="1"/>
          </p:nvPr>
        </p:nvSpPr>
        <p:spPr>
          <a:xfrm>
            <a:off x="457200" y="1268760"/>
            <a:ext cx="8229600" cy="5256584"/>
          </a:xfrm>
        </p:spPr>
        <p:txBody>
          <a:bodyPr>
            <a:normAutofit fontScale="40000" lnSpcReduction="20000"/>
          </a:bodyPr>
          <a:lstStyle/>
          <a:p>
            <a:endParaRPr lang="ru-RU" dirty="0"/>
          </a:p>
          <a:p>
            <a:pPr marL="0" indent="0" algn="just">
              <a:buNone/>
            </a:pPr>
            <a:r>
              <a:rPr lang="ru-RU" sz="5500" b="1" dirty="0">
                <a:latin typeface="Times New Roman" panose="02020603050405020304" pitchFamily="18" charset="0"/>
                <a:cs typeface="Times New Roman" panose="02020603050405020304" pitchFamily="18" charset="0"/>
              </a:rPr>
              <a:t>Ваши задания</a:t>
            </a:r>
          </a:p>
          <a:p>
            <a:pPr marL="0" indent="0" algn="just">
              <a:buNone/>
            </a:pPr>
            <a:r>
              <a:rPr lang="ru-RU" sz="5500" dirty="0" smtClean="0">
                <a:latin typeface="Times New Roman" panose="02020603050405020304" pitchFamily="18" charset="0"/>
                <a:cs typeface="Times New Roman" panose="02020603050405020304" pitchFamily="18" charset="0"/>
              </a:rPr>
              <a:t>	Чтобы </a:t>
            </a:r>
            <a:r>
              <a:rPr lang="ru-RU" sz="5500" dirty="0">
                <a:latin typeface="Times New Roman" panose="02020603050405020304" pitchFamily="18" charset="0"/>
                <a:cs typeface="Times New Roman" panose="02020603050405020304" pitchFamily="18" charset="0"/>
              </a:rPr>
              <a:t>ввести новое задание, нажмите необходимую кнопку. После этого выберите тип задания — в соответствии с типом будут начисляться баллы за решение. Далее введите формулировку задания, пояснения и ответ, чтобы система могла проверить задания типов А и В автоматически</a:t>
            </a:r>
            <a:r>
              <a:rPr lang="ru-RU" sz="5500" dirty="0" smtClean="0">
                <a:latin typeface="Times New Roman" panose="02020603050405020304" pitchFamily="18" charset="0"/>
                <a:cs typeface="Times New Roman" panose="02020603050405020304" pitchFamily="18" charset="0"/>
              </a:rPr>
              <a:t>.</a:t>
            </a:r>
          </a:p>
          <a:p>
            <a:pPr marL="0" indent="0" algn="just">
              <a:buNone/>
            </a:pPr>
            <a:r>
              <a:rPr lang="ru-RU" sz="5500" dirty="0">
                <a:latin typeface="Times New Roman" panose="02020603050405020304" pitchFamily="18" charset="0"/>
                <a:cs typeface="Times New Roman" panose="02020603050405020304" pitchFamily="18" charset="0"/>
              </a:rPr>
              <a:t/>
            </a:r>
            <a:br>
              <a:rPr lang="ru-RU" sz="5500" dirty="0">
                <a:latin typeface="Times New Roman" panose="02020603050405020304" pitchFamily="18" charset="0"/>
                <a:cs typeface="Times New Roman" panose="02020603050405020304" pitchFamily="18" charset="0"/>
              </a:rPr>
            </a:br>
            <a:r>
              <a:rPr lang="ru-RU" sz="4600" dirty="0">
                <a:latin typeface="Times New Roman" panose="02020603050405020304" pitchFamily="18" charset="0"/>
                <a:cs typeface="Times New Roman" panose="02020603050405020304" pitchFamily="18" charset="0"/>
              </a:rPr>
              <a:t/>
            </a:r>
            <a:br>
              <a:rPr lang="ru-RU" sz="4600" dirty="0">
                <a:latin typeface="Times New Roman" panose="02020603050405020304" pitchFamily="18" charset="0"/>
                <a:cs typeface="Times New Roman" panose="02020603050405020304" pitchFamily="18" charset="0"/>
              </a:rPr>
            </a:br>
            <a:r>
              <a:rPr lang="ru-RU" sz="4600" dirty="0" smtClean="0">
                <a:latin typeface="Times New Roman" panose="02020603050405020304" pitchFamily="18" charset="0"/>
                <a:cs typeface="Times New Roman" panose="02020603050405020304" pitchFamily="18" charset="0"/>
              </a:rPr>
              <a:t>	</a:t>
            </a:r>
            <a:r>
              <a:rPr lang="ru-RU" sz="5500" dirty="0" smtClean="0">
                <a:latin typeface="Times New Roman" panose="02020603050405020304" pitchFamily="18" charset="0"/>
                <a:cs typeface="Times New Roman" panose="02020603050405020304" pitchFamily="18" charset="0"/>
                <a:hlinkClick r:id="rId2"/>
              </a:rPr>
              <a:t>Архив </a:t>
            </a:r>
            <a:r>
              <a:rPr lang="ru-RU" sz="5500" dirty="0">
                <a:latin typeface="Times New Roman" panose="02020603050405020304" pitchFamily="18" charset="0"/>
                <a:cs typeface="Times New Roman" panose="02020603050405020304" pitchFamily="18" charset="0"/>
                <a:hlinkClick r:id="rId2"/>
              </a:rPr>
              <a:t>заданий</a:t>
            </a:r>
            <a:r>
              <a:rPr lang="ru-RU" sz="5500" dirty="0">
                <a:latin typeface="Times New Roman" panose="02020603050405020304" pitchFamily="18" charset="0"/>
                <a:cs typeface="Times New Roman" panose="02020603050405020304" pitchFamily="18" charset="0"/>
              </a:rPr>
              <a:t> Создать домашнюю работу, вариант сохранится в разделе «Учителю</a:t>
            </a:r>
            <a:r>
              <a:rPr lang="ru-RU" sz="5500" dirty="0" smtClean="0">
                <a:latin typeface="Times New Roman" panose="02020603050405020304" pitchFamily="18" charset="0"/>
                <a:cs typeface="Times New Roman" panose="02020603050405020304" pitchFamily="18" charset="0"/>
              </a:rPr>
              <a:t>».</a:t>
            </a:r>
          </a:p>
          <a:p>
            <a:pPr marL="0" indent="0" algn="just">
              <a:buNone/>
            </a:pPr>
            <a:endParaRPr lang="ru-RU" sz="5500" dirty="0" smtClean="0">
              <a:latin typeface="Times New Roman" panose="02020603050405020304" pitchFamily="18" charset="0"/>
              <a:cs typeface="Times New Roman" panose="02020603050405020304" pitchFamily="18" charset="0"/>
            </a:endParaRPr>
          </a:p>
          <a:p>
            <a:pPr marL="0" indent="0" algn="just">
              <a:buNone/>
            </a:pPr>
            <a:r>
              <a:rPr lang="ru-RU" sz="4600" dirty="0">
                <a:latin typeface="Times New Roman" panose="02020603050405020304" pitchFamily="18" charset="0"/>
                <a:cs typeface="Times New Roman" panose="02020603050405020304" pitchFamily="18" charset="0"/>
              </a:rPr>
              <a:t/>
            </a:r>
            <a:br>
              <a:rPr lang="ru-RU" sz="4600" dirty="0">
                <a:latin typeface="Times New Roman" panose="02020603050405020304" pitchFamily="18" charset="0"/>
                <a:cs typeface="Times New Roman" panose="02020603050405020304" pitchFamily="18" charset="0"/>
              </a:rPr>
            </a:br>
            <a:r>
              <a:rPr lang="ru-RU" sz="4600" dirty="0" smtClean="0">
                <a:latin typeface="Times New Roman" panose="02020603050405020304" pitchFamily="18" charset="0"/>
                <a:cs typeface="Times New Roman" panose="02020603050405020304" pitchFamily="18" charset="0"/>
              </a:rPr>
              <a:t>	Создать </a:t>
            </a:r>
            <a:r>
              <a:rPr lang="ru-RU" sz="4600" dirty="0">
                <a:latin typeface="Times New Roman" panose="02020603050405020304" pitchFamily="18" charset="0"/>
                <a:cs typeface="Times New Roman" panose="02020603050405020304" pitchFamily="18" charset="0"/>
              </a:rPr>
              <a:t>контрольную работу, вариант сохранится в разделе «Учителю</a:t>
            </a:r>
            <a:r>
              <a:rPr lang="ru-RU" sz="4600" dirty="0" smtClean="0">
                <a:latin typeface="Times New Roman" panose="02020603050405020304" pitchFamily="18" charset="0"/>
                <a:cs typeface="Times New Roman" panose="02020603050405020304" pitchFamily="18" charset="0"/>
              </a:rPr>
              <a:t>».</a:t>
            </a:r>
          </a:p>
          <a:p>
            <a:pPr marL="0" indent="0" algn="just">
              <a:buNone/>
            </a:pPr>
            <a:r>
              <a:rPr lang="ru-RU" sz="4600" dirty="0">
                <a:latin typeface="Times New Roman" panose="02020603050405020304" pitchFamily="18" charset="0"/>
                <a:cs typeface="Times New Roman" panose="02020603050405020304" pitchFamily="18" charset="0"/>
              </a:rPr>
              <a:t/>
            </a:r>
            <a:br>
              <a:rPr lang="ru-RU" sz="4600" dirty="0">
                <a:latin typeface="Times New Roman" panose="02020603050405020304" pitchFamily="18" charset="0"/>
                <a:cs typeface="Times New Roman" panose="02020603050405020304" pitchFamily="18" charset="0"/>
              </a:rPr>
            </a:br>
            <a:r>
              <a:rPr lang="ru-RU" sz="4600" dirty="0"/>
              <a:t/>
            </a:r>
            <a:br>
              <a:rPr lang="ru-RU" sz="4600" dirty="0"/>
            </a:br>
            <a:r>
              <a:rPr lang="ru-RU" sz="3400" dirty="0"/>
              <a:t/>
            </a:r>
            <a:br>
              <a:rPr lang="ru-RU" sz="3400" dirty="0"/>
            </a:br>
            <a:endParaRPr lang="ru-RU" sz="3400" dirty="0"/>
          </a:p>
          <a:p>
            <a:endParaRPr lang="ru-RU" dirty="0"/>
          </a:p>
        </p:txBody>
      </p:sp>
    </p:spTree>
    <p:extLst>
      <p:ext uri="{BB962C8B-B14F-4D97-AF65-F5344CB8AC3E}">
        <p14:creationId xmlns:p14="http://schemas.microsoft.com/office/powerpoint/2010/main" val="797125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Работа с сайтом РЕШУ ЕГЭ</a:t>
            </a:r>
            <a:endParaRPr lang="ru-RU" dirty="0"/>
          </a:p>
        </p:txBody>
      </p:sp>
      <p:sp>
        <p:nvSpPr>
          <p:cNvPr id="3" name="Объект 2"/>
          <p:cNvSpPr>
            <a:spLocks noGrp="1"/>
          </p:cNvSpPr>
          <p:nvPr>
            <p:ph idx="1"/>
          </p:nvPr>
        </p:nvSpPr>
        <p:spPr/>
        <p:txBody>
          <a:bodyPr>
            <a:normAutofit/>
          </a:bodyPr>
          <a:lstStyle/>
          <a:p>
            <a:pPr algn="just"/>
            <a:r>
              <a:rPr lang="ru-RU" sz="2600" dirty="0">
                <a:latin typeface="Times New Roman" panose="02020603050405020304" pitchFamily="18" charset="0"/>
                <a:cs typeface="Times New Roman" panose="02020603050405020304" pitchFamily="18" charset="0"/>
              </a:rPr>
              <a:t>ТРИ ПРОСТЫХ ШАГА — И ВАШ ДИСТАНЦИОННЫЙ КУРС </a:t>
            </a:r>
            <a:r>
              <a:rPr lang="ru-RU" sz="2600" dirty="0" smtClean="0">
                <a:latin typeface="Times New Roman" panose="02020603050405020304" pitchFamily="18" charset="0"/>
                <a:cs typeface="Times New Roman" panose="02020603050405020304" pitchFamily="18" charset="0"/>
              </a:rPr>
              <a:t>СОЗДАН</a:t>
            </a:r>
          </a:p>
          <a:p>
            <a:pPr marL="0" indent="0" algn="just">
              <a:buNone/>
            </a:pPr>
            <a:r>
              <a:rPr lang="ru-RU" sz="2600" dirty="0">
                <a:latin typeface="Times New Roman" panose="02020603050405020304" pitchFamily="18" charset="0"/>
                <a:cs typeface="Times New Roman" panose="02020603050405020304" pitchFamily="18" charset="0"/>
              </a:rPr>
              <a:t/>
            </a:r>
            <a:br>
              <a:rPr lang="ru-RU" sz="2600" dirty="0">
                <a:latin typeface="Times New Roman" panose="02020603050405020304" pitchFamily="18" charset="0"/>
                <a:cs typeface="Times New Roman" panose="02020603050405020304" pitchFamily="18" charset="0"/>
              </a:rPr>
            </a:br>
            <a:r>
              <a:rPr lang="ru-RU" sz="2600" dirty="0">
                <a:latin typeface="Times New Roman" panose="02020603050405020304" pitchFamily="18" charset="0"/>
                <a:cs typeface="Times New Roman" panose="02020603050405020304" pitchFamily="18" charset="0"/>
              </a:rPr>
              <a:t>Друзья,</a:t>
            </a:r>
            <a:br>
              <a:rPr lang="ru-RU" sz="2600" dirty="0">
                <a:latin typeface="Times New Roman" panose="02020603050405020304" pitchFamily="18" charset="0"/>
                <a:cs typeface="Times New Roman" panose="02020603050405020304" pitchFamily="18" charset="0"/>
              </a:rPr>
            </a:br>
            <a:r>
              <a:rPr lang="ru-RU" sz="2600" dirty="0">
                <a:latin typeface="Times New Roman" panose="02020603050405020304" pitchFamily="18" charset="0"/>
                <a:cs typeface="Times New Roman" panose="02020603050405020304" pitchFamily="18" charset="0"/>
              </a:rPr>
              <a:t>расскажу о том, как создать свой собственный обучающий курс на сайтах Решу ЕГЭ, Решу ОГЭ или Решу ВПР. Сам пользуюсь много лет. Очень удобно.</a:t>
            </a:r>
          </a:p>
          <a:p>
            <a:pPr algn="just"/>
            <a:r>
              <a:rPr lang="ru-RU" sz="2600" b="1" u="sng" dirty="0">
                <a:latin typeface="Times New Roman" panose="02020603050405020304" pitchFamily="18" charset="0"/>
                <a:cs typeface="Times New Roman" panose="02020603050405020304" pitchFamily="18" charset="0"/>
                <a:hlinkClick r:id="rId2"/>
              </a:rPr>
              <a:t>Дистанционное обучение на Решу ЕГЭ</a:t>
            </a:r>
          </a:p>
          <a:p>
            <a:pPr algn="just"/>
            <a:r>
              <a:rPr lang="ru-RU" sz="2600" u="sng" dirty="0">
                <a:latin typeface="Times New Roman" panose="02020603050405020304" pitchFamily="18" charset="0"/>
                <a:cs typeface="Times New Roman" panose="02020603050405020304" pitchFamily="18" charset="0"/>
                <a:hlinkClick r:id="rId2"/>
              </a:rPr>
              <a:t>Дмитрий Гущин</a:t>
            </a:r>
          </a:p>
          <a:p>
            <a:pPr algn="just"/>
            <a:r>
              <a:rPr lang="ru-RU" sz="2600" u="sng" dirty="0">
                <a:latin typeface="Times New Roman" panose="02020603050405020304" pitchFamily="18" charset="0"/>
                <a:cs typeface="Times New Roman" panose="02020603050405020304" pitchFamily="18" charset="0"/>
                <a:hlinkClick r:id="rId2"/>
              </a:rPr>
              <a:t>Читать</a:t>
            </a:r>
          </a:p>
          <a:p>
            <a:endParaRPr lang="ru-RU" dirty="0"/>
          </a:p>
        </p:txBody>
      </p:sp>
    </p:spTree>
    <p:extLst>
      <p:ext uri="{BB962C8B-B14F-4D97-AF65-F5344CB8AC3E}">
        <p14:creationId xmlns:p14="http://schemas.microsoft.com/office/powerpoint/2010/main" val="398365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Работа с сайтом РЕШУ ЕГЭ</a:t>
            </a:r>
            <a:endParaRPr lang="ru-RU" dirty="0"/>
          </a:p>
        </p:txBody>
      </p:sp>
      <p:sp>
        <p:nvSpPr>
          <p:cNvPr id="3" name="Объект 2"/>
          <p:cNvSpPr>
            <a:spLocks noGrp="1"/>
          </p:cNvSpPr>
          <p:nvPr>
            <p:ph idx="1"/>
          </p:nvPr>
        </p:nvSpPr>
        <p:spPr/>
        <p:txBody>
          <a:bodyPr/>
          <a:lstStyle/>
          <a:p>
            <a:r>
              <a:rPr lang="ru-RU" b="1" dirty="0" smtClean="0"/>
              <a:t>Как провести </a:t>
            </a:r>
            <a:r>
              <a:rPr lang="en-US" b="1" dirty="0" smtClean="0"/>
              <a:t>on-line</a:t>
            </a:r>
            <a:r>
              <a:rPr lang="ru-RU" b="1" dirty="0" smtClean="0"/>
              <a:t> урок</a:t>
            </a:r>
            <a:endParaRPr lang="ru-RU" b="1" dirty="0"/>
          </a:p>
        </p:txBody>
      </p:sp>
      <p:pic>
        <p:nvPicPr>
          <p:cNvPr id="5122" name="Picture 2" descr="https://sun3-10.userapi.com/c850608/v850608932/103586/s8p04CYub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060848"/>
            <a:ext cx="8601075"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44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solidFill>
                  <a:srgbClr val="FF0000"/>
                </a:solidFill>
                <a:latin typeface="Times New Roman" pitchFamily="18" charset="0"/>
                <a:cs typeface="Times New Roman" pitchFamily="18" charset="0"/>
              </a:rPr>
              <a:t>Дистанционное обучение</a:t>
            </a:r>
            <a:br>
              <a:rPr lang="ru-RU" dirty="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0000" lnSpcReduction="20000"/>
          </a:bodyPr>
          <a:lstStyle/>
          <a:p>
            <a:pPr marL="0" indent="0">
              <a:buNone/>
            </a:pPr>
            <a:r>
              <a:rPr lang="ru-RU" dirty="0" smtClean="0"/>
              <a:t> </a:t>
            </a:r>
            <a:endParaRPr lang="ru-RU" dirty="0"/>
          </a:p>
          <a:p>
            <a:pPr marL="0" indent="0" algn="just">
              <a:buNone/>
            </a:pP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рамках организации обучения с использованием дистанционных образовательных технологий на сайте МБУ ДПО ЦРО создан </a:t>
            </a:r>
            <a:r>
              <a:rPr lang="ru-RU" b="1" dirty="0">
                <a:latin typeface="Times New Roman" pitchFamily="18" charset="0"/>
                <a:cs typeface="Times New Roman" pitchFamily="18" charset="0"/>
              </a:rPr>
              <a:t>раздел «Информация» </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2"/>
              </a:rPr>
              <a:t>«Дистанционное обучение»</a:t>
            </a:r>
            <a:r>
              <a:rPr lang="ru-RU" dirty="0">
                <a:latin typeface="Times New Roman" pitchFamily="18" charset="0"/>
                <a:cs typeface="Times New Roman" pitchFamily="18" charset="0"/>
              </a:rPr>
              <a:t>.</a:t>
            </a:r>
          </a:p>
          <a:p>
            <a:pPr algn="just"/>
            <a:r>
              <a:rPr lang="ru-RU" b="1" dirty="0">
                <a:latin typeface="Times New Roman" pitchFamily="18" charset="0"/>
                <a:cs typeface="Times New Roman" pitchFamily="18" charset="0"/>
              </a:rPr>
              <a:t>В разделе представлены:</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1) </a:t>
            </a:r>
            <a:r>
              <a:rPr lang="ru-RU" dirty="0">
                <a:latin typeface="Times New Roman" pitchFamily="18" charset="0"/>
                <a:cs typeface="Times New Roman" pitchFamily="18" charset="0"/>
                <a:hlinkClick r:id="rId3"/>
              </a:rPr>
              <a:t>российские образовательные платформы</a:t>
            </a:r>
            <a:r>
              <a:rPr lang="ru-RU" dirty="0">
                <a:latin typeface="Times New Roman" pitchFamily="18" charset="0"/>
                <a:cs typeface="Times New Roman" pitchFamily="18" charset="0"/>
              </a:rPr>
              <a:t> с бесплатной регистрацией и с высоким уровнем качественного образовательного контента;</a:t>
            </a:r>
          </a:p>
          <a:p>
            <a:pPr algn="just"/>
            <a:r>
              <a:rPr lang="ru-RU" dirty="0">
                <a:latin typeface="Times New Roman" pitchFamily="18" charset="0"/>
                <a:cs typeface="Times New Roman" pitchFamily="18" charset="0"/>
              </a:rPr>
              <a:t>2) </a:t>
            </a:r>
            <a:r>
              <a:rPr lang="ru-RU" dirty="0">
                <a:latin typeface="Times New Roman" pitchFamily="18" charset="0"/>
                <a:cs typeface="Times New Roman" pitchFamily="18" charset="0"/>
                <a:hlinkClick r:id="rId4"/>
              </a:rPr>
              <a:t>обзор программного обеспечения</a:t>
            </a:r>
            <a:r>
              <a:rPr lang="ru-RU" dirty="0">
                <a:latin typeface="Times New Roman" pitchFamily="18" charset="0"/>
                <a:cs typeface="Times New Roman" pitchFamily="18" charset="0"/>
              </a:rPr>
              <a:t>, позволяющего организовывать и проводить онлайн-трансляции, вебинары, видеокурсы, тесты, опросы;</a:t>
            </a:r>
          </a:p>
          <a:p>
            <a:pPr algn="just"/>
            <a:r>
              <a:rPr lang="ru-RU" dirty="0">
                <a:latin typeface="Times New Roman" pitchFamily="18" charset="0"/>
                <a:cs typeface="Times New Roman" pitchFamily="18" charset="0"/>
              </a:rPr>
              <a:t>3) методические рекомендации по созданию </a:t>
            </a:r>
            <a:r>
              <a:rPr lang="ru-RU" dirty="0">
                <a:latin typeface="Times New Roman" pitchFamily="18" charset="0"/>
                <a:cs typeface="Times New Roman" pitchFamily="18" charset="0"/>
                <a:hlinkClick r:id="rId5"/>
              </a:rPr>
              <a:t>«Наполняемых учебных курсов»</a:t>
            </a:r>
            <a:r>
              <a:rPr lang="ru-RU" dirty="0">
                <a:latin typeface="Times New Roman" pitchFamily="18" charset="0"/>
                <a:cs typeface="Times New Roman" pitchFamily="18" charset="0"/>
              </a:rPr>
              <a:t> в ГИС «Образование».</a:t>
            </a: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30471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000" b="1" dirty="0" smtClean="0">
                <a:solidFill>
                  <a:srgbClr val="FF0000"/>
                </a:solidFill>
                <a:latin typeface="Times New Roman" pitchFamily="18" charset="0"/>
                <a:cs typeface="Times New Roman" pitchFamily="18" charset="0"/>
              </a:rPr>
              <a:t>LECTA</a:t>
            </a:r>
            <a:r>
              <a:rPr lang="ru-RU" sz="4000" b="1" dirty="0" smtClean="0">
                <a:solidFill>
                  <a:srgbClr val="FF0000"/>
                </a:solidFill>
                <a:latin typeface="Times New Roman" pitchFamily="18" charset="0"/>
                <a:cs typeface="Times New Roman" pitchFamily="18" charset="0"/>
              </a:rPr>
              <a:t>. КЛАССНАЯ РАБОТА</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500726"/>
          </a:xfrm>
        </p:spPr>
        <p:txBody>
          <a:bodyPr>
            <a:normAutofit fontScale="25000" lnSpcReduction="20000"/>
          </a:bodyPr>
          <a:lstStyle/>
          <a:p>
            <a:pPr>
              <a:buNone/>
            </a:pPr>
            <a:endParaRPr lang="ru-RU" sz="4200" dirty="0" smtClean="0">
              <a:latin typeface="Times New Roman" pitchFamily="18" charset="0"/>
              <a:cs typeface="Times New Roman" pitchFamily="18" charset="0"/>
            </a:endParaRPr>
          </a:p>
          <a:p>
            <a:pPr>
              <a:buNone/>
            </a:pPr>
            <a:r>
              <a:rPr lang="ru-RU" sz="6400" b="1" dirty="0" smtClean="0">
                <a:solidFill>
                  <a:srgbClr val="FF0000"/>
                </a:solidFill>
                <a:latin typeface="Times New Roman" pitchFamily="18" charset="0"/>
                <a:cs typeface="Times New Roman" pitchFamily="18" charset="0"/>
              </a:rPr>
              <a:t>Рабочая программа</a:t>
            </a:r>
          </a:p>
          <a:p>
            <a:pPr fontAlgn="t"/>
            <a:r>
              <a:rPr lang="ru-RU" sz="6400" b="1" dirty="0" smtClean="0">
                <a:latin typeface="Times New Roman" pitchFamily="18" charset="0"/>
                <a:cs typeface="Times New Roman" pitchFamily="18" charset="0"/>
              </a:rPr>
              <a:t>1.Роль экономики в жизни общества</a:t>
            </a:r>
          </a:p>
          <a:p>
            <a:pPr fontAlgn="t"/>
            <a:r>
              <a:rPr lang="ru-RU" sz="6400" b="1" dirty="0" smtClean="0">
                <a:latin typeface="Times New Roman" pitchFamily="18" charset="0"/>
                <a:cs typeface="Times New Roman" pitchFamily="18" charset="0"/>
              </a:rPr>
              <a:t>2.Производство</a:t>
            </a:r>
          </a:p>
          <a:p>
            <a:pPr fontAlgn="t"/>
            <a:r>
              <a:rPr lang="ru-RU" sz="6400" b="1" dirty="0" smtClean="0">
                <a:latin typeface="Times New Roman" pitchFamily="18" charset="0"/>
                <a:cs typeface="Times New Roman" pitchFamily="18" charset="0"/>
              </a:rPr>
              <a:t>3.Контрольный урок № 1</a:t>
            </a:r>
          </a:p>
          <a:p>
            <a:pPr fontAlgn="t"/>
            <a:r>
              <a:rPr lang="ru-RU" sz="6400" b="1" dirty="0" smtClean="0">
                <a:latin typeface="Times New Roman" pitchFamily="18" charset="0"/>
                <a:cs typeface="Times New Roman" pitchFamily="18" charset="0"/>
              </a:rPr>
              <a:t>4.Собственность и ее формы</a:t>
            </a:r>
          </a:p>
          <a:p>
            <a:pPr fontAlgn="t"/>
            <a:r>
              <a:rPr lang="ru-RU" sz="6400" b="1" dirty="0" smtClean="0">
                <a:latin typeface="Times New Roman" pitchFamily="18" charset="0"/>
                <a:cs typeface="Times New Roman" pitchFamily="18" charset="0"/>
              </a:rPr>
              <a:t>5.Типы экономических систем</a:t>
            </a:r>
          </a:p>
          <a:p>
            <a:pPr fontAlgn="t"/>
            <a:r>
              <a:rPr lang="ru-RU" sz="6400" b="1" dirty="0" smtClean="0">
                <a:latin typeface="Times New Roman" pitchFamily="18" charset="0"/>
                <a:cs typeface="Times New Roman" pitchFamily="18" charset="0"/>
              </a:rPr>
              <a:t>6.Рынок и рыночный механизм. Конкуренция</a:t>
            </a:r>
          </a:p>
          <a:p>
            <a:pPr fontAlgn="t"/>
            <a:r>
              <a:rPr lang="ru-RU" sz="6400" b="1" dirty="0" smtClean="0">
                <a:latin typeface="Times New Roman" pitchFamily="18" charset="0"/>
                <a:cs typeface="Times New Roman" pitchFamily="18" charset="0"/>
              </a:rPr>
              <a:t>7.Рынок труда</a:t>
            </a:r>
          </a:p>
          <a:p>
            <a:pPr fontAlgn="t"/>
            <a:r>
              <a:rPr lang="ru-RU" sz="6400" b="1" dirty="0" smtClean="0">
                <a:latin typeface="Times New Roman" pitchFamily="18" charset="0"/>
                <a:cs typeface="Times New Roman" pitchFamily="18" charset="0"/>
              </a:rPr>
              <a:t>8.Издержки, выручка, прибыль</a:t>
            </a:r>
          </a:p>
          <a:p>
            <a:pPr fontAlgn="t"/>
            <a:r>
              <a:rPr lang="ru-RU" sz="6400" b="1" dirty="0" smtClean="0">
                <a:latin typeface="Times New Roman" pitchFamily="18" charset="0"/>
                <a:cs typeface="Times New Roman" pitchFamily="18" charset="0"/>
              </a:rPr>
              <a:t>9.Предпринимательство</a:t>
            </a:r>
          </a:p>
          <a:p>
            <a:pPr fontAlgn="t"/>
            <a:r>
              <a:rPr lang="ru-RU" sz="6400" b="1" dirty="0" smtClean="0">
                <a:latin typeface="Times New Roman" pitchFamily="18" charset="0"/>
                <a:cs typeface="Times New Roman" pitchFamily="18" charset="0"/>
              </a:rPr>
              <a:t>10.Формы предприятий</a:t>
            </a:r>
          </a:p>
          <a:p>
            <a:pPr fontAlgn="t"/>
            <a:r>
              <a:rPr lang="ru-RU" sz="6400" b="1" dirty="0" smtClean="0">
                <a:latin typeface="Times New Roman" pitchFamily="18" charset="0"/>
                <a:cs typeface="Times New Roman" pitchFamily="18" charset="0"/>
              </a:rPr>
              <a:t>11.Семейная экономика</a:t>
            </a:r>
          </a:p>
          <a:p>
            <a:pPr fontAlgn="t"/>
            <a:r>
              <a:rPr lang="ru-RU" sz="6400" b="1" dirty="0" smtClean="0">
                <a:latin typeface="Times New Roman" pitchFamily="18" charset="0"/>
                <a:cs typeface="Times New Roman" pitchFamily="18" charset="0"/>
              </a:rPr>
              <a:t>12.Деньги и их функции</a:t>
            </a:r>
          </a:p>
          <a:p>
            <a:pPr fontAlgn="t"/>
            <a:r>
              <a:rPr lang="ru-RU" sz="6400" b="1" dirty="0" smtClean="0">
                <a:latin typeface="Times New Roman" pitchFamily="18" charset="0"/>
                <a:cs typeface="Times New Roman" pitchFamily="18" charset="0"/>
              </a:rPr>
              <a:t>13.Инфляция</a:t>
            </a:r>
          </a:p>
          <a:p>
            <a:pPr fontAlgn="t"/>
            <a:r>
              <a:rPr lang="ru-RU" sz="6400" b="1" dirty="0" smtClean="0">
                <a:latin typeface="Times New Roman" pitchFamily="18" charset="0"/>
                <a:cs typeface="Times New Roman" pitchFamily="18" charset="0"/>
              </a:rPr>
              <a:t>14.Банки и банковские услуги</a:t>
            </a:r>
          </a:p>
          <a:p>
            <a:pPr fontAlgn="t"/>
            <a:r>
              <a:rPr lang="ru-RU" sz="6400" b="1" dirty="0" smtClean="0">
                <a:latin typeface="Times New Roman" pitchFamily="18" charset="0"/>
                <a:cs typeface="Times New Roman" pitchFamily="18" charset="0"/>
              </a:rPr>
              <a:t>15.Кредитование</a:t>
            </a:r>
          </a:p>
          <a:p>
            <a:pPr fontAlgn="t"/>
            <a:r>
              <a:rPr lang="ru-RU" sz="6400" b="1" dirty="0" smtClean="0">
                <a:latin typeface="Times New Roman" pitchFamily="18" charset="0"/>
                <a:cs typeface="Times New Roman" pitchFamily="18" charset="0"/>
              </a:rPr>
              <a:t>16.Контрольный урок № 2</a:t>
            </a:r>
          </a:p>
          <a:p>
            <a:pPr fontAlgn="t"/>
            <a:r>
              <a:rPr lang="ru-RU" sz="6400" b="1" dirty="0" smtClean="0">
                <a:latin typeface="Times New Roman" pitchFamily="18" charset="0"/>
                <a:cs typeface="Times New Roman" pitchFamily="18" charset="0"/>
              </a:rPr>
              <a:t>17.Контрольный урок № 3</a:t>
            </a:r>
          </a:p>
          <a:p>
            <a:pPr fontAlgn="t"/>
            <a:r>
              <a:rPr lang="ru-RU" sz="6400" b="1" dirty="0" smtClean="0">
                <a:latin typeface="Times New Roman" pitchFamily="18" charset="0"/>
                <a:cs typeface="Times New Roman" pitchFamily="18" charset="0"/>
              </a:rPr>
              <a:t> 25.Контрольный урок № 4</a:t>
            </a:r>
          </a:p>
          <a:p>
            <a:pPr fontAlgn="t"/>
            <a:r>
              <a:rPr lang="ru-RU" sz="6400" b="1" dirty="0" smtClean="0">
                <a:latin typeface="Times New Roman" pitchFamily="18" charset="0"/>
                <a:cs typeface="Times New Roman" pitchFamily="18" charset="0"/>
              </a:rPr>
              <a:t>26.Готовимся к ОГЭ (3 часа)</a:t>
            </a:r>
          </a:p>
          <a:p>
            <a:pPr fontAlgn="t"/>
            <a:r>
              <a:rPr lang="ru-RU" sz="6400" b="1" dirty="0" smtClean="0">
                <a:latin typeface="Times New Roman" pitchFamily="18" charset="0"/>
                <a:cs typeface="Times New Roman" pitchFamily="18" charset="0"/>
              </a:rPr>
              <a:t>27.Готовимся к ОГЭ (2 часа)</a:t>
            </a:r>
          </a:p>
          <a:p>
            <a:pPr fontAlgn="t"/>
            <a:r>
              <a:rPr lang="ru-RU" sz="6400" b="1" dirty="0" smtClean="0">
                <a:latin typeface="Times New Roman" pitchFamily="18" charset="0"/>
                <a:cs typeface="Times New Roman" pitchFamily="18" charset="0"/>
              </a:rPr>
              <a:t>28.Готовимся к ОГЭ (2 часа)</a:t>
            </a:r>
          </a:p>
          <a:p>
            <a:pPr lvl="6"/>
            <a:endParaRPr lang="ru-RU" sz="6400" b="1" dirty="0"/>
          </a:p>
        </p:txBody>
      </p:sp>
      <p:pic>
        <p:nvPicPr>
          <p:cNvPr id="15365" name="Picture 5" descr="https://rgw.lecta.rosuchebnik.ru/classwork-content/01644a82-bcf5-4ba2-bfc2-a081a92ef848/cover.jpg"/>
          <p:cNvPicPr>
            <a:picLocks noChangeAspect="1" noChangeArrowheads="1"/>
          </p:cNvPicPr>
          <p:nvPr/>
        </p:nvPicPr>
        <p:blipFill>
          <a:blip r:embed="rId2" cstate="print"/>
          <a:srcRect/>
          <a:stretch>
            <a:fillRect/>
          </a:stretch>
        </p:blipFill>
        <p:spPr bwMode="auto">
          <a:xfrm>
            <a:off x="5929322" y="1000108"/>
            <a:ext cx="2657475" cy="3467100"/>
          </a:xfrm>
          <a:prstGeom prst="rect">
            <a:avLst/>
          </a:prstGeom>
          <a:noFill/>
        </p:spPr>
      </p:pic>
      <p:pic>
        <p:nvPicPr>
          <p:cNvPr id="7" name="Picture 2" descr="https://rosuchebnik.ru/upload/iblock/9f3/9f37de0d34777cb010fd6b3c15110e67.jpg"/>
          <p:cNvPicPr>
            <a:picLocks noChangeAspect="1" noChangeArrowheads="1"/>
          </p:cNvPicPr>
          <p:nvPr/>
        </p:nvPicPr>
        <p:blipFill>
          <a:blip r:embed="rId3" cstate="print"/>
          <a:srcRect/>
          <a:stretch>
            <a:fillRect/>
          </a:stretch>
        </p:blipFill>
        <p:spPr bwMode="auto">
          <a:xfrm>
            <a:off x="4214810" y="2857496"/>
            <a:ext cx="3643338" cy="37862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000" b="1" dirty="0">
                <a:solidFill>
                  <a:srgbClr val="FF0000"/>
                </a:solidFill>
                <a:latin typeface="Times New Roman" pitchFamily="18" charset="0"/>
                <a:cs typeface="Times New Roman" pitchFamily="18" charset="0"/>
              </a:rPr>
              <a:t>LECTA</a:t>
            </a:r>
            <a:r>
              <a:rPr lang="ru-RU" sz="4000" b="1" dirty="0">
                <a:solidFill>
                  <a:srgbClr val="FF0000"/>
                </a:solidFill>
                <a:latin typeface="Times New Roman" pitchFamily="18" charset="0"/>
                <a:cs typeface="Times New Roman" pitchFamily="18" charset="0"/>
              </a:rPr>
              <a:t>. </a:t>
            </a:r>
            <a:r>
              <a:rPr lang="ru-RU" sz="4000" b="1" dirty="0" smtClean="0">
                <a:solidFill>
                  <a:srgbClr val="FF0000"/>
                </a:solidFill>
                <a:latin typeface="Times New Roman" pitchFamily="18" charset="0"/>
                <a:cs typeface="Times New Roman" pitchFamily="18" charset="0"/>
              </a:rPr>
              <a:t>  РАБОТА С КАРТАМИ</a:t>
            </a:r>
            <a:endParaRPr lang="ru-RU" sz="4000" dirty="0"/>
          </a:p>
        </p:txBody>
      </p:sp>
      <p:sp>
        <p:nvSpPr>
          <p:cNvPr id="3" name="Объект 2"/>
          <p:cNvSpPr>
            <a:spLocks noGrp="1"/>
          </p:cNvSpPr>
          <p:nvPr>
            <p:ph idx="1"/>
          </p:nvPr>
        </p:nvSpPr>
        <p:spPr/>
        <p:txBody>
          <a:bodyPr/>
          <a:lstStyle/>
          <a:p>
            <a:endParaRPr lang="ru-RU" dirty="0"/>
          </a:p>
        </p:txBody>
      </p:sp>
      <p:pic>
        <p:nvPicPr>
          <p:cNvPr id="1026" name="Picture 2" descr="https://dl.lecta.rosuchebnik.ru/storage/covers/85d8db7de25fe5ba1b172d1f3232de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3133725" cy="4191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l.lecta.rosuchebnik.ru/storage/covers/85d8db7de25fe5ba1b172d1f3232de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844824"/>
            <a:ext cx="3133725"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150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b="1" dirty="0">
                <a:solidFill>
                  <a:srgbClr val="FF0000"/>
                </a:solidFill>
                <a:latin typeface="Times New Roman" pitchFamily="18" charset="0"/>
                <a:cs typeface="Times New Roman" pitchFamily="18" charset="0"/>
              </a:rPr>
              <a:t>LECTA</a:t>
            </a:r>
            <a:r>
              <a:rPr lang="ru-RU" b="1" dirty="0">
                <a:solidFill>
                  <a:srgbClr val="FF0000"/>
                </a:solidFill>
                <a:latin typeface="Times New Roman" pitchFamily="18" charset="0"/>
                <a:cs typeface="Times New Roman" pitchFamily="18" charset="0"/>
              </a:rPr>
              <a:t>. </a:t>
            </a:r>
            <a:r>
              <a:rPr lang="ru-RU" sz="3100" b="1" dirty="0" smtClean="0">
                <a:solidFill>
                  <a:srgbClr val="FF0000"/>
                </a:solidFill>
                <a:latin typeface="Times New Roman" pitchFamily="18" charset="0"/>
                <a:cs typeface="Times New Roman" pitchFamily="18" charset="0"/>
              </a:rPr>
              <a:t>МАТЕРИАЛЫ ДЛЯ СКАЧИВАНИЯ</a:t>
            </a:r>
            <a:endParaRPr lang="ru-RU" sz="3100" dirty="0"/>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35292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91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solidFill>
                  <a:srgbClr val="FF0000"/>
                </a:solidFill>
                <a:latin typeface="Times New Roman" pitchFamily="18" charset="0"/>
                <a:cs typeface="Times New Roman" pitchFamily="18" charset="0"/>
              </a:rPr>
              <a:t>LECTA</a:t>
            </a:r>
            <a:r>
              <a:rPr lang="ru-RU" b="1" dirty="0">
                <a:solidFill>
                  <a:srgbClr val="FF0000"/>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ВЕБИНАР</a:t>
            </a:r>
            <a:endParaRPr lang="ru-RU" dirty="0"/>
          </a:p>
        </p:txBody>
      </p:sp>
      <p:sp>
        <p:nvSpPr>
          <p:cNvPr id="3" name="Объект 2"/>
          <p:cNvSpPr>
            <a:spLocks noGrp="1"/>
          </p:cNvSpPr>
          <p:nvPr>
            <p:ph idx="1"/>
          </p:nvPr>
        </p:nvSpPr>
        <p:spPr/>
        <p:txBody>
          <a:bodyPr/>
          <a:lstStyle/>
          <a:p>
            <a:pPr algn="just"/>
            <a:r>
              <a:rPr lang="ru-RU" b="1" dirty="0" smtClean="0">
                <a:latin typeface="Times New Roman" panose="02020603050405020304" pitchFamily="18" charset="0"/>
                <a:cs typeface="Times New Roman" panose="02020603050405020304" pitchFamily="18" charset="0"/>
              </a:rPr>
              <a:t>25.03.2020</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вебинар</a:t>
            </a:r>
            <a:r>
              <a:rPr lang="ru-RU" dirty="0" smtClean="0">
                <a:latin typeface="Times New Roman" panose="02020603050405020304" pitchFamily="18" charset="0"/>
                <a:cs typeface="Times New Roman" panose="02020603050405020304" pitchFamily="18" charset="0"/>
              </a:rPr>
              <a:t> «ОРГАНИЗАЦИЯ И ОСОБЕННОСТИ ДИСТАНЦИОННОГО ОБУЧЕНИЯ С ИСПОЛЬЗОВАНИЕМ ЦИФРОВЫХ РЕСУРСОВ ПЛАТФОРМЫ </a:t>
            </a:r>
            <a:r>
              <a:rPr lang="en-US" b="1" dirty="0" smtClean="0">
                <a:solidFill>
                  <a:srgbClr val="FF0000"/>
                </a:solidFill>
                <a:latin typeface="Times New Roman" pitchFamily="18" charset="0"/>
                <a:cs typeface="Times New Roman" pitchFamily="18" charset="0"/>
              </a:rPr>
              <a:t>LECTA</a:t>
            </a:r>
            <a:r>
              <a:rPr lang="ru-RU" b="1" dirty="0" smtClean="0">
                <a:solidFill>
                  <a:srgbClr val="FF0000"/>
                </a:solidFill>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329927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pPr algn="ctr"/>
            <a:r>
              <a:rPr lang="ru-RU" sz="4000" b="1" dirty="0" smtClean="0">
                <a:solidFill>
                  <a:srgbClr val="FF0000"/>
                </a:solidFill>
                <a:latin typeface="Times New Roman" panose="02020603050405020304" pitchFamily="18" charset="0"/>
                <a:cs typeface="Times New Roman" panose="02020603050405020304" pitchFamily="18" charset="0"/>
              </a:rPr>
              <a:t>Русское слово</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57200" y="1600200"/>
            <a:ext cx="8229600" cy="4900634"/>
          </a:xfrm>
        </p:spPr>
        <p:txBody>
          <a:bodyPr>
            <a:normAutofit lnSpcReduction="10000"/>
          </a:bodyPr>
          <a:lstStyle/>
          <a:p>
            <a:endParaRPr lang="ru-RU" sz="1600" u="sng" dirty="0" smtClean="0">
              <a:hlinkClick r:id="rId2"/>
            </a:endParaRPr>
          </a:p>
          <a:p>
            <a:endParaRPr lang="ru-RU" sz="1600" u="sng" dirty="0" smtClean="0">
              <a:hlinkClick r:id="rId2"/>
            </a:endParaRPr>
          </a:p>
          <a:p>
            <a:endParaRPr lang="ru-RU" sz="1600" u="sng" dirty="0" smtClean="0">
              <a:hlinkClick r:id="rId2"/>
            </a:endParaRPr>
          </a:p>
          <a:p>
            <a:endParaRPr lang="ru-RU" sz="1600" u="sng" dirty="0" smtClean="0">
              <a:hlinkClick r:id="rId2"/>
            </a:endParaRPr>
          </a:p>
          <a:p>
            <a:endParaRPr lang="ru-RU" sz="1600" u="sng" dirty="0" smtClean="0">
              <a:hlinkClick r:id="rId2"/>
            </a:endParaRPr>
          </a:p>
          <a:p>
            <a:endParaRPr lang="ru-RU" sz="1600" u="sng" dirty="0" smtClean="0">
              <a:hlinkClick r:id="rId2"/>
            </a:endParaRPr>
          </a:p>
          <a:p>
            <a:endParaRPr lang="ru-RU" sz="1600" u="sng" dirty="0" smtClean="0">
              <a:hlinkClick r:id="rId2"/>
            </a:endParaRPr>
          </a:p>
          <a:p>
            <a:endParaRPr lang="ru-RU" sz="1600" u="sng" dirty="0" smtClean="0">
              <a:hlinkClick r:id="rId2"/>
            </a:endParaRPr>
          </a:p>
          <a:p>
            <a:pPr>
              <a:buNone/>
            </a:pPr>
            <a:endParaRPr lang="ru-RU" sz="1600" u="sng" dirty="0" smtClean="0">
              <a:hlinkClick r:id="rId2"/>
            </a:endParaRPr>
          </a:p>
          <a:p>
            <a:pPr algn="just"/>
            <a:r>
              <a:rPr lang="ru-RU" sz="1800" u="sng" dirty="0" smtClean="0">
                <a:latin typeface="Times New Roman" pitchFamily="18" charset="0"/>
                <a:cs typeface="Times New Roman" pitchFamily="18" charset="0"/>
                <a:hlinkClick r:id="rId2"/>
              </a:rPr>
              <a:t>В новом предметном разделе</a:t>
            </a:r>
            <a:r>
              <a:rPr lang="ru-RU" sz="1800" dirty="0" smtClean="0">
                <a:latin typeface="Times New Roman" pitchFamily="18" charset="0"/>
                <a:cs typeface="Times New Roman" pitchFamily="18" charset="0"/>
              </a:rPr>
              <a:t>, помимо презентации учебников, размещены </a:t>
            </a:r>
            <a:r>
              <a:rPr lang="ru-RU" sz="1800" b="1" dirty="0" smtClean="0">
                <a:latin typeface="Times New Roman" pitchFamily="18" charset="0"/>
                <a:cs typeface="Times New Roman" pitchFamily="18" charset="0"/>
              </a:rPr>
              <a:t>нормативные и методические материалы для учителя</a:t>
            </a:r>
            <a:r>
              <a:rPr lang="ru-RU" sz="1800" dirty="0" smtClean="0">
                <a:latin typeface="Times New Roman" pitchFamily="18" charset="0"/>
                <a:cs typeface="Times New Roman" pitchFamily="18" charset="0"/>
              </a:rPr>
              <a:t>. Также здесь представлен обширный новостной и </a:t>
            </a:r>
            <a:r>
              <a:rPr lang="ru-RU" sz="1800" dirty="0" err="1" smtClean="0">
                <a:latin typeface="Times New Roman" pitchFamily="18" charset="0"/>
                <a:cs typeface="Times New Roman" pitchFamily="18" charset="0"/>
              </a:rPr>
              <a:t>видеоконтент</a:t>
            </a:r>
            <a:r>
              <a:rPr lang="ru-RU" sz="1800" dirty="0" smtClean="0">
                <a:latin typeface="Times New Roman" pitchFamily="18" charset="0"/>
                <a:cs typeface="Times New Roman" pitchFamily="18" charset="0"/>
              </a:rPr>
              <a:t>, включающий </a:t>
            </a:r>
            <a:r>
              <a:rPr lang="ru-RU" sz="1800" b="1" dirty="0" smtClean="0">
                <a:latin typeface="Times New Roman" pitchFamily="18" charset="0"/>
                <a:cs typeface="Times New Roman" pitchFamily="18" charset="0"/>
              </a:rPr>
              <a:t>авторские </a:t>
            </a:r>
            <a:r>
              <a:rPr lang="ru-RU" sz="1800" b="1" u="sng" dirty="0" smtClean="0">
                <a:latin typeface="Times New Roman" pitchFamily="18" charset="0"/>
                <a:cs typeface="Times New Roman" pitchFamily="18" charset="0"/>
                <a:hlinkClick r:id="rId3"/>
              </a:rPr>
              <a:t>лекции</a:t>
            </a:r>
            <a:r>
              <a:rPr lang="ru-RU" sz="1800" b="1" dirty="0" smtClean="0">
                <a:latin typeface="Times New Roman" pitchFamily="18" charset="0"/>
                <a:cs typeface="Times New Roman" pitchFamily="18" charset="0"/>
              </a:rPr>
              <a:t> и </a:t>
            </a:r>
            <a:r>
              <a:rPr lang="ru-RU" sz="1800" b="1" dirty="0" err="1" smtClean="0">
                <a:latin typeface="Times New Roman" pitchFamily="18" charset="0"/>
                <a:cs typeface="Times New Roman" pitchFamily="18" charset="0"/>
              </a:rPr>
              <a:t>вебинары</a:t>
            </a:r>
            <a:r>
              <a:rPr lang="ru-RU" sz="1800" b="1" dirty="0" smtClean="0">
                <a:latin typeface="Times New Roman" pitchFamily="18" charset="0"/>
                <a:cs typeface="Times New Roman" pitchFamily="18" charset="0"/>
              </a:rPr>
              <a:t>, интервью, репортажи с образовательных конференций и семинаров</a:t>
            </a:r>
            <a:r>
              <a:rPr lang="ru-RU" sz="1800" dirty="0" smtClean="0">
                <a:latin typeface="Times New Roman" pitchFamily="18" charset="0"/>
                <a:cs typeface="Times New Roman" pitchFamily="18" charset="0"/>
              </a:rPr>
              <a:t> и другая актуальная информация</a:t>
            </a:r>
            <a:r>
              <a:rPr lang="ru-RU" sz="1600" dirty="0" smtClean="0"/>
              <a:t>.</a:t>
            </a:r>
          </a:p>
          <a:p>
            <a:pPr algn="just"/>
            <a:r>
              <a:rPr lang="ru-RU" sz="1800" dirty="0" smtClean="0">
                <a:latin typeface="Times New Roman" pitchFamily="18" charset="0"/>
                <a:cs typeface="Times New Roman" pitchFamily="18" charset="0"/>
              </a:rPr>
              <a:t>содержание раздела структурировано в три больших блока: </a:t>
            </a:r>
            <a:r>
              <a:rPr lang="ru-RU" sz="1800" u="sng" dirty="0" smtClean="0">
                <a:latin typeface="Times New Roman" pitchFamily="18" charset="0"/>
                <a:cs typeface="Times New Roman" pitchFamily="18" charset="0"/>
                <a:hlinkClick r:id="rId4"/>
              </a:rPr>
              <a:t>«О комплексе»</a:t>
            </a:r>
            <a:r>
              <a:rPr lang="ru-RU" sz="1800" dirty="0" smtClean="0">
                <a:latin typeface="Times New Roman" pitchFamily="18" charset="0"/>
                <a:cs typeface="Times New Roman" pitchFamily="18" charset="0"/>
              </a:rPr>
              <a:t>, </a:t>
            </a:r>
            <a:r>
              <a:rPr lang="ru-RU" sz="1800" u="sng" dirty="0" smtClean="0">
                <a:latin typeface="Times New Roman" pitchFamily="18" charset="0"/>
                <a:cs typeface="Times New Roman" pitchFamily="18" charset="0"/>
                <a:hlinkClick r:id="rId5"/>
              </a:rPr>
              <a:t>«Учителю»</a:t>
            </a:r>
            <a:r>
              <a:rPr lang="ru-RU" sz="1800" dirty="0" smtClean="0">
                <a:latin typeface="Times New Roman" pitchFamily="18" charset="0"/>
                <a:cs typeface="Times New Roman" pitchFamily="18" charset="0"/>
              </a:rPr>
              <a:t> и </a:t>
            </a:r>
            <a:r>
              <a:rPr lang="ru-RU" sz="1800" dirty="0" smtClean="0">
                <a:latin typeface="Times New Roman" pitchFamily="18" charset="0"/>
                <a:cs typeface="Times New Roman" pitchFamily="18" charset="0"/>
                <a:hlinkClick r:id="rId6"/>
              </a:rPr>
              <a:t>«Ученику»</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16386" name="Picture 2" descr="Обществознание в деталях: на сайте «Русского слова» открылся новый предметный раздел"/>
          <p:cNvPicPr>
            <a:picLocks noChangeAspect="1" noChangeArrowheads="1"/>
          </p:cNvPicPr>
          <p:nvPr/>
        </p:nvPicPr>
        <p:blipFill>
          <a:blip r:embed="rId7" cstate="print"/>
          <a:srcRect/>
          <a:stretch>
            <a:fillRect/>
          </a:stretch>
        </p:blipFill>
        <p:spPr bwMode="auto">
          <a:xfrm>
            <a:off x="785786" y="1071546"/>
            <a:ext cx="7500990" cy="292895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solidFill>
                  <a:srgbClr val="FF0000"/>
                </a:solidFill>
                <a:latin typeface="Times New Roman" panose="02020603050405020304" pitchFamily="18" charset="0"/>
                <a:cs typeface="Times New Roman" panose="02020603050405020304" pitchFamily="18" charset="0"/>
              </a:rPr>
              <a:t>Работа с сайтом РЕШУ ЕГЭ</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fontAlgn="ctr"/>
            <a:r>
              <a:rPr lang="ru-RU" b="1" dirty="0"/>
              <a:t>Учителю</a:t>
            </a:r>
            <a:endParaRPr lang="ru-RU" dirty="0"/>
          </a:p>
          <a:p>
            <a:r>
              <a:rPr lang="ru-RU" dirty="0" err="1">
                <a:hlinkClick r:id="rId2"/>
              </a:rPr>
              <a:t>Cоставление</a:t>
            </a:r>
            <a:r>
              <a:rPr lang="ru-RU" dirty="0">
                <a:hlinkClick r:id="rId2"/>
              </a:rPr>
              <a:t> новых вариантов</a:t>
            </a:r>
            <a:r>
              <a:rPr lang="ru-RU" dirty="0"/>
              <a:t/>
            </a:r>
            <a:br>
              <a:rPr lang="ru-RU" dirty="0"/>
            </a:br>
            <a:r>
              <a:rPr lang="ru-RU" dirty="0"/>
              <a:t>Составленные варианты, архив работ</a:t>
            </a:r>
            <a:br>
              <a:rPr lang="ru-RU" dirty="0"/>
            </a:br>
            <a:r>
              <a:rPr lang="ru-RU" dirty="0">
                <a:hlinkClick r:id="rId3"/>
              </a:rPr>
              <a:t>Список учеников, список групп, архив групп</a:t>
            </a:r>
            <a:r>
              <a:rPr lang="ru-RU" dirty="0"/>
              <a:t/>
            </a:r>
            <a:br>
              <a:rPr lang="ru-RU" dirty="0"/>
            </a:br>
            <a:r>
              <a:rPr lang="ru-RU" dirty="0">
                <a:hlinkClick r:id="rId4"/>
              </a:rPr>
              <a:t>Классный журнал</a:t>
            </a:r>
            <a:r>
              <a:rPr lang="ru-RU" dirty="0"/>
              <a:t/>
            </a:r>
            <a:br>
              <a:rPr lang="ru-RU" dirty="0"/>
            </a:br>
            <a:r>
              <a:rPr lang="ru-RU" dirty="0">
                <a:hlinkClick r:id="rId5"/>
              </a:rPr>
              <a:t>Индивидуальный профиль знаний учащихся</a:t>
            </a:r>
            <a:r>
              <a:rPr lang="ru-RU" dirty="0"/>
              <a:t/>
            </a:r>
            <a:br>
              <a:rPr lang="ru-RU" dirty="0"/>
            </a:br>
            <a:r>
              <a:rPr lang="ru-RU" dirty="0">
                <a:hlinkClick r:id="rId6"/>
              </a:rPr>
              <a:t>Ваши задания: составление и управление</a:t>
            </a:r>
            <a:r>
              <a:rPr lang="ru-RU" dirty="0"/>
              <a:t/>
            </a:r>
            <a:br>
              <a:rPr lang="ru-RU" dirty="0"/>
            </a:br>
            <a:r>
              <a:rPr lang="ru-RU" dirty="0">
                <a:hlinkClick r:id="rId7"/>
              </a:rPr>
              <a:t>Ваши курсы для учащихся</a:t>
            </a:r>
            <a:endParaRPr lang="ru-RU" dirty="0"/>
          </a:p>
          <a:p>
            <a:endParaRPr lang="ru-RU" dirty="0"/>
          </a:p>
        </p:txBody>
      </p:sp>
    </p:spTree>
    <p:extLst>
      <p:ext uri="{BB962C8B-B14F-4D97-AF65-F5344CB8AC3E}">
        <p14:creationId xmlns:p14="http://schemas.microsoft.com/office/powerpoint/2010/main" val="3772002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solidFill>
                  <a:srgbClr val="FF0000"/>
                </a:solidFill>
                <a:latin typeface="Times New Roman" panose="02020603050405020304" pitchFamily="18" charset="0"/>
                <a:cs typeface="Times New Roman" panose="02020603050405020304" pitchFamily="18" charset="0"/>
              </a:rPr>
              <a:t>Работа с сайтом РЕШУ ЕГЭ</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1600200"/>
            <a:ext cx="8640960" cy="4525963"/>
          </a:xfrm>
        </p:spPr>
        <p:txBody>
          <a:bodyPr>
            <a:normAutofit lnSpcReduction="10000"/>
          </a:bodyPr>
          <a:lstStyle/>
          <a:p>
            <a:pPr marL="0" indent="0" algn="just" fontAlgn="ctr">
              <a:buNone/>
            </a:pPr>
            <a:r>
              <a:rPr lang="ru-RU" sz="2400" dirty="0"/>
              <a:t>Если кликнуть по </a:t>
            </a:r>
            <a:r>
              <a:rPr lang="ru-RU" sz="2400" b="1" dirty="0"/>
              <a:t>номеру работы</a:t>
            </a:r>
            <a:r>
              <a:rPr lang="ru-RU" sz="2400" dirty="0"/>
              <a:t>, то она откроется в новом окне</a:t>
            </a:r>
            <a:r>
              <a:rPr lang="ru-RU" sz="2400" dirty="0" smtClean="0"/>
              <a:t>.</a:t>
            </a:r>
          </a:p>
          <a:p>
            <a:pPr marL="0" indent="0" algn="just" fontAlgn="ctr">
              <a:buNone/>
            </a:pPr>
            <a:r>
              <a:rPr lang="ru-RU" sz="2400" dirty="0"/>
              <a:t/>
            </a:r>
            <a:br>
              <a:rPr lang="ru-RU" sz="2400" dirty="0"/>
            </a:br>
            <a:r>
              <a:rPr lang="ru-RU" sz="2400" dirty="0"/>
              <a:t>Если кликнуть по </a:t>
            </a:r>
            <a:r>
              <a:rPr lang="ru-RU" sz="2400" b="1" dirty="0"/>
              <a:t>названию работы</a:t>
            </a:r>
            <a:r>
              <a:rPr lang="ru-RU" sz="2400" dirty="0"/>
              <a:t>, увидите результаты каждого ученика и средний балл за каждое задание. </a:t>
            </a:r>
            <a:br>
              <a:rPr lang="ru-RU" sz="2400" dirty="0"/>
            </a:br>
            <a:r>
              <a:rPr lang="ru-RU" sz="2400" dirty="0"/>
              <a:t>Если подвести мышку к </a:t>
            </a:r>
            <a:r>
              <a:rPr lang="ru-RU" sz="2400" b="1" dirty="0"/>
              <a:t>баллам ученика</a:t>
            </a:r>
            <a:r>
              <a:rPr lang="ru-RU" sz="2400" dirty="0"/>
              <a:t>, увидите его баллы за каждое задание</a:t>
            </a:r>
            <a:r>
              <a:rPr lang="ru-RU" sz="2400" dirty="0" smtClean="0"/>
              <a:t>.</a:t>
            </a:r>
          </a:p>
          <a:p>
            <a:pPr marL="0" indent="0" algn="just" fontAlgn="ctr">
              <a:buNone/>
            </a:pPr>
            <a:r>
              <a:rPr lang="ru-RU" sz="2400" dirty="0"/>
              <a:t/>
            </a:r>
            <a:br>
              <a:rPr lang="ru-RU" sz="2400" dirty="0"/>
            </a:br>
            <a:r>
              <a:rPr lang="ru-RU" sz="2400" dirty="0"/>
              <a:t>Если кликнуть по </a:t>
            </a:r>
            <a:r>
              <a:rPr lang="ru-RU" sz="2400" b="1" dirty="0"/>
              <a:t>набранным баллам</a:t>
            </a:r>
            <a:r>
              <a:rPr lang="ru-RU" sz="2400" dirty="0"/>
              <a:t>, то в новом окне откроется статистика ученика и окошко для комментария.</a:t>
            </a:r>
            <a:br>
              <a:rPr lang="ru-RU" sz="2400" dirty="0"/>
            </a:br>
            <a:r>
              <a:rPr lang="ru-RU" sz="2400" dirty="0"/>
              <a:t>Если кликнуть по </a:t>
            </a:r>
            <a:r>
              <a:rPr lang="ru-RU" sz="2400" b="1" dirty="0"/>
              <a:t>пустой клеточке</a:t>
            </a:r>
            <a:r>
              <a:rPr lang="ru-RU" sz="2400" dirty="0"/>
              <a:t>, то можно будет указать оценку вручную или поставить «н».</a:t>
            </a:r>
          </a:p>
          <a:p>
            <a:endParaRPr lang="ru-RU" dirty="0"/>
          </a:p>
        </p:txBody>
      </p:sp>
    </p:spTree>
    <p:extLst>
      <p:ext uri="{BB962C8B-B14F-4D97-AF65-F5344CB8AC3E}">
        <p14:creationId xmlns:p14="http://schemas.microsoft.com/office/powerpoint/2010/main" val="3159189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Работа с сайтом РЕШУ ЕГЭ</a:t>
            </a:r>
            <a:endParaRPr lang="ru-RU" dirty="0"/>
          </a:p>
        </p:txBody>
      </p:sp>
      <p:sp>
        <p:nvSpPr>
          <p:cNvPr id="3" name="Объект 2"/>
          <p:cNvSpPr>
            <a:spLocks noGrp="1"/>
          </p:cNvSpPr>
          <p:nvPr>
            <p:ph idx="1"/>
          </p:nvPr>
        </p:nvSpPr>
        <p:spPr>
          <a:xfrm>
            <a:off x="457200" y="1052736"/>
            <a:ext cx="8435280" cy="5472607"/>
          </a:xfrm>
        </p:spPr>
        <p:txBody>
          <a:bodyPr>
            <a:normAutofit fontScale="25000" lnSpcReduction="20000"/>
          </a:bodyPr>
          <a:lstStyle/>
          <a:p>
            <a:pPr marL="0" indent="0">
              <a:buNone/>
            </a:pPr>
            <a:r>
              <a:rPr lang="ru-RU" dirty="0"/>
              <a:t/>
            </a:r>
            <a:br>
              <a:rPr lang="ru-RU" dirty="0"/>
            </a:br>
            <a:r>
              <a:rPr lang="ru-RU" dirty="0"/>
              <a:t/>
            </a:r>
            <a:br>
              <a:rPr lang="ru-RU" dirty="0"/>
            </a:br>
            <a:r>
              <a:rPr lang="ru-RU" dirty="0" smtClean="0"/>
              <a:t> </a:t>
            </a:r>
            <a:endParaRPr lang="ru-RU" dirty="0"/>
          </a:p>
          <a:p>
            <a:pPr marL="0" indent="0" algn="just" fontAlgn="ctr">
              <a:buNone/>
            </a:pPr>
            <a:r>
              <a:rPr lang="ru-RU" sz="8000" b="1" dirty="0">
                <a:latin typeface="Times New Roman" panose="02020603050405020304" pitchFamily="18" charset="0"/>
                <a:cs typeface="Times New Roman" panose="02020603050405020304" pitchFamily="18" charset="0"/>
              </a:rPr>
              <a:t>Вариант № 3648291, учитель </a:t>
            </a:r>
            <a:r>
              <a:rPr lang="ru-RU" sz="8000" b="1" dirty="0" err="1">
                <a:latin typeface="Times New Roman" panose="02020603050405020304" pitchFamily="18" charset="0"/>
                <a:cs typeface="Times New Roman" panose="02020603050405020304" pitchFamily="18" charset="0"/>
              </a:rPr>
              <a:t>ольга</a:t>
            </a:r>
            <a:r>
              <a:rPr lang="ru-RU" sz="8000" b="1" dirty="0">
                <a:latin typeface="Times New Roman" panose="02020603050405020304" pitchFamily="18" charset="0"/>
                <a:cs typeface="Times New Roman" panose="02020603050405020304" pitchFamily="18" charset="0"/>
              </a:rPr>
              <a:t> </a:t>
            </a:r>
            <a:r>
              <a:rPr lang="ru-RU" sz="8000" b="1" dirty="0" err="1">
                <a:latin typeface="Times New Roman" panose="02020603050405020304" pitchFamily="18" charset="0"/>
                <a:cs typeface="Times New Roman" panose="02020603050405020304" pitchFamily="18" charset="0"/>
              </a:rPr>
              <a:t>полякова</a:t>
            </a:r>
            <a:endParaRPr lang="ru-RU" sz="8000" dirty="0">
              <a:latin typeface="Times New Roman" panose="02020603050405020304" pitchFamily="18" charset="0"/>
              <a:cs typeface="Times New Roman" panose="02020603050405020304" pitchFamily="18" charset="0"/>
            </a:endParaRPr>
          </a:p>
          <a:p>
            <a:pPr algn="just"/>
            <a:r>
              <a:rPr lang="ru-RU" sz="8000" dirty="0">
                <a:latin typeface="Times New Roman" panose="02020603050405020304" pitchFamily="18" charset="0"/>
                <a:cs typeface="Times New Roman" panose="02020603050405020304" pitchFamily="18" charset="0"/>
              </a:rPr>
              <a:t>При выполнении заданий с кратким ответом впишите в поле для ответа цифру, которая соответствует номеру правильного ответа, или число, слово, последовательность букв (слов) или цифр. </a:t>
            </a:r>
            <a:r>
              <a:rPr lang="ru-RU" sz="8000" dirty="0" smtClean="0">
                <a:latin typeface="Times New Roman" panose="02020603050405020304" pitchFamily="18" charset="0"/>
                <a:cs typeface="Times New Roman" panose="02020603050405020304" pitchFamily="18" charset="0"/>
              </a:rPr>
              <a:t> </a:t>
            </a:r>
            <a:r>
              <a:rPr lang="ru-RU" sz="8000" dirty="0">
                <a:latin typeface="Times New Roman" panose="02020603050405020304" pitchFamily="18" charset="0"/>
                <a:cs typeface="Times New Roman" panose="02020603050405020304" pitchFamily="18" charset="0"/>
              </a:rPr>
              <a:t/>
            </a:r>
            <a:br>
              <a:rPr lang="ru-RU" sz="8000" dirty="0">
                <a:latin typeface="Times New Roman" panose="02020603050405020304" pitchFamily="18" charset="0"/>
                <a:cs typeface="Times New Roman" panose="02020603050405020304" pitchFamily="18" charset="0"/>
              </a:rPr>
            </a:br>
            <a:r>
              <a:rPr lang="ru-RU" sz="8000" dirty="0">
                <a:latin typeface="Times New Roman" panose="02020603050405020304" pitchFamily="18" charset="0"/>
                <a:cs typeface="Times New Roman" panose="02020603050405020304" pitchFamily="18" charset="0"/>
              </a:rPr>
              <a:t>Если вариант задан учителем, вы можете вписать или загрузить в систему ответы к заданиям с развернутым ответом. Учитель увидит результаты выполнения заданий с кратким ответом и сможет оценить загруженные ответы к заданиям с развернутым ответом. Выставленные учителем баллы отобразятся в вашей статистике</a:t>
            </a:r>
            <a:r>
              <a:rPr lang="ru-RU" sz="8000" dirty="0" smtClean="0">
                <a:latin typeface="Times New Roman" panose="02020603050405020304" pitchFamily="18" charset="0"/>
                <a:cs typeface="Times New Roman" panose="02020603050405020304" pitchFamily="18" charset="0"/>
              </a:rPr>
              <a:t>.</a:t>
            </a:r>
            <a:r>
              <a:rPr lang="ru-RU" sz="8000" dirty="0">
                <a:latin typeface="Times New Roman" panose="02020603050405020304" pitchFamily="18" charset="0"/>
                <a:cs typeface="Times New Roman" panose="02020603050405020304" pitchFamily="18" charset="0"/>
              </a:rPr>
              <a:t/>
            </a:r>
            <a:br>
              <a:rPr lang="ru-RU" sz="8000" dirty="0">
                <a:latin typeface="Times New Roman" panose="02020603050405020304" pitchFamily="18" charset="0"/>
                <a:cs typeface="Times New Roman" panose="02020603050405020304" pitchFamily="18" charset="0"/>
              </a:rPr>
            </a:br>
            <a:r>
              <a:rPr lang="ru-RU" sz="8000" dirty="0" smtClean="0">
                <a:latin typeface="Times New Roman" panose="02020603050405020304" pitchFamily="18" charset="0"/>
                <a:cs typeface="Times New Roman" panose="02020603050405020304" pitchFamily="18" charset="0"/>
              </a:rPr>
              <a:t> </a:t>
            </a:r>
            <a:r>
              <a:rPr lang="ru-RU" sz="8000" dirty="0">
                <a:latin typeface="Times New Roman" panose="02020603050405020304" pitchFamily="18" charset="0"/>
                <a:cs typeface="Times New Roman" panose="02020603050405020304" pitchFamily="18" charset="0"/>
              </a:rPr>
              <a:t/>
            </a:r>
            <a:br>
              <a:rPr lang="ru-RU" sz="8000" dirty="0">
                <a:latin typeface="Times New Roman" panose="02020603050405020304" pitchFamily="18" charset="0"/>
                <a:cs typeface="Times New Roman" panose="02020603050405020304" pitchFamily="18" charset="0"/>
              </a:rPr>
            </a:br>
            <a:r>
              <a:rPr lang="ru-RU" sz="8000" dirty="0">
                <a:latin typeface="Times New Roman" panose="02020603050405020304" pitchFamily="18" charset="0"/>
                <a:cs typeface="Times New Roman" panose="02020603050405020304" pitchFamily="18" charset="0"/>
              </a:rPr>
              <a:t>Задать работу группе учащихся </a:t>
            </a:r>
          </a:p>
          <a:p>
            <a:pPr algn="just" fontAlgn="b"/>
            <a:r>
              <a:rPr lang="ru-RU" sz="8000" dirty="0">
                <a:latin typeface="Times New Roman" panose="02020603050405020304" pitchFamily="18" charset="0"/>
                <a:cs typeface="Times New Roman" panose="02020603050405020304" pitchFamily="18" charset="0"/>
                <a:hlinkClick r:id="rId2"/>
              </a:rPr>
              <a:t>Версия для печати и копирования в MS </a:t>
            </a:r>
            <a:r>
              <a:rPr lang="ru-RU" sz="8000" dirty="0" err="1">
                <a:latin typeface="Times New Roman" panose="02020603050405020304" pitchFamily="18" charset="0"/>
                <a:cs typeface="Times New Roman" panose="02020603050405020304" pitchFamily="18" charset="0"/>
                <a:hlinkClick r:id="rId2"/>
              </a:rPr>
              <a:t>Word</a:t>
            </a:r>
            <a:r>
              <a:rPr lang="ru-RU" sz="8000" dirty="0">
                <a:latin typeface="Times New Roman" panose="02020603050405020304" pitchFamily="18" charset="0"/>
                <a:cs typeface="Times New Roman" panose="02020603050405020304" pitchFamily="18" charset="0"/>
                <a:hlinkClick r:id="rId2"/>
              </a:rPr>
              <a:t> (ответы и решения доступны только учителю</a:t>
            </a:r>
            <a:r>
              <a:rPr lang="ru-RU" sz="8000" dirty="0" smtClean="0">
                <a:latin typeface="Times New Roman" panose="02020603050405020304" pitchFamily="18" charset="0"/>
                <a:cs typeface="Times New Roman" panose="02020603050405020304" pitchFamily="18" charset="0"/>
                <a:hlinkClick r:id="rId2"/>
              </a:rPr>
              <a:t>)</a:t>
            </a:r>
            <a:endParaRPr lang="ru-RU" sz="8000" dirty="0">
              <a:latin typeface="Times New Roman" panose="02020603050405020304" pitchFamily="18" charset="0"/>
              <a:cs typeface="Times New Roman" panose="02020603050405020304" pitchFamily="18" charset="0"/>
            </a:endParaRPr>
          </a:p>
          <a:p>
            <a:pPr algn="just" fontAlgn="b"/>
            <a:r>
              <a:rPr lang="ru-RU" sz="8000" dirty="0" smtClean="0">
                <a:latin typeface="Times New Roman" panose="02020603050405020304" pitchFamily="18" charset="0"/>
                <a:cs typeface="Times New Roman" panose="02020603050405020304" pitchFamily="18" charset="0"/>
              </a:rPr>
              <a:t>Вариант </a:t>
            </a:r>
            <a:r>
              <a:rPr lang="ru-RU" sz="8000" dirty="0">
                <a:latin typeface="Times New Roman" panose="02020603050405020304" pitchFamily="18" charset="0"/>
                <a:cs typeface="Times New Roman" panose="02020603050405020304" pitchFamily="18" charset="0"/>
              </a:rPr>
              <a:t>номер </a:t>
            </a:r>
            <a:r>
              <a:rPr lang="ru-RU" sz="8000" b="1" dirty="0">
                <a:latin typeface="Times New Roman" panose="02020603050405020304" pitchFamily="18" charset="0"/>
                <a:cs typeface="Times New Roman" panose="02020603050405020304" pitchFamily="18" charset="0"/>
              </a:rPr>
              <a:t>3648291</a:t>
            </a:r>
            <a:r>
              <a:rPr lang="ru-RU" sz="8000" dirty="0">
                <a:latin typeface="Times New Roman" panose="02020603050405020304" pitchFamily="18" charset="0"/>
                <a:cs typeface="Times New Roman" panose="02020603050405020304" pitchFamily="18" charset="0"/>
              </a:rPr>
              <a:t>. Ссылка для учащихся: </a:t>
            </a:r>
            <a:r>
              <a:rPr lang="ru-RU" sz="8000" b="1" dirty="0">
                <a:latin typeface="Times New Roman" panose="02020603050405020304" pitchFamily="18" charset="0"/>
                <a:cs typeface="Times New Roman" panose="02020603050405020304" pitchFamily="18" charset="0"/>
                <a:hlinkClick r:id="rId3"/>
              </a:rPr>
              <a:t>https://</a:t>
            </a:r>
            <a:r>
              <a:rPr lang="ru-RU" sz="8000" b="1" dirty="0" smtClean="0">
                <a:latin typeface="Times New Roman" panose="02020603050405020304" pitchFamily="18" charset="0"/>
                <a:cs typeface="Times New Roman" panose="02020603050405020304" pitchFamily="18" charset="0"/>
                <a:hlinkClick r:id="rId3"/>
              </a:rPr>
              <a:t>soc-ege.sdamgia.ru/test?id=3648291</a:t>
            </a:r>
            <a:endParaRPr lang="ru-RU" sz="6200" dirty="0">
              <a:latin typeface="Times New Roman" panose="02020603050405020304" pitchFamily="18" charset="0"/>
              <a:cs typeface="Times New Roman" panose="02020603050405020304" pitchFamily="18" charset="0"/>
            </a:endParaRPr>
          </a:p>
          <a:p>
            <a:pPr fontAlgn="b"/>
            <a:r>
              <a:rPr lang="ru-RU" sz="6200" dirty="0" smtClean="0">
                <a:latin typeface="Times New Roman" panose="02020603050405020304" pitchFamily="18" charset="0"/>
                <a:cs typeface="Times New Roman" panose="02020603050405020304" pitchFamily="18" charset="0"/>
              </a:rPr>
              <a:t> </a:t>
            </a:r>
            <a:endParaRPr lang="ru-RU" sz="6200" dirty="0">
              <a:latin typeface="Times New Roman" panose="02020603050405020304" pitchFamily="18" charset="0"/>
              <a:cs typeface="Times New Roman" panose="02020603050405020304" pitchFamily="18" charset="0"/>
            </a:endParaRPr>
          </a:p>
          <a:p>
            <a:pPr fontAlgn="ctr"/>
            <a:r>
              <a:rPr lang="ru-RU" sz="8000" b="1" dirty="0">
                <a:latin typeface="Times New Roman" panose="02020603050405020304" pitchFamily="18" charset="0"/>
                <a:cs typeface="Times New Roman" panose="02020603050405020304" pitchFamily="18" charset="0"/>
              </a:rPr>
              <a:t>Задание </a:t>
            </a:r>
            <a:r>
              <a:rPr lang="ru-RU" sz="8000" b="1" dirty="0" smtClean="0">
                <a:latin typeface="Times New Roman" panose="02020603050405020304" pitchFamily="18" charset="0"/>
                <a:cs typeface="Times New Roman" panose="02020603050405020304" pitchFamily="18" charset="0"/>
              </a:rPr>
              <a:t>1</a:t>
            </a:r>
            <a:endParaRPr lang="ru-RU" sz="8000" b="1" dirty="0">
              <a:latin typeface="Times New Roman" panose="02020603050405020304" pitchFamily="18" charset="0"/>
              <a:cs typeface="Times New Roman" panose="02020603050405020304" pitchFamily="18" charset="0"/>
            </a:endParaRPr>
          </a:p>
          <a:p>
            <a:r>
              <a:rPr lang="ru-RU" sz="8000" dirty="0">
                <a:latin typeface="Times New Roman" panose="02020603050405020304" pitchFamily="18" charset="0"/>
                <a:cs typeface="Times New Roman" panose="02020603050405020304" pitchFamily="18" charset="0"/>
              </a:rPr>
              <a:t>Запишите слово, пропущенное в схеме.</a:t>
            </a:r>
          </a:p>
          <a:p>
            <a:r>
              <a:rPr lang="ru-RU" dirty="0"/>
              <a:t> </a:t>
            </a:r>
          </a:p>
          <a:p>
            <a:endParaRPr lang="ru-RU" dirty="0"/>
          </a:p>
        </p:txBody>
      </p:sp>
    </p:spTree>
    <p:extLst>
      <p:ext uri="{BB962C8B-B14F-4D97-AF65-F5344CB8AC3E}">
        <p14:creationId xmlns:p14="http://schemas.microsoft.com/office/powerpoint/2010/main" val="470711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291</TotalTime>
  <Words>240</Words>
  <Application>Microsoft Office PowerPoint</Application>
  <PresentationFormat>Экран (4:3)</PresentationFormat>
  <Paragraphs>95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Организация дистанционного обучения  (история и обществознание)</vt:lpstr>
      <vt:lpstr>LECTA. КЛАССНАЯ РАБОТА</vt:lpstr>
      <vt:lpstr>LECTA.   РАБОТА С КАРТАМИ</vt:lpstr>
      <vt:lpstr>LECTA. МАТЕРИАЛЫ ДЛЯ СКАЧИВАНИЯ</vt:lpstr>
      <vt:lpstr>LECTA. ВЕБИНАР</vt:lpstr>
      <vt:lpstr>Русское слово</vt:lpstr>
      <vt:lpstr>Работа с сайтом РЕШУ ЕГЭ</vt:lpstr>
      <vt:lpstr>Работа с сайтом РЕШУ ЕГЭ</vt:lpstr>
      <vt:lpstr>Работа с сайтом РЕШУ ЕГЭ</vt:lpstr>
      <vt:lpstr>Работа с сайтом РЕШУ ЕГЭ</vt:lpstr>
      <vt:lpstr>Работа с сайтом РЕШУ ЕГЭ</vt:lpstr>
      <vt:lpstr>Работа с сайтом РЕШУ ЕГЭ</vt:lpstr>
      <vt:lpstr>Работа с сайтом РЕШУ ЕГЭ</vt:lpstr>
      <vt:lpstr>Работа с сайтом РЕШУ ЕГЭ</vt:lpstr>
      <vt:lpstr>Дистанционное обучение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Дистант и егэ</dc:title>
  <dc:creator>ДНС</dc:creator>
  <cp:lastModifiedBy>lic120</cp:lastModifiedBy>
  <cp:revision>14</cp:revision>
  <dcterms:created xsi:type="dcterms:W3CDTF">2020-03-24T01:40:09Z</dcterms:created>
  <dcterms:modified xsi:type="dcterms:W3CDTF">2020-03-24T09:39:45Z</dcterms:modified>
</cp:coreProperties>
</file>