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4" r:id="rId2"/>
    <p:sldId id="317" r:id="rId3"/>
    <p:sldId id="318" r:id="rId4"/>
    <p:sldId id="320" r:id="rId5"/>
    <p:sldId id="321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77" r:id="rId15"/>
    <p:sldId id="284" r:id="rId16"/>
    <p:sldId id="285" r:id="rId17"/>
    <p:sldId id="287" r:id="rId18"/>
    <p:sldId id="313" r:id="rId19"/>
    <p:sldId id="314" r:id="rId20"/>
    <p:sldId id="315" r:id="rId21"/>
    <p:sldId id="316" r:id="rId22"/>
    <p:sldId id="312" r:id="rId23"/>
    <p:sldId id="310" r:id="rId24"/>
    <p:sldId id="267" r:id="rId25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DAA6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B7089CD-72E9-409D-B6A9-AE7DDBA87F58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6" y="6456612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06154667-D35D-496D-814C-310F44AB6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94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2897D-D403-4B06-ADF1-0A0DEC5BD19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4956-2F97-4BAF-9BFD-07BE66E9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0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0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4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2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6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2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0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5C5FF-45B2-479E-B2D3-59AD410C756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1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legionr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legionr.ru/webinars/istoriya/61057/" TargetMode="External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5.gif"/><Relationship Id="rId3" Type="http://schemas.openxmlformats.org/officeDocument/2006/relationships/hyperlink" Target="https://vk.com/publishing_house_legion" TargetMode="External"/><Relationship Id="rId7" Type="http://schemas.openxmlformats.org/officeDocument/2006/relationships/hyperlink" Target="https://www.facebook.com/Legion.Izdatelstvo?ref=bookmarks" TargetMode="External"/><Relationship Id="rId12" Type="http://schemas.openxmlformats.org/officeDocument/2006/relationships/hyperlink" Target="https://www.ok.ru/profile/572930315837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4.png"/><Relationship Id="rId5" Type="http://schemas.openxmlformats.org/officeDocument/2006/relationships/hyperlink" Target="https://www.instagram.com/legion_izdatelstvo/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40.jpeg"/><Relationship Id="rId9" Type="http://schemas.openxmlformats.org/officeDocument/2006/relationships/hyperlink" Target="https://www.youtube.com/channel/UCJK9pCyG92ql8vM07Nfxy8g/featured?view_as=subscriber" TargetMode="External"/><Relationship Id="rId1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hdphoto" Target="../media/hdphoto2.wdp"/><Relationship Id="rId7" Type="http://schemas.openxmlformats.org/officeDocument/2006/relationships/hyperlink" Target="https://www.legionr.ru/contacts/stores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irint.ru/" TargetMode="External"/><Relationship Id="rId5" Type="http://schemas.openxmlformats.org/officeDocument/2006/relationships/hyperlink" Target="http://www.ozone.ru/" TargetMode="External"/><Relationship Id="rId10" Type="http://schemas.openxmlformats.org/officeDocument/2006/relationships/image" Target="../media/image47.png"/><Relationship Id="rId4" Type="http://schemas.openxmlformats.org/officeDocument/2006/relationships/hyperlink" Target="http://www.legionr.ru/" TargetMode="External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52" r="7904" b="-52"/>
          <a:stretch/>
        </p:blipFill>
        <p:spPr bwMode="auto">
          <a:xfrm>
            <a:off x="0" y="3540"/>
            <a:ext cx="9141646" cy="68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1646" cy="252028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Новая модель ОГЭ по обществознанию в 2020 году</a:t>
            </a:r>
            <a:r>
              <a:rPr lang="ru-RU" sz="3200" dirty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Franklin Gothic Medium" pitchFamily="34" charset="0"/>
              </a:rPr>
              <a:t>Чернышева Ольга  Александровна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050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Новые задания: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44623" y="1052736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6 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2465" y="4052625"/>
            <a:ext cx="7762352" cy="2255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Правильный ответ может содержать следующие элементы: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 ответ на первый вопрос, например: ≪автоплатеж≫ позволяет не забыть</a:t>
            </a:r>
          </a:p>
          <a:p>
            <a:r>
              <a:rPr lang="ru-RU" dirty="0">
                <a:solidFill>
                  <a:schemeClr val="tx1"/>
                </a:solidFill>
              </a:rPr>
              <a:t>о своевременной оплате, не тратить время в очереди в банке и пр.;</a:t>
            </a:r>
          </a:p>
          <a:p>
            <a:r>
              <a:rPr lang="ru-RU" dirty="0">
                <a:solidFill>
                  <a:schemeClr val="tx1"/>
                </a:solidFill>
              </a:rPr>
              <a:t>2) ответ на второй вопрос, например: необходимо учитывать размер своих</a:t>
            </a:r>
          </a:p>
          <a:p>
            <a:r>
              <a:rPr lang="ru-RU" dirty="0">
                <a:solidFill>
                  <a:schemeClr val="tx1"/>
                </a:solidFill>
              </a:rPr>
              <a:t>доходов, чтобы человек точно смог вернуть кредит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Ответы </a:t>
            </a:r>
            <a:r>
              <a:rPr lang="ru-RU" dirty="0">
                <a:solidFill>
                  <a:schemeClr val="tx1"/>
                </a:solidFill>
              </a:rPr>
              <a:t>на вопросы могут быть приведены в иных, близких </a:t>
            </a:r>
            <a:r>
              <a:rPr lang="ru-RU" dirty="0" smtClean="0">
                <a:solidFill>
                  <a:schemeClr val="tx1"/>
                </a:solidFill>
              </a:rPr>
              <a:t>по смыслу </a:t>
            </a:r>
            <a:r>
              <a:rPr lang="ru-RU" dirty="0">
                <a:solidFill>
                  <a:schemeClr val="tx1"/>
                </a:solidFill>
              </a:rPr>
              <a:t>формулировках</a:t>
            </a:r>
            <a:endParaRPr lang="ru-RU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024" y="1772816"/>
            <a:ext cx="8585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6. </a:t>
            </a:r>
            <a:r>
              <a:rPr lang="ru-RU" sz="2000" dirty="0"/>
              <a:t>Совершеннолетнему Виктору Т. предлагают в банке </a:t>
            </a:r>
            <a:r>
              <a:rPr lang="ru-RU" sz="2000" dirty="0" smtClean="0"/>
              <a:t>оформить функцию </a:t>
            </a:r>
            <a:r>
              <a:rPr lang="ru-RU" sz="2000" dirty="0"/>
              <a:t>≪автоплатеж≫ (когда определённая сумма </a:t>
            </a:r>
            <a:r>
              <a:rPr lang="ru-RU" sz="2000" dirty="0" smtClean="0"/>
              <a:t>ежемесячно </a:t>
            </a:r>
            <a:r>
              <a:rPr lang="ru-RU" sz="2000" dirty="0"/>
              <a:t>автоматически списывается с банковской карты) для </a:t>
            </a:r>
            <a:r>
              <a:rPr lang="ru-RU" sz="2000" dirty="0" smtClean="0"/>
              <a:t>оплаты </a:t>
            </a:r>
            <a:r>
              <a:rPr lang="ru-RU" sz="2000" dirty="0"/>
              <a:t>коммунальных услуг и взять кредит на автомобиль. </a:t>
            </a:r>
            <a:r>
              <a:rPr lang="ru-RU" sz="2000" dirty="0" smtClean="0"/>
              <a:t>Чем будет </a:t>
            </a:r>
            <a:r>
              <a:rPr lang="ru-RU" sz="2000" dirty="0"/>
              <a:t>ему полезна функция ≪автоплатеж≫? Чем, по </a:t>
            </a:r>
            <a:r>
              <a:rPr lang="ru-RU" sz="2000" dirty="0" smtClean="0"/>
              <a:t>Вашему мнению</a:t>
            </a:r>
            <a:r>
              <a:rPr lang="ru-RU" sz="2000" dirty="0"/>
              <a:t>, следует руководствоваться тем, кто собирается </a:t>
            </a:r>
            <a:r>
              <a:rPr lang="ru-RU" sz="2000" dirty="0" smtClean="0"/>
              <a:t>оформить </a:t>
            </a:r>
            <a:r>
              <a:rPr lang="ru-RU" sz="2000" dirty="0"/>
              <a:t>кредит на покупку товара? Ответ запишите на бланке </a:t>
            </a:r>
            <a:r>
              <a:rPr lang="ru-RU" sz="2000" dirty="0" smtClean="0"/>
              <a:t>ответов </a:t>
            </a:r>
            <a:r>
              <a:rPr lang="ru-RU" sz="2000" dirty="0"/>
              <a:t>№ 2, указав номер задания.</a:t>
            </a: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Новые задания: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07023" y="1052736"/>
            <a:ext cx="86448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12 на 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работу с графиками и статистической информацией 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0073" y="4552084"/>
            <a:ext cx="7596335" cy="20311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Правильный ответ должен содержать выводы и предположения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</a:t>
            </a:r>
            <a:r>
              <a:rPr lang="ru-RU" sz="1400" dirty="0">
                <a:solidFill>
                  <a:schemeClr val="tx1"/>
                </a:solidFill>
              </a:rPr>
              <a:t>) </a:t>
            </a:r>
            <a:r>
              <a:rPr lang="ru-RU" sz="1400" dirty="0" smtClean="0">
                <a:solidFill>
                  <a:schemeClr val="tx1"/>
                </a:solidFill>
              </a:rPr>
              <a:t>О сходстве: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Одинаковое количество респондентов независимо от возраста назвали семейное благополучие.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Предположение</a:t>
            </a:r>
            <a:r>
              <a:rPr lang="ru-RU" sz="1400" dirty="0">
                <a:solidFill>
                  <a:schemeClr val="tx1"/>
                </a:solidFill>
              </a:rPr>
              <a:t>: возможно семья одинаково ценна для человека в любом возрасте.</a:t>
            </a:r>
          </a:p>
          <a:p>
            <a:r>
              <a:rPr lang="ru-RU" sz="1400" dirty="0">
                <a:solidFill>
                  <a:schemeClr val="tx1"/>
                </a:solidFill>
              </a:rPr>
              <a:t>2) </a:t>
            </a:r>
            <a:r>
              <a:rPr lang="ru-RU" sz="1400" dirty="0" smtClean="0">
                <a:solidFill>
                  <a:schemeClr val="tx1"/>
                </a:solidFill>
              </a:rPr>
              <a:t>От различии: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Более молодые респонденты (25-50 лет) в 3,5 раза чаще , чем 50-80-летние назвали обеспечение материальными ценностями.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Предположение</a:t>
            </a:r>
            <a:r>
              <a:rPr lang="ru-RU" sz="1400" dirty="0">
                <a:solidFill>
                  <a:schemeClr val="tx1"/>
                </a:solidFill>
              </a:rPr>
              <a:t>: возможно, с возрастом люди гораздо больше ценят жизнь, здоровье, семейное благополучие, которые нельзя  купить ни за какие деньги.</a:t>
            </a: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49483"/>
              </p:ext>
            </p:extLst>
          </p:nvPr>
        </p:nvGraphicFramePr>
        <p:xfrm>
          <a:off x="504057" y="2676588"/>
          <a:ext cx="8244407" cy="1696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Ответы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25-50 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50-80 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Радость – это человеческая жизнь и здоровье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Семейное благополучие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Обеспеченность материальными ценностями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Чувство востребованности, нужности своим близким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623" y="1695872"/>
            <a:ext cx="85072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 charset="-52"/>
              </a:rPr>
              <a:t>Социологи опросили 25-летних и 55-летних жителей страны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 charset="-52"/>
              </a:rPr>
              <a:t>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 charset="-52"/>
              </a:rPr>
              <a:t>. Им задавали вопрос: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 charset="-52"/>
              </a:rPr>
              <a:t>«Что Вам приносит радость?»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 charset="-52"/>
              </a:rPr>
              <a:t> Полученные результаты (в % от числа опрошенных) представлены в таблице.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 charset="-52"/>
              </a:rPr>
              <a:t>Сформулируйте выводы: а) о сходстве и б) о различии в позициях групп опрошенных.  Выскажите предположение, чем объясняется:  а) сходство и б) различие. 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" charset="-52"/>
              </a:rPr>
              <a:t>Запишите развёрнутый ответ.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Новые задания: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44623" y="1052736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20.  на выявление структурных элементов понятий с помощью таблиц, схем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704888" y="2543133"/>
            <a:ext cx="2664296" cy="6209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Times New Roman"/>
              </a:rPr>
              <a:t>Форма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государственного </a:t>
            </a:r>
            <a:r>
              <a:rPr lang="ru-RU" sz="1600" dirty="0">
                <a:effectLst/>
                <a:latin typeface="Times New Roman"/>
                <a:ea typeface="Times New Roman"/>
              </a:rPr>
              <a:t>устройства</a:t>
            </a:r>
          </a:p>
        </p:txBody>
      </p: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2052503" y="2998109"/>
            <a:ext cx="632460" cy="1638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5369184" y="2924944"/>
            <a:ext cx="569595" cy="119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4117802" y="3214638"/>
            <a:ext cx="0" cy="234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44623" y="3214637"/>
            <a:ext cx="1770454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Times New Roman"/>
              </a:rPr>
              <a:t>Унитарное государство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938779" y="3164034"/>
            <a:ext cx="1680845" cy="543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Times New Roman"/>
              </a:rPr>
              <a:t>Конфедерация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915816" y="3573016"/>
            <a:ext cx="2304256" cy="5420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>
                <a:effectLst/>
                <a:latin typeface="Times New Roman"/>
                <a:ea typeface="Times New Roman"/>
              </a:rPr>
              <a:t>__________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Запишите слово, пропущенн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ое в схеме.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052503" y="1848195"/>
            <a:ext cx="42003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Запишите слово, пропущенное в схеме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42572"/>
              </p:ext>
            </p:extLst>
          </p:nvPr>
        </p:nvGraphicFramePr>
        <p:xfrm>
          <a:off x="444624" y="4890638"/>
          <a:ext cx="7821784" cy="1069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600" dirty="0">
                          <a:effectLst/>
                        </a:rPr>
                        <a:t>ПОНЯТИЯ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ХАРАКТЕРИСТИКИ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Человек как единичный представитель человеческого рода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Личность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Человек как носитель социально-значимых качеств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939029" y="4305137"/>
            <a:ext cx="4357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Запишите слово, пропущенное в таблице</a:t>
            </a:r>
          </a:p>
        </p:txBody>
      </p:sp>
    </p:spTree>
    <p:extLst>
      <p:ext uri="{BB962C8B-B14F-4D97-AF65-F5344CB8AC3E}">
        <p14:creationId xmlns:p14="http://schemas.microsoft.com/office/powerpoint/2010/main" val="20328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Главные аспекты при подготовке к ОГЭ: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44623" y="1052736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10 правил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056" y="1772816"/>
            <a:ext cx="83884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Максимально использовать урок при подготовке к ОГЭ;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Особое внимание уделять самостоятельной работе с учебником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 каждого сдающего экзамен ученика должен быть кодификатор, где он будет отмечать темы, которые уже выучены;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Учащиеся должны иметь дидактические материалы для систематизации изученного материала и тренировки выполнения заданий;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Систематически работать с текстами, обращаться к материалам СМИ;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Обращать внимание на правила оформления ответов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Использовать алгоритмы, памятки для выполнения отдельных типов заданий;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Проводить текущий контроль по отдельным элементам кодификатора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Коллективный разбор сложных тестовых заданий, анализ ошибок;</a:t>
            </a:r>
          </a:p>
          <a:p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04056" y="5877272"/>
            <a:ext cx="8303841" cy="56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 10. Использовать системно-деятельностный подход и поэтапную подготовку учащихся к ОГЭ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04056" y="2184273"/>
            <a:ext cx="3707904" cy="42210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4056" y="2180863"/>
            <a:ext cx="3419872" cy="672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04056" y="1801005"/>
            <a:ext cx="3707904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>
                <a:solidFill>
                  <a:prstClr val="white"/>
                </a:solidFill>
                <a:latin typeface="Arial Black" pitchFamily="34" charset="0"/>
              </a:rPr>
              <a:t>КНИГИ </a:t>
            </a:r>
            <a:r>
              <a:rPr lang="ru-RU" sz="1500" b="1" dirty="0">
                <a:solidFill>
                  <a:prstClr val="white"/>
                </a:solidFill>
                <a:latin typeface="Arial Black" pitchFamily="34" charset="0"/>
              </a:rPr>
              <a:t>ПО </a:t>
            </a:r>
            <a:r>
              <a:rPr lang="ru-RU" sz="1500" b="1" dirty="0" smtClean="0">
                <a:solidFill>
                  <a:prstClr val="white"/>
                </a:solidFill>
                <a:latin typeface="Arial Black" pitchFamily="34" charset="0"/>
              </a:rPr>
              <a:t>ДЕМОВЕРСИЯМ-2020    </a:t>
            </a:r>
            <a:endParaRPr lang="ru-RU" sz="15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581" y="2432504"/>
            <a:ext cx="3275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Тематический тренинг</a:t>
            </a:r>
          </a:p>
          <a:p>
            <a:pPr marL="138113" indent="-138113">
              <a:buFont typeface="Wingdings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Franklin Gothic Medium" pitchFamily="34" charset="0"/>
              </a:rPr>
              <a:t>Задания по всем темам в формате </a:t>
            </a:r>
            <a:r>
              <a:rPr lang="ru-RU" sz="1200" dirty="0" smtClean="0">
                <a:solidFill>
                  <a:prstClr val="black"/>
                </a:solidFill>
                <a:latin typeface="Franklin Gothic Medium" pitchFamily="34" charset="0"/>
              </a:rPr>
              <a:t>ЕГЭ в одном сборнике </a:t>
            </a:r>
            <a:endParaRPr lang="ru-RU" sz="1200" dirty="0">
              <a:solidFill>
                <a:prstClr val="black"/>
              </a:solidFill>
              <a:latin typeface="Franklin Gothic Medium" pitchFamily="34" charset="0"/>
            </a:endParaRPr>
          </a:p>
          <a:p>
            <a:pPr marL="138113" indent="-138113">
              <a:buFont typeface="Wingdings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Franklin Gothic Medium" pitchFamily="34" charset="0"/>
              </a:rPr>
              <a:t>Задания от базового до высокого уровня</a:t>
            </a:r>
          </a:p>
          <a:p>
            <a:pPr marL="138113" indent="-138113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Franklin Gothic Medium" pitchFamily="34" charset="0"/>
              </a:rPr>
              <a:t>Теория</a:t>
            </a:r>
          </a:p>
          <a:p>
            <a:pPr marL="138113" indent="-138113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Franklin Gothic Medium" pitchFamily="34" charset="0"/>
              </a:rPr>
              <a:t>Образцы </a:t>
            </a:r>
            <a:r>
              <a:rPr lang="ru-RU" sz="1200" dirty="0">
                <a:solidFill>
                  <a:prstClr val="black"/>
                </a:solidFill>
                <a:latin typeface="Franklin Gothic Medium" pitchFamily="34" charset="0"/>
              </a:rPr>
              <a:t>решений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5576" y="4389112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Franklin Gothic Medium" pitchFamily="34" charset="0"/>
              </a:rPr>
              <a:t>Тренировочные варианты ОГЭ </a:t>
            </a:r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-2020: </a:t>
            </a:r>
            <a:endParaRPr lang="ru-RU" sz="2000" dirty="0" smtClean="0">
              <a:solidFill>
                <a:prstClr val="black"/>
              </a:solidFill>
              <a:latin typeface="Franklin Gothic Medium" pitchFamily="34" charset="0"/>
            </a:endParaRPr>
          </a:p>
          <a:p>
            <a:pPr marL="149225" indent="-149225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Franklin Gothic Medium" pitchFamily="34" charset="0"/>
              </a:rPr>
              <a:t>30  тренировочных  вариантов </a:t>
            </a:r>
            <a:r>
              <a:rPr lang="ru-RU" sz="1200" dirty="0">
                <a:solidFill>
                  <a:prstClr val="black"/>
                </a:solidFill>
                <a:latin typeface="Franklin Gothic Medium" pitchFamily="34" charset="0"/>
              </a:rPr>
              <a:t>по новой </a:t>
            </a:r>
            <a:r>
              <a:rPr lang="ru-RU" sz="1200" dirty="0" smtClean="0">
                <a:solidFill>
                  <a:prstClr val="black"/>
                </a:solidFill>
                <a:latin typeface="Franklin Gothic Medium" pitchFamily="34" charset="0"/>
              </a:rPr>
              <a:t>демоверсиям</a:t>
            </a:r>
            <a:endParaRPr lang="ru-RU" sz="1200" dirty="0">
              <a:solidFill>
                <a:prstClr val="black"/>
              </a:solidFill>
              <a:latin typeface="Franklin Gothic Medium" pitchFamily="34" charset="0"/>
            </a:endParaRPr>
          </a:p>
          <a:p>
            <a:pPr marL="149225" indent="-149225">
              <a:buFont typeface="Wingdings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Franklin Gothic Medium" pitchFamily="34" charset="0"/>
              </a:rPr>
              <a:t>Образцы </a:t>
            </a:r>
            <a:r>
              <a:rPr lang="ru-RU" sz="1200" dirty="0" smtClean="0">
                <a:solidFill>
                  <a:prstClr val="black"/>
                </a:solidFill>
                <a:latin typeface="Franklin Gothic Medium" pitchFamily="34" charset="0"/>
              </a:rPr>
              <a:t>выполнения </a:t>
            </a:r>
            <a:r>
              <a:rPr lang="ru-RU" sz="1200" dirty="0">
                <a:solidFill>
                  <a:prstClr val="black"/>
                </a:solidFill>
                <a:latin typeface="Franklin Gothic Medium" pitchFamily="34" charset="0"/>
              </a:rPr>
              <a:t>с комментариями</a:t>
            </a:r>
          </a:p>
          <a:p>
            <a:pPr marL="149225" indent="-149225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Franklin Gothic Medium" pitchFamily="34" charset="0"/>
              </a:rPr>
              <a:t>Теория</a:t>
            </a:r>
            <a:endParaRPr lang="ru-RU" sz="12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333929" y="2472304"/>
            <a:ext cx="4776998" cy="354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Medium" pitchFamily="34" charset="0"/>
              </a:rPr>
              <a:t>Большой и карманный справочник  по обществознанию</a:t>
            </a:r>
            <a:endParaRPr lang="ru-RU" sz="1600" dirty="0" smtClean="0">
              <a:solidFill>
                <a:srgbClr val="F79646">
                  <a:lumMod val="75000"/>
                </a:srgbClr>
              </a:solidFill>
              <a:latin typeface="Franklin Gothic Medium" pitchFamily="34" charset="0"/>
            </a:endParaRPr>
          </a:p>
          <a:p>
            <a:pPr marL="180975" indent="-180975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Medium" pitchFamily="34" charset="0"/>
              </a:rPr>
              <a:t>Задания на работу с графиками, таблицами, диаграммами</a:t>
            </a:r>
          </a:p>
          <a:p>
            <a:pPr marL="180975" indent="-180975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Medium" pitchFamily="34" charset="0"/>
              </a:rPr>
              <a:t>Обществознание в таблицах и схемах</a:t>
            </a:r>
          </a:p>
          <a:p>
            <a:pPr marL="180975" indent="-180975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Medium" pitchFamily="34" charset="0"/>
              </a:rPr>
              <a:t>Пособия по организации учебных работ: </a:t>
            </a:r>
            <a:r>
              <a:rPr lang="ru-RU" sz="1600" dirty="0" smtClean="0">
                <a:solidFill>
                  <a:srgbClr val="F79646">
                    <a:lumMod val="75000"/>
                  </a:srgbClr>
                </a:solidFill>
                <a:latin typeface="Franklin Gothic Medium" pitchFamily="34" charset="0"/>
              </a:rPr>
              <a:t>олимпиады, проекты.</a:t>
            </a:r>
            <a:endParaRPr lang="ru-RU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Medium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333934" y="1801005"/>
            <a:ext cx="4630559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ДОПОЛНИТЕЛЬНО</a:t>
            </a:r>
            <a:endParaRPr lang="ru-RU" sz="16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56" y="552864"/>
            <a:ext cx="709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КОМПЛЕКС 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ПОСОБИЙ </a:t>
            </a:r>
          </a:p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ДЛЯ ПОДГОТОВКИ К 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ОГЭ</a:t>
            </a:r>
            <a:endParaRPr lang="ru-RU" sz="2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ЕГЭ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4056" y="2420888"/>
            <a:ext cx="4067944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8" y="2977311"/>
            <a:ext cx="1558776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люс 28"/>
          <p:cNvSpPr/>
          <p:nvPr/>
        </p:nvSpPr>
        <p:spPr>
          <a:xfrm>
            <a:off x="2339752" y="3881098"/>
            <a:ext cx="427061" cy="41199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800" y="2074118"/>
            <a:ext cx="1336360" cy="18784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7" y="2060848"/>
            <a:ext cx="1368741" cy="1913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303" y="4149080"/>
            <a:ext cx="1331584" cy="1800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982" y="4149080"/>
            <a:ext cx="1336346" cy="18419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653136"/>
            <a:ext cx="891531" cy="8027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977311"/>
            <a:ext cx="1515382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2667549"/>
            <a:ext cx="1306483" cy="184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83820" y="2276872"/>
            <a:ext cx="4016172" cy="3360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339752" y="3820153"/>
            <a:ext cx="341143" cy="3289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ОГЭ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13" y="2884095"/>
            <a:ext cx="1522445" cy="21290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366" y="2884095"/>
            <a:ext cx="1547602" cy="21290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810" y="3117876"/>
            <a:ext cx="1629101" cy="21953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4518" y="4592249"/>
            <a:ext cx="989255" cy="8879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888145"/>
            <a:ext cx="1595153" cy="22226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230640"/>
            <a:ext cx="1595152" cy="22226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586" y="2060848"/>
            <a:ext cx="2502964" cy="35452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359" y="2060848"/>
            <a:ext cx="2483953" cy="35183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ПОСОБИЯ</a:t>
            </a:r>
            <a:r>
              <a:rPr lang="ru-RU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ВПР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83820" y="2276872"/>
            <a:ext cx="4016172" cy="3360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339752" y="3820153"/>
            <a:ext cx="341143" cy="3289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ИСТОРИИ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>
                <a:solidFill>
                  <a:schemeClr val="bg1"/>
                </a:solidFill>
                <a:latin typeface="Arial Black" pitchFamily="34" charset="0"/>
              </a:rPr>
              <a:t>Е</a:t>
            </a:r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858400"/>
            <a:ext cx="1521846" cy="21903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5938" y="2852936"/>
            <a:ext cx="1498030" cy="22051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148" y="2315134"/>
            <a:ext cx="1098868" cy="15860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012" y="2330906"/>
            <a:ext cx="1047014" cy="15544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776" y="4028080"/>
            <a:ext cx="1121771" cy="16235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761" y="4031000"/>
            <a:ext cx="1126375" cy="1630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8312" y="2274602"/>
            <a:ext cx="1111535" cy="16408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802" y="4003998"/>
            <a:ext cx="1086120" cy="16455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9519" y="3370058"/>
            <a:ext cx="674969" cy="601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83820" y="2276872"/>
            <a:ext cx="4304204" cy="3360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430657" y="3820153"/>
            <a:ext cx="341143" cy="3289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ИСТОРИИ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ОГЭ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739" y="2936660"/>
            <a:ext cx="1571506" cy="21196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008" y="2921795"/>
            <a:ext cx="1575984" cy="21256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542" y="2921795"/>
            <a:ext cx="1500702" cy="21256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482" y="4506936"/>
            <a:ext cx="870806" cy="7834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7341" y="526714"/>
            <a:ext cx="8579296" cy="1318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Изменения в ОГЭ по обществознанию </a:t>
            </a:r>
          </a:p>
          <a:p>
            <a:pPr algn="l"/>
            <a:endParaRPr lang="ru-RU" sz="21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052737"/>
            <a:ext cx="8507288" cy="547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В соответствии с Демонстрационным вариантом 2020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73345" y="1686574"/>
            <a:ext cx="83471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Franklin Gothic Medium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Franklin Gothic Medium" pitchFamily="34" charset="0"/>
              </a:rPr>
              <a:t>Изменена структура экзаменационной работы: снято разделение заданий по частям на основе формы записи ответа. Задания выстраиваются исходя из проверяемых групп умений. </a:t>
            </a:r>
            <a:endParaRPr lang="ru-RU" sz="2200" dirty="0">
              <a:solidFill>
                <a:prstClr val="black"/>
              </a:solidFill>
              <a:latin typeface="Franklin Gothic Medium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  <a:latin typeface="Franklin Gothic Medium" pitchFamily="34" charset="0"/>
              </a:rPr>
              <a:t> Общее количество заданий сокращено с 31 до 24, Добавлены  задания с кратким ответом двух типов: задание на выбор и запись нескольких ответов и задание на выявление структурных элементов понятия с помощью таблицы.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  <a:latin typeface="Franklin Gothic Medium" pitchFamily="34" charset="0"/>
              </a:rPr>
              <a:t>Задание на различение фактов и мнений в социальной информации  исключено.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825895"/>
            <a:ext cx="8136904" cy="11125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prstClr val="black"/>
                </a:solidFill>
                <a:latin typeface="Franklin Gothic Medium" pitchFamily="34" charset="0"/>
              </a:rPr>
              <a:t>Максимальный </a:t>
            </a:r>
            <a:r>
              <a:rPr lang="ru-RU" sz="2100" dirty="0">
                <a:solidFill>
                  <a:prstClr val="black"/>
                </a:solidFill>
                <a:latin typeface="Franklin Gothic Medium" pitchFamily="34" charset="0"/>
              </a:rPr>
              <a:t>первичный балл уменьшен с 39 до 35 баллов</a:t>
            </a:r>
          </a:p>
        </p:txBody>
      </p:sp>
    </p:spTree>
    <p:extLst>
      <p:ext uri="{BB962C8B-B14F-4D97-AF65-F5344CB8AC3E}">
        <p14:creationId xmlns:p14="http://schemas.microsoft.com/office/powerpoint/2010/main" val="34497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ИСТОРИИ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ВПР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72" y="2647446"/>
            <a:ext cx="1553390" cy="21602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337" y="2647122"/>
            <a:ext cx="1535257" cy="21610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066" y="2637690"/>
            <a:ext cx="1553390" cy="21602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868" y="2636912"/>
            <a:ext cx="1553152" cy="21610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667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УЧЕБНИКОВ</a:t>
            </a:r>
            <a:r>
              <a:rPr lang="ru-RU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 ИСТОРИИ 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РОССИИ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5458" y="1600616"/>
            <a:ext cx="8507288" cy="4561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850" y="2276872"/>
            <a:ext cx="1872208" cy="26396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люс 18"/>
          <p:cNvSpPr/>
          <p:nvPr/>
        </p:nvSpPr>
        <p:spPr>
          <a:xfrm>
            <a:off x="3242525" y="3431809"/>
            <a:ext cx="322765" cy="30871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99" y="2276872"/>
            <a:ext cx="1910006" cy="2647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8459" y="2283795"/>
            <a:ext cx="1910006" cy="2647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люс 22"/>
          <p:cNvSpPr/>
          <p:nvPr/>
        </p:nvSpPr>
        <p:spPr>
          <a:xfrm>
            <a:off x="5581514" y="3431809"/>
            <a:ext cx="322765" cy="30871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37433" y="5507940"/>
            <a:ext cx="722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Подробнее об учебнике - </a:t>
            </a:r>
            <a:r>
              <a:rPr lang="ru-RU" b="1" dirty="0" smtClean="0"/>
              <a:t>на вебинаре </a:t>
            </a:r>
            <a:r>
              <a:rPr lang="ru-RU" dirty="0" smtClean="0"/>
              <a:t>с автором комплекса Р.В.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Заголовок 1">
            <a:hlinkClick r:id="rId7"/>
          </p:cNvPr>
          <p:cNvSpPr txBox="1">
            <a:spLocks/>
          </p:cNvSpPr>
          <p:nvPr/>
        </p:nvSpPr>
        <p:spPr>
          <a:xfrm>
            <a:off x="2547996" y="5942561"/>
            <a:ext cx="3969622" cy="4387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  <a:latin typeface="Arial Black" pitchFamily="34" charset="0"/>
              </a:rPr>
              <a:t>ПОСМОТРЕТЬ ЗАПИСЬ</a:t>
            </a:r>
          </a:p>
          <a:p>
            <a:r>
              <a:rPr lang="ru-RU" sz="1400" dirty="0" smtClean="0">
                <a:solidFill>
                  <a:prstClr val="white"/>
                </a:solidFill>
                <a:latin typeface="Arial Black" pitchFamily="34" charset="0"/>
              </a:rPr>
              <a:t>на </a:t>
            </a:r>
            <a:r>
              <a:rPr lang="en-US" sz="1400" dirty="0" smtClean="0">
                <a:solidFill>
                  <a:prstClr val="white"/>
                </a:solidFill>
                <a:latin typeface="Arial Black" pitchFamily="34" charset="0"/>
              </a:rPr>
              <a:t>www.legionr.ru</a:t>
            </a:r>
            <a:endParaRPr lang="ru-RU" sz="14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Диск Д\Pictures\картинки\19268433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 t="9492" r="13292" b="319"/>
          <a:stretch/>
        </p:blipFill>
        <p:spPr bwMode="auto">
          <a:xfrm>
            <a:off x="4139952" y="0"/>
            <a:ext cx="5004049" cy="43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9529" y="0"/>
            <a:ext cx="4149481" cy="436562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9952" y="4581128"/>
            <a:ext cx="4644721" cy="4704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ИЗДАТЕЛЬСТВО ЛЕГИОН</a:t>
            </a:r>
            <a:endParaRPr lang="ru-RU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629135"/>
            <a:ext cx="3312368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ПРИСОЕДИНЯЙТЕСЬ</a:t>
            </a:r>
          </a:p>
          <a:p>
            <a:pPr algn="l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 НАМ В СОЦИАЛЬНЫХ СЕТЯХ!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Диск Д\Pictures\Соцсети\зНАЧКИ СОЦИАЛЬНЫХ СЕТЕЙ\202986x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8" y="5157773"/>
            <a:ext cx="589588" cy="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611" y="5150381"/>
            <a:ext cx="594383" cy="5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Диск Д\Pictures\Соцсети\зНАЧКИ СОЦИАЛЬНЫХ СЕТЕЙ\JBWQPFgElHQ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74" y="5150382"/>
            <a:ext cx="590436" cy="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Диск Д\Pictures\Соцсети\зНАЧКИ СОЦИАЛЬНЫХ СЕТЕЙ\111youtub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41" y="5157775"/>
            <a:ext cx="1429531" cy="5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onlinewebfonts.com/svg/download_1569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82" y="4677139"/>
            <a:ext cx="300849" cy="3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Диск Д\Pictures\Соцсети\зНАЧКИ СОЦИАЛЬНЫХ СЕТЕЙ\898829_3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34" y="5150384"/>
            <a:ext cx="601469" cy="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Диск Д\Pictures\Соцсети\зНАЧКИ СОЦИАЛЬНЫХ СЕТЕЙ\111youtub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2670"/>
            <a:ext cx="2016224" cy="8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1196752"/>
            <a:ext cx="3888432" cy="18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Black" pitchFamily="34" charset="0"/>
              </a:rPr>
              <a:t>ОБУЧАЮЩИЕ РОЛИКИ ДЛЯ УЧАЩИХСЯ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  <a:latin typeface="Arial Black" pitchFamily="34" charset="0"/>
              </a:rPr>
              <a:t>ПОДПИСЫВАЙТЕСЬ НА НАШ КАНАЛ!</a:t>
            </a:r>
          </a:p>
        </p:txBody>
      </p:sp>
      <p:pic>
        <p:nvPicPr>
          <p:cNvPr id="1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09" y="6308526"/>
            <a:ext cx="1662794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6659"/>
            <a:ext cx="5040560" cy="2784309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СКИДКА 30% </a:t>
            </a:r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НА ВСЕ ПОСОБИЯ </a:t>
            </a:r>
            <a:b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ПО ИСТОРИИ И ОБЩЕСТВОЗНАНИЮ</a:t>
            </a:r>
            <a:endParaRPr lang="ru-RU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9"/>
            <a:ext cx="4752528" cy="180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Скидка действует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до 30 сентября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При заказе в нашем интернет-магазине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2"/>
              </a:rPr>
              <a:t>www.legionr.ru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ввести код: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314232"/>
            <a:ext cx="4896544" cy="707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Указать код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30" name="Picture 6" descr="http://prints.ultracoloringpages.com/fc80d0a9ebf415f18b38efe765ce91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77" y="1810997"/>
            <a:ext cx="248534" cy="3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valenko_mv\Desktop\discount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9795" r="64390" b="9795"/>
          <a:stretch/>
        </p:blipFill>
        <p:spPr bwMode="auto">
          <a:xfrm flipH="1">
            <a:off x="5364088" y="1"/>
            <a:ext cx="377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09" y="6308526"/>
            <a:ext cx="1662794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kovalenko_mv\Desktop\презентации\ЛЕГИОН\kisspng-laptop-macbook-pro-macbook-air-apple-computer-screen-5acd2fc763b176.18452393152339655140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1" y1="1667" x2="12444" y2="76500"/>
                        <a14:foregroundMark x1="14000" y1="77167" x2="87111" y2="76167"/>
                        <a14:foregroundMark x1="87556" y1="74667" x2="87556" y2="2167"/>
                        <a14:foregroundMark x1="86889" y1="2167" x2="13556" y2="2167"/>
                        <a14:foregroundMark x1="12333" y1="78500" x2="2444" y2="89500"/>
                        <a14:foregroundMark x1="3889" y1="90000" x2="97889" y2="90333"/>
                        <a14:foregroundMark x1="86444" y1="80667" x2="14000" y2="80667"/>
                        <a14:foregroundMark x1="85889" y1="78167" x2="67444" y2="78167"/>
                        <a14:foregroundMark x1="3222" y1="91333" x2="96556" y2="91667"/>
                        <a14:backgroundMark x1="5889" y1="96167" x2="93778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398"/>
          <a:stretch/>
        </p:blipFill>
        <p:spPr bwMode="auto">
          <a:xfrm>
            <a:off x="4896543" y="2649692"/>
            <a:ext cx="4247457" cy="43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6659"/>
            <a:ext cx="8820472" cy="1330160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  <a:t>ЗАКАЗЫВАЙТЕ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В ИНТЕРНЕТ-МАГАЗИНЕ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ИЛИ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ПРИОБРЕТАЙТЕ</a:t>
            </a:r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В МАГАЗИНАХ ГОРОДА</a:t>
            </a:r>
            <a:endParaRPr lang="ru-RU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30787"/>
            <a:ext cx="5328592" cy="3838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Официальный интернет-магазин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издательства «Легион» 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4"/>
              </a:rPr>
              <a:t>www.legionr.ru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marL="0" lvl="1" indent="0">
              <a:buNone/>
            </a:pPr>
            <a:r>
              <a:rPr lang="ru-RU" sz="1200" i="1" dirty="0">
                <a:solidFill>
                  <a:schemeClr val="bg1"/>
                </a:solidFill>
                <a:latin typeface="Franklin Gothic Medium" pitchFamily="34" charset="0"/>
              </a:rPr>
              <a:t>О</a:t>
            </a: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плата наличными, банковским переводом, при получении.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Доставка «Почтой России» или транспортной компанией.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Скидки. Бесплатная доставка при заказе от 1500 руб. </a:t>
            </a:r>
          </a:p>
          <a:p>
            <a:pPr marL="0" lvl="1" indent="0">
              <a:buNone/>
            </a:pPr>
            <a:endParaRPr lang="ru-RU" sz="1400" i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0" lvl="1" indent="0">
              <a:buNone/>
            </a:pPr>
            <a:endParaRPr lang="ru-RU" sz="1400" i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0" lvl="1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Franklin Gothic Medium" pitchFamily="34" charset="0"/>
              </a:rPr>
              <a:t>Интернет-магазины</a:t>
            </a:r>
          </a:p>
          <a:p>
            <a:pPr marL="0" lvl="1" indent="0">
              <a:buNone/>
            </a:pP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5"/>
              </a:rPr>
              <a:t>www.ozon.ru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,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6"/>
              </a:rPr>
              <a:t>www.labirint.ru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</a:p>
          <a:p>
            <a:pPr marL="0" lvl="1" indent="0">
              <a:buNone/>
            </a:pPr>
            <a:endParaRPr lang="ru-RU" sz="1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0" lvl="1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Franklin Gothic Medium" pitchFamily="34" charset="0"/>
              </a:rPr>
              <a:t>Книжные магазины города 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7"/>
              </a:rPr>
              <a:t>где купить</a:t>
            </a:r>
            <a:endParaRPr lang="ru-RU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792637"/>
            <a:ext cx="8507288" cy="3798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Издательство «Легион» купить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5" name="Picture 3" descr="C:\Users\kovalenko_mv\Desktop\презентации\ЛЕГИОН\Скриншот 26-06-2019 15065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183" r="32830" b="-1"/>
          <a:stretch/>
        </p:blipFill>
        <p:spPr bwMode="auto">
          <a:xfrm>
            <a:off x="5797539" y="2830787"/>
            <a:ext cx="3346461" cy="306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onlinewebfonts.com/svg/download_1569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1829185"/>
            <a:ext cx="266766" cy="2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ints.ultracoloringpages.com/fc80d0a9ebf415f18b38efe765ce9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42" y="1810997"/>
            <a:ext cx="248534" cy="3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7341" y="526714"/>
            <a:ext cx="8579296" cy="1318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Изменения в ОГЭ по обществознанию </a:t>
            </a:r>
          </a:p>
          <a:p>
            <a:pPr algn="l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в соответствии с Демонстрационным вариантом 2020</a:t>
            </a:r>
          </a:p>
          <a:p>
            <a:pPr algn="l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Новые задания с развёрнутым ответом: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4057" y="1844824"/>
            <a:ext cx="7956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Franklin Gothic Medium" pitchFamily="34" charset="0"/>
              </a:rPr>
              <a:t>Задание, проверяющее умение раскрывать смысл  ключевых обществоведческих  понятий;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Franklin Gothic Medium" pitchFamily="34" charset="0"/>
              </a:rPr>
              <a:t>Задание-задача с контекстом  финансовой грамотности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Franklin Gothic Medium" pitchFamily="34" charset="0"/>
              </a:rPr>
              <a:t> Задание на анализ статистической информации преобразовано в задание с развёрнутым ответом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Franklin Gothic Medium" pitchFamily="34" charset="0"/>
              </a:rPr>
              <a:t>Сокращено с 6 до 4 задание мини-теста по тексту.</a:t>
            </a:r>
            <a:endParaRPr lang="ru-RU" sz="24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4056" y="4653136"/>
            <a:ext cx="8172400" cy="1440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</a:rPr>
              <a:t>Усилена аналитическая составляющая: большинство заданий требует анализа  практических ситуаций, умений рассуждать, объяснять, аргументировать, выражать своё мнение с опорой на факты социальной жизни, личный социальный опыт и обществоведческие знания, </a:t>
            </a:r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891" y="476672"/>
            <a:ext cx="851258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Новые задания: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1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8536" y="3701936"/>
            <a:ext cx="8136904" cy="23806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. В правильном ответе должны быть следующие элементы:</a:t>
            </a:r>
          </a:p>
          <a:p>
            <a:r>
              <a:rPr lang="ru-RU" b="1" dirty="0">
                <a:solidFill>
                  <a:schemeClr val="tx1"/>
                </a:solidFill>
              </a:rPr>
              <a:t>1) </a:t>
            </a:r>
            <a:r>
              <a:rPr lang="ru-RU" dirty="0" smtClean="0">
                <a:solidFill>
                  <a:schemeClr val="tx1"/>
                </a:solidFill>
              </a:rPr>
              <a:t>понятия: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образование, религия;</a:t>
            </a:r>
          </a:p>
          <a:p>
            <a:r>
              <a:rPr lang="ru-RU" b="1" dirty="0">
                <a:solidFill>
                  <a:schemeClr val="tx1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смысл </a:t>
            </a:r>
            <a:r>
              <a:rPr lang="ru-RU" dirty="0" smtClean="0">
                <a:solidFill>
                  <a:schemeClr val="tx1"/>
                </a:solidFill>
              </a:rPr>
              <a:t>одного из понятий, </a:t>
            </a:r>
            <a:r>
              <a:rPr lang="ru-RU" dirty="0">
                <a:solidFill>
                  <a:schemeClr val="tx1"/>
                </a:solidFill>
              </a:rPr>
              <a:t>например</a:t>
            </a:r>
            <a:r>
              <a:rPr lang="ru-RU" b="1" dirty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Образование </a:t>
            </a:r>
            <a:r>
              <a:rPr lang="ru-RU" b="1" dirty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единый целенаправленный процесс воспитания и обучения, а также совокупность приобретаемых знаний, умений, навыков, ценностных установок, функций, опыта деятельности и компетенций</a:t>
            </a:r>
            <a:r>
              <a:rPr lang="ru-RU" b="1" dirty="0">
                <a:solidFill>
                  <a:schemeClr val="tx1"/>
                </a:solidFill>
              </a:rPr>
              <a:t>;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елигия </a:t>
            </a:r>
            <a:r>
              <a:rPr lang="ru-RU" b="1" dirty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древнейшая форма культуры и тип мировоззрения, основанные на вере людей в бога или богов.</a:t>
            </a:r>
          </a:p>
          <a:p>
            <a:pPr algn="just"/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777" y="1916832"/>
            <a:ext cx="8388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latin typeface="Franklin Gothic Medium" pitchFamily="34" charset="0"/>
                <a:ea typeface="Times New Roman"/>
              </a:rPr>
              <a:t>Какие из перечисленных терминов используются, в первую очередь, при описании духовной сферы общества?</a:t>
            </a:r>
          </a:p>
          <a:p>
            <a:pPr>
              <a:spcAft>
                <a:spcPts val="0"/>
              </a:spcAft>
            </a:pPr>
            <a:r>
              <a:rPr lang="ru-RU" sz="2200" b="1" i="1" dirty="0">
                <a:latin typeface="Franklin Gothic Medium" pitchFamily="34" charset="0"/>
                <a:ea typeface="Times New Roman"/>
              </a:rPr>
              <a:t>Государство; образование; этнос; правительство; религия.</a:t>
            </a:r>
            <a:endParaRPr lang="ru-RU" sz="2200" b="1" dirty="0">
              <a:latin typeface="Franklin Gothic Medium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Franklin Gothic Medium" pitchFamily="34" charset="0"/>
                <a:ea typeface="Times New Roman"/>
              </a:rPr>
              <a:t>Выпишите соответствующие </a:t>
            </a:r>
            <a:r>
              <a:rPr lang="ru-RU" sz="2200" dirty="0" smtClean="0">
                <a:latin typeface="Franklin Gothic Medium" pitchFamily="34" charset="0"/>
                <a:ea typeface="Times New Roman"/>
              </a:rPr>
              <a:t>понятия </a:t>
            </a:r>
            <a:r>
              <a:rPr lang="ru-RU" sz="2200" dirty="0">
                <a:latin typeface="Franklin Gothic Medium" pitchFamily="34" charset="0"/>
                <a:ea typeface="Times New Roman"/>
              </a:rPr>
              <a:t>и раскройте смысл любого одного из них. Запишите развёрнутый ответ.</a:t>
            </a:r>
            <a:endParaRPr lang="ru-RU" sz="2200" dirty="0">
              <a:effectLst/>
              <a:latin typeface="Franklin Gothic Medium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8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Новые задания: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44623" y="1052736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1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29815" y="3896474"/>
            <a:ext cx="8136904" cy="23806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>
                <a:solidFill>
                  <a:schemeClr val="tx1"/>
                </a:solidFill>
              </a:rPr>
              <a:t>правильном ответе должны быть следующие элементы: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1) </a:t>
            </a:r>
            <a:r>
              <a:rPr lang="ru-RU" dirty="0" smtClean="0">
                <a:solidFill>
                  <a:schemeClr val="tx1"/>
                </a:solidFill>
              </a:rPr>
              <a:t>понятия: </a:t>
            </a:r>
            <a:r>
              <a:rPr lang="ru-RU" b="1" dirty="0">
                <a:solidFill>
                  <a:schemeClr val="tx1"/>
                </a:solidFill>
              </a:rPr>
              <a:t>государство, местное самоуправление;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2) смысл </a:t>
            </a:r>
            <a:r>
              <a:rPr lang="ru-RU" dirty="0" smtClean="0">
                <a:solidFill>
                  <a:schemeClr val="tx1"/>
                </a:solidFill>
              </a:rPr>
              <a:t>одного из понятий, </a:t>
            </a:r>
            <a:r>
              <a:rPr lang="ru-RU" dirty="0">
                <a:solidFill>
                  <a:schemeClr val="tx1"/>
                </a:solidFill>
              </a:rPr>
              <a:t>например: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осударство </a:t>
            </a:r>
            <a:r>
              <a:rPr lang="ru-RU" dirty="0">
                <a:solidFill>
                  <a:schemeClr val="tx1"/>
                </a:solidFill>
              </a:rPr>
              <a:t>— политическая организация общества, располагающая специальными механизмами управления и принуждения, устанавливающая правовой порядок на определённой территории, и обладающая суверенитетом;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Местное </a:t>
            </a:r>
            <a:r>
              <a:rPr lang="ru-RU" b="1" dirty="0">
                <a:solidFill>
                  <a:schemeClr val="tx1"/>
                </a:solidFill>
              </a:rPr>
              <a:t>самоуправление </a:t>
            </a:r>
            <a:r>
              <a:rPr lang="ru-RU" dirty="0">
                <a:solidFill>
                  <a:schemeClr val="tx1"/>
                </a:solidFill>
              </a:rPr>
              <a:t>— это форма </a:t>
            </a:r>
            <a:r>
              <a:rPr lang="ru-RU" dirty="0" smtClean="0">
                <a:solidFill>
                  <a:schemeClr val="tx1"/>
                </a:solidFill>
              </a:rPr>
              <a:t>самоорганизации населения, </a:t>
            </a:r>
            <a:r>
              <a:rPr lang="ru-RU" dirty="0">
                <a:solidFill>
                  <a:schemeClr val="tx1"/>
                </a:solidFill>
              </a:rPr>
              <a:t>предполагающая самостоятельное решение </a:t>
            </a:r>
            <a:r>
              <a:rPr lang="ru-RU" dirty="0" smtClean="0">
                <a:solidFill>
                  <a:schemeClr val="tx1"/>
                </a:solidFill>
              </a:rPr>
              <a:t>вопросов </a:t>
            </a:r>
            <a:r>
              <a:rPr lang="ru-RU" dirty="0">
                <a:solidFill>
                  <a:schemeClr val="tx1"/>
                </a:solidFill>
              </a:rPr>
              <a:t>локального значения.</a:t>
            </a:r>
          </a:p>
          <a:p>
            <a:pPr algn="just"/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056" y="1772816"/>
            <a:ext cx="83884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Какие из перечисленных </a:t>
            </a:r>
            <a:r>
              <a:rPr lang="ru-RU" sz="2200" dirty="0" smtClean="0"/>
              <a:t> понятий используются</a:t>
            </a:r>
            <a:r>
              <a:rPr lang="ru-RU" sz="2200" dirty="0"/>
              <a:t>, в первую очередь, при описании политической сферы общества?</a:t>
            </a:r>
          </a:p>
          <a:p>
            <a:r>
              <a:rPr lang="ru-RU" sz="2200" b="1" i="1" dirty="0"/>
              <a:t>Гуманность; государство; биржа; местное самоуправление; приватизация.</a:t>
            </a:r>
            <a:endParaRPr lang="ru-RU" sz="2200" b="1" dirty="0"/>
          </a:p>
          <a:p>
            <a:r>
              <a:rPr lang="ru-RU" sz="2200" dirty="0"/>
              <a:t>Выпишите соответствующие </a:t>
            </a:r>
            <a:r>
              <a:rPr lang="ru-RU" sz="2200" dirty="0" smtClean="0"/>
              <a:t> понятия </a:t>
            </a:r>
            <a:r>
              <a:rPr lang="ru-RU" sz="2200" dirty="0"/>
              <a:t>и раскройте смысл любого одного из них. Запишите развёрнутый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30585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Новые задания: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44623" y="1052736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1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29815" y="3645024"/>
            <a:ext cx="8136904" cy="25194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правильном ответе должны быть следующие </a:t>
            </a:r>
            <a:r>
              <a:rPr lang="ru-RU" sz="2000" b="1" dirty="0" smtClean="0">
                <a:solidFill>
                  <a:schemeClr val="tx1"/>
                </a:solidFill>
              </a:rPr>
              <a:t>элементы: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b="1" dirty="0">
                <a:solidFill>
                  <a:schemeClr val="tx1"/>
                </a:solidFill>
              </a:rPr>
              <a:t>) </a:t>
            </a:r>
            <a:r>
              <a:rPr lang="ru-RU" sz="2000" dirty="0" smtClean="0">
                <a:solidFill>
                  <a:schemeClr val="tx1"/>
                </a:solidFill>
              </a:rPr>
              <a:t>понятия:</a:t>
            </a:r>
            <a:r>
              <a:rPr lang="ru-RU" sz="2000" b="1" dirty="0" smtClean="0">
                <a:solidFill>
                  <a:schemeClr val="tx1"/>
                </a:solidFill>
              </a:rPr>
              <a:t> труд; игра;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2) </a:t>
            </a:r>
            <a:r>
              <a:rPr lang="ru-RU" sz="2000" dirty="0">
                <a:solidFill>
                  <a:schemeClr val="tx1"/>
                </a:solidFill>
              </a:rPr>
              <a:t>смысл </a:t>
            </a:r>
            <a:r>
              <a:rPr lang="ru-RU" sz="2000" dirty="0" smtClean="0">
                <a:solidFill>
                  <a:schemeClr val="tx1"/>
                </a:solidFill>
              </a:rPr>
              <a:t>одного из понятий,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Труд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– это </a:t>
            </a:r>
            <a:r>
              <a:rPr lang="ru-RU" sz="2000" dirty="0" err="1">
                <a:solidFill>
                  <a:schemeClr val="tx1"/>
                </a:solidFill>
              </a:rPr>
              <a:t>это</a:t>
            </a:r>
            <a:r>
              <a:rPr lang="ru-RU" sz="2000" dirty="0">
                <a:solidFill>
                  <a:schemeClr val="tx1"/>
                </a:solidFill>
              </a:rPr>
              <a:t> целесообразная деятельность людей, направленная на создание материальных и культурных </a:t>
            </a:r>
            <a:r>
              <a:rPr lang="ru-RU" sz="2000" dirty="0" smtClean="0">
                <a:solidFill>
                  <a:schemeClr val="tx1"/>
                </a:solidFill>
              </a:rPr>
              <a:t>ценностей;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Игра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– деятельность, направленная на условное моделирование жизненной ситуации, событий, </a:t>
            </a:r>
            <a:r>
              <a:rPr lang="ru-RU" sz="2000" dirty="0" smtClean="0">
                <a:solidFill>
                  <a:schemeClr val="tx1"/>
                </a:solidFill>
              </a:rPr>
              <a:t>в ней важен сам процесс, а не результат.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056" y="1608188"/>
            <a:ext cx="8388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Какие </a:t>
            </a:r>
            <a:r>
              <a:rPr lang="ru-RU" sz="2400" dirty="0"/>
              <a:t>из перечисленных </a:t>
            </a:r>
            <a:r>
              <a:rPr lang="ru-RU" sz="2400" dirty="0" smtClean="0"/>
              <a:t>понятий </a:t>
            </a:r>
            <a:r>
              <a:rPr lang="ru-RU" sz="2400" dirty="0"/>
              <a:t>используются, в первую очередь, при описании </a:t>
            </a:r>
            <a:r>
              <a:rPr lang="ru-RU" sz="2400" dirty="0" smtClean="0"/>
              <a:t> видов деятельности </a:t>
            </a:r>
            <a:r>
              <a:rPr lang="ru-RU" sz="2400" dirty="0"/>
              <a:t>человека?</a:t>
            </a:r>
          </a:p>
          <a:p>
            <a:r>
              <a:rPr lang="ru-RU" sz="2400" i="1" dirty="0" smtClean="0"/>
              <a:t>Труд; </a:t>
            </a:r>
            <a:r>
              <a:rPr lang="ru-RU" sz="2400" i="1" dirty="0"/>
              <a:t>ощущение; представление; </a:t>
            </a:r>
            <a:r>
              <a:rPr lang="ru-RU" sz="2400" i="1" dirty="0" smtClean="0"/>
              <a:t>игра,  </a:t>
            </a:r>
            <a:r>
              <a:rPr lang="ru-RU" sz="2400" i="1" dirty="0"/>
              <a:t>восприятие.</a:t>
            </a:r>
            <a:endParaRPr lang="ru-RU" sz="2400" dirty="0"/>
          </a:p>
          <a:p>
            <a:r>
              <a:rPr lang="ru-RU" sz="2400" dirty="0"/>
              <a:t>Выпишите соответствующие </a:t>
            </a:r>
            <a:r>
              <a:rPr lang="ru-RU" sz="2400" dirty="0" smtClean="0"/>
              <a:t> понятия и </a:t>
            </a:r>
            <a:r>
              <a:rPr lang="ru-RU" sz="2400" dirty="0"/>
              <a:t>раскройте смысл любого из них. Запишите развёрнутый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26012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Ключевые понятия обществоведческого курса: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44623" y="1052736"/>
            <a:ext cx="8507288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cs typeface="Calibri" pitchFamily="34" charset="0"/>
              </a:rPr>
              <a:t>«Определяйте значения слов и вы избавите мир от половины его заблуждений».   (Рене	Декарт)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9814" y="3078921"/>
            <a:ext cx="8189790" cy="3374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tx1"/>
              </a:solidFill>
              <a:latin typeface="Franklin Gothic Medium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Индивидуальные карточки; (назвать термин, установить соответствие, систематизировать по темам, формулировка на основе заданных ключевых слов , составить предложение с предложенным термином);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Термины «по цепочке»;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Использование знаний по русскому языку  (синонимы, антонимы);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Сравнение;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Словарь по обществознанию;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solidFill>
                  <a:schemeClr val="tx1"/>
                </a:solidFill>
                <a:latin typeface="Franklin Gothic Medium" pitchFamily="34" charset="0"/>
              </a:rPr>
              <a:t>Синквейн</a:t>
            </a: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«Четвёртый лишний»;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Кроссворд, чайнворд;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Установление иерархии понятий;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Определить критерии для систематизации.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056" y="1755482"/>
            <a:ext cx="8388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Раздел  «Человек»</a:t>
            </a:r>
          </a:p>
          <a:p>
            <a:r>
              <a:rPr lang="ru-RU" sz="2000" dirty="0" smtClean="0"/>
              <a:t>Человек, индивид, личность, индивидуальность, социализация, агенты социализации, потребности, деятельность, мотив, цель, средства, результат, игра, общение, труд, способности</a:t>
            </a:r>
            <a:endParaRPr lang="ru-RU" sz="2000" dirty="0"/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Новые задания: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44623" y="1052736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6          Кодификатор элементов содержания 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2665" y="5085184"/>
            <a:ext cx="8409813" cy="13831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Необходимость включения позиций из ПООП ООО продиктована актуальностью данного материала и активным изучением вопросов финансовой грамотности в основной школе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056" y="1772816"/>
            <a:ext cx="83884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3.13 Банковские </a:t>
            </a:r>
            <a:r>
              <a:rPr lang="ru-RU" sz="2000" dirty="0"/>
              <a:t>услуги, предоставляемые </a:t>
            </a:r>
            <a:r>
              <a:rPr lang="ru-RU" sz="2000" dirty="0" smtClean="0"/>
              <a:t>гражданам: депозит</a:t>
            </a:r>
            <a:r>
              <a:rPr lang="ru-RU" sz="2000" dirty="0"/>
              <a:t>, </a:t>
            </a:r>
            <a:r>
              <a:rPr lang="ru-RU" sz="2000" dirty="0" smtClean="0"/>
              <a:t>кредит, платежная </a:t>
            </a:r>
            <a:r>
              <a:rPr lang="ru-RU" sz="2000" dirty="0"/>
              <a:t>карта, </a:t>
            </a:r>
            <a:r>
              <a:rPr lang="ru-RU" sz="2000" dirty="0" smtClean="0"/>
              <a:t>электронные деньги</a:t>
            </a:r>
            <a:r>
              <a:rPr lang="ru-RU" sz="2000" dirty="0"/>
              <a:t>, денежный перевод, обмен валюты. </a:t>
            </a:r>
            <a:r>
              <a:rPr lang="ru-RU" sz="2000" dirty="0" smtClean="0"/>
              <a:t>Формы дистанционного </a:t>
            </a:r>
            <a:r>
              <a:rPr lang="ru-RU" sz="2000" dirty="0"/>
              <a:t>банковского </a:t>
            </a:r>
            <a:r>
              <a:rPr lang="ru-RU" sz="2000" dirty="0" smtClean="0"/>
              <a:t>обслуживания: банкомат</a:t>
            </a:r>
            <a:r>
              <a:rPr lang="ru-RU" sz="2000" dirty="0"/>
              <a:t>, мобильный банкинг, онлайн-банкинг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3.14. Страховые </a:t>
            </a:r>
            <a:r>
              <a:rPr lang="ru-RU" sz="2000" dirty="0"/>
              <a:t>услуги: страхование жизни, </a:t>
            </a:r>
            <a:r>
              <a:rPr lang="ru-RU" sz="2000" dirty="0" smtClean="0"/>
              <a:t>здоровья, имущества</a:t>
            </a:r>
            <a:r>
              <a:rPr lang="ru-RU" sz="2000" dirty="0"/>
              <a:t>, ответственности. Инвестиции </a:t>
            </a:r>
            <a:r>
              <a:rPr lang="ru-RU" sz="2000" dirty="0" smtClean="0"/>
              <a:t>в реальные </a:t>
            </a:r>
            <a:r>
              <a:rPr lang="ru-RU" sz="2000" dirty="0"/>
              <a:t>и финансовые активы. </a:t>
            </a:r>
            <a:r>
              <a:rPr lang="ru-RU" sz="2000" dirty="0" smtClean="0"/>
              <a:t>Пенсионное обеспечение</a:t>
            </a:r>
          </a:p>
          <a:p>
            <a:r>
              <a:rPr lang="ru-RU" sz="2000" dirty="0" smtClean="0"/>
              <a:t>3.15. Экономические </a:t>
            </a:r>
            <a:r>
              <a:rPr lang="ru-RU" sz="2000" dirty="0"/>
              <a:t>функции </a:t>
            </a:r>
            <a:r>
              <a:rPr lang="ru-RU" sz="2000" dirty="0" smtClean="0"/>
              <a:t>домохозяйства. Потребление </a:t>
            </a:r>
            <a:r>
              <a:rPr lang="ru-RU" sz="2000" dirty="0"/>
              <a:t>домашних хозяйств. </a:t>
            </a:r>
            <a:r>
              <a:rPr lang="ru-RU" sz="2000" dirty="0" smtClean="0"/>
              <a:t>Семейный бюджет</a:t>
            </a:r>
            <a:r>
              <a:rPr lang="ru-RU" sz="2000" dirty="0"/>
              <a:t>. Источники доходов и расходов </a:t>
            </a:r>
            <a:r>
              <a:rPr lang="ru-RU" sz="2000" dirty="0" smtClean="0"/>
              <a:t>семьи. Активы </a:t>
            </a:r>
            <a:r>
              <a:rPr lang="ru-RU" sz="2000" dirty="0"/>
              <a:t>и пассивы. Личный финансовый </a:t>
            </a:r>
            <a:r>
              <a:rPr lang="ru-RU" sz="2000" dirty="0" smtClean="0"/>
              <a:t>план. Сбережения</a:t>
            </a: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Новые задания: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44623" y="1052736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6 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4057" y="4284397"/>
            <a:ext cx="7762352" cy="2255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Правильный ответ может содержать следующие элементы: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1) ответ на первый вопрос</a:t>
            </a:r>
            <a:r>
              <a:rPr lang="ru-RU" sz="1600" dirty="0">
                <a:solidFill>
                  <a:schemeClr val="tx1"/>
                </a:solidFill>
              </a:rPr>
              <a:t>, например: скорее всего это </a:t>
            </a:r>
            <a:r>
              <a:rPr lang="ru-RU" sz="1600" dirty="0" smtClean="0">
                <a:solidFill>
                  <a:schemeClr val="tx1"/>
                </a:solidFill>
              </a:rPr>
              <a:t>мошенники, которые </a:t>
            </a:r>
            <a:r>
              <a:rPr lang="ru-RU" sz="1600" dirty="0">
                <a:solidFill>
                  <a:schemeClr val="tx1"/>
                </a:solidFill>
              </a:rPr>
              <a:t>планировали получить конфиденциальную информацию </a:t>
            </a:r>
            <a:r>
              <a:rPr lang="ru-RU" sz="1600" dirty="0" smtClean="0">
                <a:solidFill>
                  <a:schemeClr val="tx1"/>
                </a:solidFill>
              </a:rPr>
              <a:t>и снять </a:t>
            </a:r>
            <a:r>
              <a:rPr lang="ru-RU" sz="1600" dirty="0">
                <a:solidFill>
                  <a:schemeClr val="tx1"/>
                </a:solidFill>
              </a:rPr>
              <a:t>со счёта все деньги;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2) ответ на второй вопрос</a:t>
            </a:r>
            <a:r>
              <a:rPr lang="ru-RU" sz="1600" dirty="0">
                <a:solidFill>
                  <a:schemeClr val="tx1"/>
                </a:solidFill>
              </a:rPr>
              <a:t>, например: ни в коем случае не </a:t>
            </a:r>
            <a:r>
              <a:rPr lang="ru-RU" sz="1600" dirty="0" smtClean="0">
                <a:solidFill>
                  <a:schemeClr val="tx1"/>
                </a:solidFill>
              </a:rPr>
              <a:t>сообщать номер </a:t>
            </a:r>
            <a:r>
              <a:rPr lang="ru-RU" sz="1600" dirty="0">
                <a:solidFill>
                  <a:schemeClr val="tx1"/>
                </a:solidFill>
              </a:rPr>
              <a:t>своего банковского счёта/карты и PIN-код; обратиться </a:t>
            </a:r>
            <a:r>
              <a:rPr lang="ru-RU" sz="1600" dirty="0" smtClean="0">
                <a:solidFill>
                  <a:schemeClr val="tx1"/>
                </a:solidFill>
              </a:rPr>
              <a:t>на "горячую </a:t>
            </a:r>
            <a:r>
              <a:rPr lang="ru-RU" sz="1600" dirty="0">
                <a:solidFill>
                  <a:schemeClr val="tx1"/>
                </a:solidFill>
              </a:rPr>
              <a:t>линию" для клиентов и/или в службу безопасности банка.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Ответы на вопросы могут быть приведены в иных, близких </a:t>
            </a:r>
            <a:r>
              <a:rPr lang="ru-RU" sz="1600" dirty="0" smtClean="0">
                <a:solidFill>
                  <a:schemeClr val="tx1"/>
                </a:solidFill>
              </a:rPr>
              <a:t>по смыслу </a:t>
            </a:r>
            <a:r>
              <a:rPr lang="ru-RU" sz="1600" dirty="0">
                <a:solidFill>
                  <a:schemeClr val="tx1"/>
                </a:solidFill>
              </a:rPr>
              <a:t>формулировках</a:t>
            </a:r>
            <a:endParaRPr lang="ru-RU" sz="16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056" y="1772816"/>
            <a:ext cx="83884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Совершеннолетнему Роману Р. пришло SMS-сообщение от неизвестного</a:t>
            </a:r>
          </a:p>
          <a:p>
            <a:r>
              <a:rPr lang="ru-RU" sz="2000" dirty="0"/>
              <a:t>абонента: «Уважаемый клиент! Ваша карта заблокирована, была попытка</a:t>
            </a:r>
          </a:p>
          <a:p>
            <a:r>
              <a:rPr lang="ru-RU" sz="2000" dirty="0"/>
              <a:t>несанкционированного снятия денег. Для возобновления пользования </a:t>
            </a:r>
            <a:r>
              <a:rPr lang="ru-RU" sz="2000" dirty="0" smtClean="0"/>
              <a:t>счётом сообщите </a:t>
            </a:r>
            <a:r>
              <a:rPr lang="ru-RU" sz="2000" dirty="0"/>
              <a:t>по телефону *** данные по Вашей карте: № и PIN-код. В</a:t>
            </a:r>
          </a:p>
          <a:p>
            <a:r>
              <a:rPr lang="ru-RU" sz="2000" dirty="0"/>
              <a:t>ближайшее время вопрос будет решён. Банк </a:t>
            </a:r>
            <a:r>
              <a:rPr lang="ru-RU" sz="2000" dirty="0" smtClean="0"/>
              <a:t>Д».</a:t>
            </a:r>
            <a:endParaRPr lang="ru-RU" sz="2000" dirty="0"/>
          </a:p>
          <a:p>
            <a:r>
              <a:rPr lang="ru-RU" sz="2000" dirty="0"/>
              <a:t>В чём состоит опасность данной ситуации для личных финансов Романа Р.?</a:t>
            </a:r>
          </a:p>
          <a:p>
            <a:r>
              <a:rPr lang="ru-RU" sz="2000" dirty="0"/>
              <a:t>Как ему правильно поступить в данной ситуации?</a:t>
            </a:r>
          </a:p>
          <a:p>
            <a:r>
              <a:rPr lang="ru-RU" sz="2000" i="1" dirty="0"/>
              <a:t>Ответ запишите на бланке ответов № 2, указав номер задания.</a:t>
            </a: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16746</TotalTime>
  <Words>1757</Words>
  <Application>Microsoft Office PowerPoint</Application>
  <PresentationFormat>Экран (4:3)</PresentationFormat>
  <Paragraphs>226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Arial Unicode MS</vt:lpstr>
      <vt:lpstr>Calibri</vt:lpstr>
      <vt:lpstr>Franklin Gothic Medium</vt:lpstr>
      <vt:lpstr>Times New Roman</vt:lpstr>
      <vt:lpstr>TimesNewRoman</vt:lpstr>
      <vt:lpstr>Wingdings</vt:lpstr>
      <vt:lpstr>Тема Office</vt:lpstr>
      <vt:lpstr>Новая модель ОГЭ по обществознанию в 2020 году  Чернышева Ольга  Александровна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СКИДКА 30%  НА ВСЕ ПОСОБИЯ  ПО ИСТОРИИ И ОБЩЕСТВОЗНАНИЮ</vt:lpstr>
      <vt:lpstr>ЗАКАЗЫВАЙТЕ В ИНТЕРНЕТ-МАГАЗИНЕ ИЛИ ПРИОБРЕТАЙТЕ В МАГАЗИНАХ ГОРОДА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Коваленко М.В.</dc:creator>
  <cp:lastModifiedBy>Ольга</cp:lastModifiedBy>
  <cp:revision>170</cp:revision>
  <cp:lastPrinted>2019-09-04T09:25:38Z</cp:lastPrinted>
  <dcterms:created xsi:type="dcterms:W3CDTF">2019-06-26T10:42:38Z</dcterms:created>
  <dcterms:modified xsi:type="dcterms:W3CDTF">2019-10-24T08:43:41Z</dcterms:modified>
</cp:coreProperties>
</file>